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2"/>
  </p:notesMasterIdLst>
  <p:handoutMasterIdLst>
    <p:handoutMasterId r:id="rId203"/>
  </p:handoutMasterIdLst>
  <p:sldIdLst>
    <p:sldId id="256" r:id="rId2"/>
    <p:sldId id="284" r:id="rId3"/>
    <p:sldId id="475" r:id="rId4"/>
    <p:sldId id="405" r:id="rId5"/>
    <p:sldId id="285" r:id="rId6"/>
    <p:sldId id="476" r:id="rId7"/>
    <p:sldId id="283" r:id="rId8"/>
    <p:sldId id="286" r:id="rId9"/>
    <p:sldId id="375" r:id="rId10"/>
    <p:sldId id="376" r:id="rId11"/>
    <p:sldId id="377" r:id="rId12"/>
    <p:sldId id="378" r:id="rId13"/>
    <p:sldId id="379" r:id="rId14"/>
    <p:sldId id="380" r:id="rId15"/>
    <p:sldId id="381" r:id="rId16"/>
    <p:sldId id="382" r:id="rId17"/>
    <p:sldId id="383" r:id="rId18"/>
    <p:sldId id="464" r:id="rId19"/>
    <p:sldId id="278" r:id="rId20"/>
    <p:sldId id="288" r:id="rId21"/>
    <p:sldId id="289" r:id="rId22"/>
    <p:sldId id="465" r:id="rId23"/>
    <p:sldId id="466" r:id="rId24"/>
    <p:sldId id="467" r:id="rId25"/>
    <p:sldId id="293" r:id="rId26"/>
    <p:sldId id="468" r:id="rId27"/>
    <p:sldId id="295" r:id="rId28"/>
    <p:sldId id="469" r:id="rId29"/>
    <p:sldId id="470" r:id="rId30"/>
    <p:sldId id="471" r:id="rId31"/>
    <p:sldId id="390" r:id="rId32"/>
    <p:sldId id="384" r:id="rId33"/>
    <p:sldId id="385" r:id="rId34"/>
    <p:sldId id="386" r:id="rId35"/>
    <p:sldId id="277" r:id="rId36"/>
    <p:sldId id="388" r:id="rId37"/>
    <p:sldId id="387" r:id="rId38"/>
    <p:sldId id="389" r:id="rId39"/>
    <p:sldId id="391" r:id="rId40"/>
    <p:sldId id="394" r:id="rId41"/>
    <p:sldId id="395" r:id="rId42"/>
    <p:sldId id="290" r:id="rId43"/>
    <p:sldId id="392" r:id="rId44"/>
    <p:sldId id="393" r:id="rId45"/>
    <p:sldId id="291" r:id="rId46"/>
    <p:sldId id="396" r:id="rId47"/>
    <p:sldId id="397" r:id="rId48"/>
    <p:sldId id="365" r:id="rId49"/>
    <p:sldId id="401" r:id="rId50"/>
    <p:sldId id="403" r:id="rId51"/>
    <p:sldId id="460" r:id="rId52"/>
    <p:sldId id="402" r:id="rId53"/>
    <p:sldId id="461" r:id="rId54"/>
    <p:sldId id="399" r:id="rId55"/>
    <p:sldId id="287" r:id="rId56"/>
    <p:sldId id="296" r:id="rId57"/>
    <p:sldId id="298" r:id="rId58"/>
    <p:sldId id="463" r:id="rId59"/>
    <p:sldId id="404" r:id="rId60"/>
    <p:sldId id="400" r:id="rId61"/>
    <p:sldId id="406" r:id="rId62"/>
    <p:sldId id="292" r:id="rId63"/>
    <p:sldId id="294" r:id="rId64"/>
    <p:sldId id="410" r:id="rId65"/>
    <p:sldId id="261" r:id="rId66"/>
    <p:sldId id="431" r:id="rId67"/>
    <p:sldId id="297" r:id="rId68"/>
    <p:sldId id="409" r:id="rId69"/>
    <p:sldId id="407" r:id="rId70"/>
    <p:sldId id="408" r:id="rId71"/>
    <p:sldId id="344" r:id="rId72"/>
    <p:sldId id="305" r:id="rId73"/>
    <p:sldId id="306" r:id="rId74"/>
    <p:sldId id="423" r:id="rId75"/>
    <p:sldId id="424" r:id="rId76"/>
    <p:sldId id="425" r:id="rId77"/>
    <p:sldId id="426" r:id="rId78"/>
    <p:sldId id="433" r:id="rId79"/>
    <p:sldId id="472" r:id="rId80"/>
    <p:sldId id="304" r:id="rId81"/>
    <p:sldId id="473" r:id="rId82"/>
    <p:sldId id="411" r:id="rId83"/>
    <p:sldId id="303" r:id="rId84"/>
    <p:sldId id="300" r:id="rId85"/>
    <p:sldId id="413" r:id="rId86"/>
    <p:sldId id="412" r:id="rId87"/>
    <p:sldId id="420" r:id="rId88"/>
    <p:sldId id="301" r:id="rId89"/>
    <p:sldId id="302" r:id="rId90"/>
    <p:sldId id="338" r:id="rId91"/>
    <p:sldId id="414" r:id="rId92"/>
    <p:sldId id="339" r:id="rId93"/>
    <p:sldId id="415" r:id="rId94"/>
    <p:sldId id="340" r:id="rId95"/>
    <p:sldId id="416" r:id="rId96"/>
    <p:sldId id="341" r:id="rId97"/>
    <p:sldId id="417" r:id="rId98"/>
    <p:sldId id="342" r:id="rId99"/>
    <p:sldId id="343" r:id="rId100"/>
    <p:sldId id="418" r:id="rId101"/>
    <p:sldId id="419" r:id="rId102"/>
    <p:sldId id="421" r:id="rId103"/>
    <p:sldId id="307" r:id="rId104"/>
    <p:sldId id="308" r:id="rId105"/>
    <p:sldId id="347" r:id="rId106"/>
    <p:sldId id="348" r:id="rId107"/>
    <p:sldId id="349" r:id="rId108"/>
    <p:sldId id="309" r:id="rId109"/>
    <p:sldId id="310" r:id="rId110"/>
    <p:sldId id="350" r:id="rId111"/>
    <p:sldId id="353" r:id="rId112"/>
    <p:sldId id="352" r:id="rId113"/>
    <p:sldId id="429" r:id="rId114"/>
    <p:sldId id="354" r:id="rId115"/>
    <p:sldId id="355" r:id="rId116"/>
    <p:sldId id="356" r:id="rId117"/>
    <p:sldId id="434" r:id="rId118"/>
    <p:sldId id="430" r:id="rId119"/>
    <p:sldId id="311" r:id="rId120"/>
    <p:sldId id="317" r:id="rId121"/>
    <p:sldId id="312" r:id="rId122"/>
    <p:sldId id="313" r:id="rId123"/>
    <p:sldId id="314" r:id="rId124"/>
    <p:sldId id="315" r:id="rId125"/>
    <p:sldId id="316" r:id="rId126"/>
    <p:sldId id="427" r:id="rId127"/>
    <p:sldId id="332" r:id="rId128"/>
    <p:sldId id="432" r:id="rId129"/>
    <p:sldId id="334" r:id="rId130"/>
    <p:sldId id="335" r:id="rId131"/>
    <p:sldId id="374" r:id="rId132"/>
    <p:sldId id="333" r:id="rId133"/>
    <p:sldId id="459" r:id="rId134"/>
    <p:sldId id="428" r:id="rId135"/>
    <p:sldId id="360" r:id="rId136"/>
    <p:sldId id="320" r:id="rId137"/>
    <p:sldId id="361" r:id="rId138"/>
    <p:sldId id="357" r:id="rId139"/>
    <p:sldId id="319" r:id="rId140"/>
    <p:sldId id="321" r:id="rId141"/>
    <p:sldId id="358" r:id="rId142"/>
    <p:sldId id="359" r:id="rId143"/>
    <p:sldId id="322" r:id="rId144"/>
    <p:sldId id="323" r:id="rId145"/>
    <p:sldId id="362" r:id="rId146"/>
    <p:sldId id="324" r:id="rId147"/>
    <p:sldId id="325" r:id="rId148"/>
    <p:sldId id="326" r:id="rId149"/>
    <p:sldId id="327" r:id="rId150"/>
    <p:sldId id="328" r:id="rId151"/>
    <p:sldId id="329" r:id="rId152"/>
    <p:sldId id="331" r:id="rId153"/>
    <p:sldId id="330" r:id="rId154"/>
    <p:sldId id="363" r:id="rId155"/>
    <p:sldId id="337" r:id="rId156"/>
    <p:sldId id="462" r:id="rId157"/>
    <p:sldId id="318" r:id="rId158"/>
    <p:sldId id="336" r:id="rId159"/>
    <p:sldId id="369" r:id="rId160"/>
    <p:sldId id="264" r:id="rId161"/>
    <p:sldId id="435" r:id="rId162"/>
    <p:sldId id="265" r:id="rId163"/>
    <p:sldId id="266" r:id="rId164"/>
    <p:sldId id="436" r:id="rId165"/>
    <p:sldId id="267" r:id="rId166"/>
    <p:sldId id="268" r:id="rId167"/>
    <p:sldId id="437" r:id="rId168"/>
    <p:sldId id="447" r:id="rId169"/>
    <p:sldId id="448" r:id="rId170"/>
    <p:sldId id="440" r:id="rId171"/>
    <p:sldId id="449" r:id="rId172"/>
    <p:sldId id="450" r:id="rId173"/>
    <p:sldId id="269" r:id="rId174"/>
    <p:sldId id="270" r:id="rId175"/>
    <p:sldId id="438" r:id="rId176"/>
    <p:sldId id="451" r:id="rId177"/>
    <p:sldId id="371" r:id="rId178"/>
    <p:sldId id="443" r:id="rId179"/>
    <p:sldId id="442" r:id="rId180"/>
    <p:sldId id="457" r:id="rId181"/>
    <p:sldId id="445" r:id="rId182"/>
    <p:sldId id="446" r:id="rId183"/>
    <p:sldId id="444" r:id="rId184"/>
    <p:sldId id="458" r:id="rId185"/>
    <p:sldId id="441" r:id="rId186"/>
    <p:sldId id="452" r:id="rId187"/>
    <p:sldId id="455" r:id="rId188"/>
    <p:sldId id="454" r:id="rId189"/>
    <p:sldId id="372" r:id="rId190"/>
    <p:sldId id="456" r:id="rId191"/>
    <p:sldId id="271" r:id="rId192"/>
    <p:sldId id="272" r:id="rId193"/>
    <p:sldId id="273" r:id="rId194"/>
    <p:sldId id="274" r:id="rId195"/>
    <p:sldId id="275" r:id="rId196"/>
    <p:sldId id="276" r:id="rId197"/>
    <p:sldId id="373" r:id="rId198"/>
    <p:sldId id="474" r:id="rId199"/>
    <p:sldId id="280" r:id="rId200"/>
    <p:sldId id="368" r:id="rId20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1pPr>
    <a:lvl2pPr marL="0" marR="0" indent="34290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lvl2pPr>
    <a:lvl3pPr marL="1234439" marR="0" indent="-548639"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3pPr>
    <a:lvl4pPr marL="16383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4pPr>
    <a:lvl5pPr marL="19812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5pPr>
    <a:lvl6pPr marL="23241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6pPr>
    <a:lvl7pPr marL="26670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7pPr>
    <a:lvl8pPr marL="30099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8pPr>
    <a:lvl9pPr marL="3352800" marR="0" indent="-609600" algn="l" defTabSz="1828800" rtl="0" fontAlgn="auto" latinLnBrk="0" hangingPunct="0">
      <a:lnSpc>
        <a:spcPct val="80000"/>
      </a:lnSpc>
      <a:spcBef>
        <a:spcPts val="500"/>
      </a:spcBef>
      <a:spcAft>
        <a:spcPts val="0"/>
      </a:spcAft>
      <a:buClrTx/>
      <a:buSzPct val="100000"/>
      <a:buFontTx/>
      <a:buChar char="•"/>
      <a:tabLst/>
      <a:defRPr kumimoji="0" sz="4800" b="1" i="0" u="none" strike="noStrike" cap="none" spc="0" normalizeH="0" baseline="0">
        <a:ln>
          <a:noFill/>
        </a:ln>
        <a:solidFill>
          <a:srgbClr val="FFFFFF"/>
        </a:solidFill>
        <a:effectLst/>
        <a:uFillTx/>
        <a:latin typeface="Tahoma"/>
        <a:ea typeface="Tahoma"/>
        <a:cs typeface="Tahoma"/>
        <a:sym typeface="Tahoma"/>
      </a:defRPr>
    </a:lvl9pPr>
  </p:defaultTextStyle>
  <p:extLst>
    <p:ext uri="{521415D9-36F7-43E2-AB2F-B90AF26B5E84}">
      <p14:sectionLst xmlns:p14="http://schemas.microsoft.com/office/powerpoint/2010/main">
        <p14:section name="Getting Started" id="{29141939-AE73-D843-8926-A4E82A19BB09}">
          <p14:sldIdLst>
            <p14:sldId id="256"/>
            <p14:sldId id="284"/>
            <p14:sldId id="475"/>
            <p14:sldId id="405"/>
            <p14:sldId id="285"/>
            <p14:sldId id="476"/>
          </p14:sldIdLst>
        </p14:section>
        <p14:section name="Agenda" id="{CD7B6559-9EE2-7345-A932-981CBBCED5D9}">
          <p14:sldIdLst>
            <p14:sldId id="283"/>
          </p14:sldIdLst>
        </p14:section>
        <p14:section name="Overview" id="{D3F2E7BB-386A-2347-8580-540697EE1E81}">
          <p14:sldIdLst>
            <p14:sldId id="286"/>
            <p14:sldId id="375"/>
            <p14:sldId id="376"/>
            <p14:sldId id="377"/>
            <p14:sldId id="378"/>
            <p14:sldId id="379"/>
            <p14:sldId id="380"/>
            <p14:sldId id="381"/>
            <p14:sldId id="382"/>
            <p14:sldId id="383"/>
            <p14:sldId id="464"/>
            <p14:sldId id="278"/>
            <p14:sldId id="288"/>
            <p14:sldId id="289"/>
            <p14:sldId id="465"/>
            <p14:sldId id="466"/>
            <p14:sldId id="467"/>
            <p14:sldId id="293"/>
            <p14:sldId id="468"/>
            <p14:sldId id="295"/>
          </p14:sldIdLst>
        </p14:section>
        <p14:section name="Terraform Overview" id="{61172B68-BD30-FD48-A2E5-1D01AE6DC698}">
          <p14:sldIdLst>
            <p14:sldId id="469"/>
            <p14:sldId id="470"/>
            <p14:sldId id="471"/>
            <p14:sldId id="390"/>
            <p14:sldId id="384"/>
            <p14:sldId id="385"/>
            <p14:sldId id="386"/>
            <p14:sldId id="277"/>
            <p14:sldId id="388"/>
            <p14:sldId id="387"/>
            <p14:sldId id="389"/>
          </p14:sldIdLst>
        </p14:section>
        <p14:section name="Azure Resource Manager" id="{822ABACE-8E70-5144-9801-84469A094F99}">
          <p14:sldIdLst>
            <p14:sldId id="391"/>
            <p14:sldId id="394"/>
            <p14:sldId id="395"/>
            <p14:sldId id="290"/>
            <p14:sldId id="392"/>
            <p14:sldId id="393"/>
            <p14:sldId id="291"/>
            <p14:sldId id="396"/>
            <p14:sldId id="397"/>
            <p14:sldId id="365"/>
            <p14:sldId id="401"/>
            <p14:sldId id="403"/>
            <p14:sldId id="460"/>
            <p14:sldId id="402"/>
            <p14:sldId id="461"/>
            <p14:sldId id="399"/>
          </p14:sldIdLst>
        </p14:section>
        <p14:section name="Terraform OSS" id="{EDB3FAED-3D26-CB45-B35E-C02FAF6D0F00}">
          <p14:sldIdLst>
            <p14:sldId id="287"/>
            <p14:sldId id="296"/>
            <p14:sldId id="298"/>
            <p14:sldId id="463"/>
            <p14:sldId id="404"/>
            <p14:sldId id="400"/>
            <p14:sldId id="406"/>
            <p14:sldId id="292"/>
            <p14:sldId id="294"/>
          </p14:sldIdLst>
        </p14:section>
        <p14:section name="Terraform in Action" id="{E2B5D1EE-20FC-2645-B442-2401077FB9EE}">
          <p14:sldIdLst>
            <p14:sldId id="410"/>
            <p14:sldId id="261"/>
            <p14:sldId id="431"/>
            <p14:sldId id="297"/>
            <p14:sldId id="409"/>
            <p14:sldId id="407"/>
            <p14:sldId id="408"/>
          </p14:sldIdLst>
        </p14:section>
        <p14:section name="Terraform Configuration" id="{C591022B-5883-CF4A-8824-7EFD8C17DEF6}">
          <p14:sldIdLst>
            <p14:sldId id="344"/>
            <p14:sldId id="305"/>
            <p14:sldId id="306"/>
            <p14:sldId id="423"/>
            <p14:sldId id="424"/>
            <p14:sldId id="425"/>
            <p14:sldId id="426"/>
            <p14:sldId id="433"/>
          </p14:sldIdLst>
        </p14:section>
        <p14:section name="Challenge" id="{A16E01C5-BB50-E949-B58B-812BE02E58DE}">
          <p14:sldIdLst>
            <p14:sldId id="472"/>
            <p14:sldId id="304"/>
            <p14:sldId id="473"/>
          </p14:sldIdLst>
        </p14:section>
        <p14:section name="Terraform State" id="{1E687E20-99F1-3D48-A570-4D7B9EA58C08}">
          <p14:sldIdLst>
            <p14:sldId id="411"/>
            <p14:sldId id="303"/>
            <p14:sldId id="300"/>
            <p14:sldId id="413"/>
            <p14:sldId id="412"/>
            <p14:sldId id="420"/>
            <p14:sldId id="301"/>
            <p14:sldId id="302"/>
            <p14:sldId id="338"/>
            <p14:sldId id="414"/>
            <p14:sldId id="339"/>
            <p14:sldId id="415"/>
            <p14:sldId id="340"/>
            <p14:sldId id="416"/>
            <p14:sldId id="341"/>
            <p14:sldId id="417"/>
            <p14:sldId id="342"/>
            <p14:sldId id="343"/>
            <p14:sldId id="418"/>
            <p14:sldId id="419"/>
          </p14:sldIdLst>
        </p14:section>
        <p14:section name="Variables" id="{6E6A45DF-7D5D-D145-A1A4-9BE9DD988324}">
          <p14:sldIdLst>
            <p14:sldId id="421"/>
            <p14:sldId id="307"/>
            <p14:sldId id="308"/>
            <p14:sldId id="347"/>
            <p14:sldId id="348"/>
            <p14:sldId id="349"/>
            <p14:sldId id="309"/>
            <p14:sldId id="310"/>
            <p14:sldId id="350"/>
            <p14:sldId id="353"/>
            <p14:sldId id="352"/>
          </p14:sldIdLst>
        </p14:section>
        <p14:section name="Outputs" id="{D1AD9962-4090-D24B-B6E3-2456FD341C20}">
          <p14:sldIdLst>
            <p14:sldId id="429"/>
            <p14:sldId id="354"/>
            <p14:sldId id="355"/>
            <p14:sldId id="356"/>
          </p14:sldIdLst>
        </p14:section>
        <p14:section name="Challenge" id="{136A75F4-F1C5-C742-8E41-3D0B1984998D}">
          <p14:sldIdLst>
            <p14:sldId id="434"/>
          </p14:sldIdLst>
        </p14:section>
        <p14:section name="Interpolations" id="{CA85F02D-4135-904A-B6C3-9148EAD532A6}">
          <p14:sldIdLst>
            <p14:sldId id="430"/>
            <p14:sldId id="311"/>
            <p14:sldId id="317"/>
            <p14:sldId id="312"/>
            <p14:sldId id="313"/>
            <p14:sldId id="314"/>
            <p14:sldId id="315"/>
            <p14:sldId id="316"/>
          </p14:sldIdLst>
        </p14:section>
        <p14:section name="Modules" id="{598179E6-70F6-FC41-9A38-6507D62AA838}">
          <p14:sldIdLst>
            <p14:sldId id="427"/>
            <p14:sldId id="332"/>
            <p14:sldId id="432"/>
            <p14:sldId id="334"/>
            <p14:sldId id="335"/>
            <p14:sldId id="374"/>
            <p14:sldId id="333"/>
            <p14:sldId id="459"/>
          </p14:sldIdLst>
        </p14:section>
        <p14:section name="Backend" id="{E1BC6EF6-701E-7F47-8746-9C260175B79B}">
          <p14:sldIdLst>
            <p14:sldId id="428"/>
            <p14:sldId id="360"/>
            <p14:sldId id="320"/>
            <p14:sldId id="361"/>
          </p14:sldIdLst>
        </p14:section>
        <p14:section name="Terraform Internals" id="{2221A1C2-EFA1-EA4F-9B90-4EFCA70D1666}">
          <p14:sldIdLst>
            <p14:sldId id="357"/>
            <p14:sldId id="319"/>
            <p14:sldId id="321"/>
            <p14:sldId id="358"/>
            <p14:sldId id="359"/>
            <p14:sldId id="322"/>
            <p14:sldId id="323"/>
            <p14:sldId id="362"/>
            <p14:sldId id="324"/>
            <p14:sldId id="325"/>
            <p14:sldId id="326"/>
            <p14:sldId id="327"/>
            <p14:sldId id="328"/>
            <p14:sldId id="329"/>
            <p14:sldId id="331"/>
            <p14:sldId id="330"/>
            <p14:sldId id="363"/>
            <p14:sldId id="337"/>
          </p14:sldIdLst>
        </p14:section>
        <p14:section name="Challenge" id="{FD134FFB-A522-C140-B777-9464EA1570EC}">
          <p14:sldIdLst>
            <p14:sldId id="462"/>
            <p14:sldId id="318"/>
            <p14:sldId id="336"/>
          </p14:sldIdLst>
        </p14:section>
        <p14:section name="Terraform Enterprise" id="{30108111-7B21-EC47-B768-A46016577189}">
          <p14:sldIdLst>
            <p14:sldId id="369"/>
            <p14:sldId id="264"/>
            <p14:sldId id="435"/>
            <p14:sldId id="265"/>
            <p14:sldId id="266"/>
          </p14:sldIdLst>
        </p14:section>
        <p14:section name="Workspaces" id="{65C6B0A1-3C11-1D46-981A-09BB2DEBF7C6}">
          <p14:sldIdLst>
            <p14:sldId id="436"/>
            <p14:sldId id="267"/>
            <p14:sldId id="268"/>
            <p14:sldId id="437"/>
            <p14:sldId id="447"/>
            <p14:sldId id="448"/>
            <p14:sldId id="440"/>
            <p14:sldId id="449"/>
          </p14:sldIdLst>
        </p14:section>
        <p14:section name="State Management" id="{91F8965A-7E63-8042-B31D-5EB1BF0FAFC8}">
          <p14:sldIdLst>
            <p14:sldId id="450"/>
            <p14:sldId id="269"/>
            <p14:sldId id="270"/>
            <p14:sldId id="438"/>
            <p14:sldId id="451"/>
          </p14:sldIdLst>
        </p14:section>
        <p14:section name="Challenge" id="{2882257B-3D26-E740-850F-F918B5CEC735}">
          <p14:sldIdLst>
            <p14:sldId id="371"/>
          </p14:sldIdLst>
        </p14:section>
        <p14:section name="Collaboration" id="{1E38B728-BAA8-4147-874B-947D3781AE0D}">
          <p14:sldIdLst>
            <p14:sldId id="443"/>
            <p14:sldId id="442"/>
            <p14:sldId id="457"/>
            <p14:sldId id="445"/>
            <p14:sldId id="446"/>
            <p14:sldId id="444"/>
          </p14:sldIdLst>
        </p14:section>
        <p14:section name="Private Module Registry" id="{273033A2-543C-8646-A7A2-48BAB3C9867B}">
          <p14:sldIdLst>
            <p14:sldId id="458"/>
            <p14:sldId id="441"/>
            <p14:sldId id="452"/>
            <p14:sldId id="455"/>
            <p14:sldId id="454"/>
          </p14:sldIdLst>
        </p14:section>
        <p14:section name="Challenge" id="{995BE457-B153-1443-8FF3-137CE8AAA6DC}">
          <p14:sldIdLst>
            <p14:sldId id="372"/>
          </p14:sldIdLst>
        </p14:section>
        <p14:section name="Governance" id="{7565BFBA-A05E-B746-BC3D-8B6EF0A417C0}">
          <p14:sldIdLst>
            <p14:sldId id="456"/>
            <p14:sldId id="271"/>
            <p14:sldId id="272"/>
            <p14:sldId id="273"/>
            <p14:sldId id="274"/>
            <p14:sldId id="275"/>
            <p14:sldId id="276"/>
          </p14:sldIdLst>
        </p14:section>
        <p14:section name="Challenge" id="{F3622636-F9DD-BB47-B8FA-BD2FE16813F4}">
          <p14:sldIdLst>
            <p14:sldId id="373"/>
          </p14:sldIdLst>
        </p14:section>
        <p14:section name="Close Out" id="{9E599331-7BB0-FC41-92AD-BDF04BA3CB53}">
          <p14:sldIdLst>
            <p14:sldId id="474"/>
            <p14:sldId id="280"/>
            <p14:sldId id="36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7AEC"/>
    <a:srgbClr val="5C4EE5"/>
    <a:srgbClr val="000000"/>
    <a:srgbClr val="6246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6D9DD"/>
          </a:solidFill>
        </a:fill>
      </a:tcStyle>
    </a:wholeTbl>
    <a:band2H>
      <a:tcTxStyle/>
      <a:tcStyle>
        <a:tcBdr/>
        <a:fill>
          <a:solidFill>
            <a:srgbClr val="ECEDE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BE3FF"/>
          </a:solidFill>
        </a:fill>
      </a:tcStyle>
    </a:wholeTbl>
    <a:band2H>
      <a:tcTxStyle/>
      <a:tcStyle>
        <a:tcBdr/>
        <a:fill>
          <a:solidFill>
            <a:srgbClr val="E7F1FF"/>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ACBD4"/>
          </a:solidFill>
        </a:fill>
      </a:tcStyle>
    </a:wholeTbl>
    <a:band2H>
      <a:tcTxStyle/>
      <a:tcStyle>
        <a:tcBdr/>
        <a:fill>
          <a:solidFill>
            <a:srgbClr val="F5E7EB"/>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Verdana"/>
          <a:ea typeface="Verdana"/>
          <a:cs typeface="Verdana"/>
        </a:font>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Verdana"/>
          <a:ea typeface="Verdana"/>
          <a:cs typeface="Verdana"/>
        </a:font>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
          <a:latin typeface="Verdana"/>
          <a:ea typeface="Verdana"/>
          <a:cs typeface="Verdana"/>
        </a:font>
        <a:srgbClr val="000000"/>
      </a:tcTxStyle>
      <a:tcStyle>
        <a:tcBdr>
          <a:left>
            <a:ln w="25400" cap="flat">
              <a:noFill/>
              <a:miter lim="400000"/>
            </a:ln>
          </a:left>
          <a:right>
            <a:ln w="25400" cap="flat">
              <a:noFill/>
              <a:miter lim="400000"/>
            </a:ln>
          </a:right>
          <a:top>
            <a:ln w="1270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
          <a:latin typeface="Verdana"/>
          <a:ea typeface="Verdana"/>
          <a:cs typeface="Verdana"/>
        </a:font>
        <a:srgbClr val="FFFFFF"/>
      </a:tcTxStyle>
      <a:tcStyle>
        <a:tcBdr>
          <a:left>
            <a:ln w="25400" cap="flat">
              <a:noFill/>
              <a:miter lim="400000"/>
            </a:ln>
          </a:left>
          <a:right>
            <a:ln w="25400" cap="flat">
              <a:noFill/>
              <a:miter lim="400000"/>
            </a:ln>
          </a:right>
          <a:top>
            <a:ln w="63500" cap="flat">
              <a:solidFill>
                <a:srgbClr val="000000"/>
              </a:solidFill>
              <a:prstDash val="solid"/>
              <a:round/>
            </a:ln>
          </a:top>
          <a:bottom>
            <a:ln w="635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
          <a:latin typeface="Verdana"/>
          <a:ea typeface="Verdana"/>
          <a:cs typeface="Verdana"/>
        </a:font>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1016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
          <a:latin typeface="Verdana"/>
          <a:ea typeface="Verdana"/>
          <a:cs typeface="Verdana"/>
        </a:font>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1016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1270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
          <a:latin typeface="Verdana"/>
          <a:ea typeface="Verdana"/>
          <a:cs typeface="Verdana"/>
        </a:font>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635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56"/>
    <p:restoredTop sz="70040"/>
  </p:normalViewPr>
  <p:slideViewPr>
    <p:cSldViewPr snapToGrid="0" snapToObjects="1">
      <p:cViewPr varScale="1">
        <p:scale>
          <a:sx n="45" d="100"/>
          <a:sy n="45" d="100"/>
        </p:scale>
        <p:origin x="808" y="184"/>
      </p:cViewPr>
      <p:guideLst/>
    </p:cSldViewPr>
  </p:slideViewPr>
  <p:outlineViewPr>
    <p:cViewPr>
      <p:scale>
        <a:sx n="33" d="100"/>
        <a:sy n="33" d="100"/>
      </p:scale>
      <p:origin x="0" y="-21152"/>
    </p:cViewPr>
  </p:outlineViewPr>
  <p:notesTextViewPr>
    <p:cViewPr>
      <p:scale>
        <a:sx n="1" d="1"/>
        <a:sy n="1" d="1"/>
      </p:scale>
      <p:origin x="0" y="0"/>
    </p:cViewPr>
  </p:notesTextViewPr>
  <p:notesViewPr>
    <p:cSldViewPr snapToGrid="0" snapToObjects="1">
      <p:cViewPr varScale="1">
        <p:scale>
          <a:sx n="172" d="100"/>
          <a:sy n="172" d="100"/>
        </p:scale>
        <p:origin x="8864" y="20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viewProps" Target="view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theme" Target="theme/theme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tableStyles" Target="tableStyles.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notesMaster" Target="notesMasters/notesMaster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382062-E87B-B549-AC0E-E6ED3EBEDA8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93F936-B1F1-E44B-BC90-1176A070B61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839421-5857-0E4E-BDE5-BD51E0F524D0}" type="datetimeFigureOut">
              <a:rPr lang="en-US" smtClean="0"/>
              <a:t>5/22/18</a:t>
            </a:fld>
            <a:endParaRPr lang="en-US"/>
          </a:p>
        </p:txBody>
      </p:sp>
      <p:sp>
        <p:nvSpPr>
          <p:cNvPr id="4" name="Footer Placeholder 3">
            <a:extLst>
              <a:ext uri="{FF2B5EF4-FFF2-40B4-BE49-F238E27FC236}">
                <a16:creationId xmlns:a16="http://schemas.microsoft.com/office/drawing/2014/main" id="{1E2B8CD6-5750-2F40-8A38-84A50E916B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5710E68-D63A-0148-92E8-E90BFD31A2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7724E85-9C24-4542-B549-26AB8D5DEFE2}" type="slidenum">
              <a:rPr lang="en-US" smtClean="0"/>
              <a:t>‹#›</a:t>
            </a:fld>
            <a:endParaRPr lang="en-US"/>
          </a:p>
        </p:txBody>
      </p:sp>
    </p:spTree>
    <p:extLst>
      <p:ext uri="{BB962C8B-B14F-4D97-AF65-F5344CB8AC3E}">
        <p14:creationId xmlns:p14="http://schemas.microsoft.com/office/powerpoint/2010/main" val="9285949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00.png>
</file>

<file path=ppt/media/image101.tiff>
</file>

<file path=ppt/media/image102.png>
</file>

<file path=ppt/media/image103.png>
</file>

<file path=ppt/media/image104.png>
</file>

<file path=ppt/media/image105.png>
</file>

<file path=ppt/media/image106.png>
</file>

<file path=ppt/media/image107.png>
</file>

<file path=ppt/media/image108.pn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jpg>
</file>

<file path=ppt/media/image24.jpeg>
</file>

<file path=ppt/media/image25.png>
</file>

<file path=ppt/media/image26.png>
</file>

<file path=ppt/media/image27.png>
</file>

<file path=ppt/media/image28.tiff>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tif>
</file>

<file path=ppt/media/image37.png>
</file>

<file path=ppt/media/image38.png>
</file>

<file path=ppt/media/image39.png>
</file>

<file path=ppt/media/image4.png>
</file>

<file path=ppt/media/image40.png>
</file>

<file path=ppt/media/image41.tif>
</file>

<file path=ppt/media/image42.tif>
</file>

<file path=ppt/media/image43.tif>
</file>

<file path=ppt/media/image44.tif>
</file>

<file path=ppt/media/image45.png>
</file>

<file path=ppt/media/image46.png>
</file>

<file path=ppt/media/image47.png>
</file>

<file path=ppt/media/image48.png>
</file>

<file path=ppt/media/image49.png>
</file>

<file path=ppt/media/image5.png>
</file>

<file path=ppt/media/image50.png>
</file>

<file path=ppt/media/image51.tiff>
</file>

<file path=ppt/media/image52.tif>
</file>

<file path=ppt/media/image53.tif>
</file>

<file path=ppt/media/image54.tif>
</file>

<file path=ppt/media/image55.png>
</file>

<file path=ppt/media/image56.tiff>
</file>

<file path=ppt/media/image57.png>
</file>

<file path=ppt/media/image58.tiff>
</file>

<file path=ppt/media/image59.tiff>
</file>

<file path=ppt/media/image6.png>
</file>

<file path=ppt/media/image60.tiff>
</file>

<file path=ppt/media/image61.png>
</file>

<file path=ppt/media/image62.tiff>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jpe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tiff>
</file>

<file path=ppt/media/image81.png>
</file>

<file path=ppt/media/image82.tiff>
</file>

<file path=ppt/media/image83.png>
</file>

<file path=ppt/media/image84.png>
</file>

<file path=ppt/media/image85.png>
</file>

<file path=ppt/media/image86.png>
</file>

<file path=ppt/media/image87.png>
</file>

<file path=ppt/media/image88.png>
</file>

<file path=ppt/media/image89.tiff>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tiff>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7" name="Shape 707"/>
          <p:cNvSpPr>
            <a:spLocks noGrp="1" noRot="1" noChangeAspect="1"/>
          </p:cNvSpPr>
          <p:nvPr>
            <p:ph type="sldImg"/>
          </p:nvPr>
        </p:nvSpPr>
        <p:spPr>
          <a:xfrm>
            <a:off x="1143000" y="685800"/>
            <a:ext cx="4572000" cy="3429000"/>
          </a:xfrm>
          <a:prstGeom prst="rect">
            <a:avLst/>
          </a:prstGeom>
        </p:spPr>
        <p:txBody>
          <a:bodyPr/>
          <a:lstStyle/>
          <a:p>
            <a:endParaRPr/>
          </a:p>
        </p:txBody>
      </p:sp>
      <p:sp>
        <p:nvSpPr>
          <p:cNvPr id="708" name="Shape 70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docs.microsoft.com/en-us/azure/azure-resource-manager/resource-group-overview#resource-providers"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xfrm>
            <a:off x="381000" y="685800"/>
            <a:ext cx="6096000" cy="3429000"/>
          </a:xfrm>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marL="228600" indent="-228600">
              <a:buSzPct val="100000"/>
              <a:buChar char="•"/>
              <a:defRPr sz="1400"/>
            </a:pPr>
            <a:r>
              <a:rPr dirty="0"/>
              <a:t>Hi, my name is ________. I am the __________ for </a:t>
            </a:r>
            <a:r>
              <a:rPr dirty="0" err="1"/>
              <a:t>HashiCorp</a:t>
            </a:r>
            <a:r>
              <a:rPr dirty="0"/>
              <a:t> and here to talk about Terraform, one of the product in the </a:t>
            </a:r>
            <a:r>
              <a:rPr dirty="0" err="1"/>
              <a:t>HashiCorp</a:t>
            </a:r>
            <a:r>
              <a:rPr dirty="0"/>
              <a:t> Suite. </a:t>
            </a:r>
          </a:p>
          <a:p>
            <a:pPr marL="228600" indent="-228600">
              <a:buSzPct val="100000"/>
              <a:buChar char="•"/>
              <a:defRPr sz="1400"/>
            </a:pPr>
            <a:r>
              <a:rPr dirty="0"/>
              <a:t>The mission of the </a:t>
            </a:r>
            <a:r>
              <a:rPr dirty="0" err="1"/>
              <a:t>HashiCorp</a:t>
            </a:r>
            <a:r>
              <a:rPr dirty="0"/>
              <a:t> suite is to provide products singularly focused on a goal: a product to provision, one to secure, one to run, and one to connect any infrastructure for any application. </a:t>
            </a:r>
          </a:p>
          <a:p>
            <a:pPr marL="228600" indent="-228600">
              <a:buSzPct val="100000"/>
              <a:buChar char="•"/>
              <a:defRPr sz="1400"/>
            </a:pPr>
            <a:r>
              <a:rPr dirty="0"/>
              <a:t>Today we will talk about the provisioning piece with Terraform.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 name="Shape 802"/>
          <p:cNvSpPr>
            <a:spLocks noGrp="1" noRot="1" noChangeAspect="1"/>
          </p:cNvSpPr>
          <p:nvPr>
            <p:ph type="sldImg"/>
          </p:nvPr>
        </p:nvSpPr>
        <p:spPr>
          <a:xfrm>
            <a:off x="381000" y="685800"/>
            <a:ext cx="6096000" cy="3429000"/>
          </a:xfrm>
          <a:prstGeom prst="rect">
            <a:avLst/>
          </a:prstGeom>
        </p:spPr>
        <p:txBody>
          <a:bodyPr/>
          <a:lstStyle/>
          <a:p>
            <a:endParaRPr/>
          </a:p>
        </p:txBody>
      </p:sp>
      <p:sp>
        <p:nvSpPr>
          <p:cNvPr id="803" name="Shape 803"/>
          <p:cNvSpPr>
            <a:spLocks noGrp="1"/>
          </p:cNvSpPr>
          <p:nvPr>
            <p:ph type="body" sz="quarter" idx="1"/>
          </p:nvPr>
        </p:nvSpPr>
        <p:spPr>
          <a:prstGeom prst="rect">
            <a:avLst/>
          </a:prstGeom>
        </p:spPr>
        <p:txBody>
          <a:bodyPr/>
          <a:lstStyle/>
          <a:p>
            <a:pPr defTabSz="685800">
              <a:defRPr sz="1400"/>
            </a:pPr>
            <a:r>
              <a:rPr lang="en-US" dirty="0"/>
              <a:t>Move to single cloud</a:t>
            </a:r>
          </a:p>
          <a:p>
            <a:pPr defTabSz="685800">
              <a:defRPr sz="1400"/>
            </a:pPr>
            <a:endParaRPr lang="en-US" dirty="0"/>
          </a:p>
          <a:p>
            <a:pPr defTabSz="685800">
              <a:defRPr sz="1400"/>
            </a:pPr>
            <a:r>
              <a:rPr lang="en-US" dirty="0"/>
              <a:t>IaaS</a:t>
            </a:r>
          </a:p>
          <a:p>
            <a:pPr defTabSz="685800">
              <a:defRPr sz="1400"/>
            </a:pPr>
            <a:endParaRPr lang="en-US" dirty="0"/>
          </a:p>
          <a:p>
            <a:pPr defTabSz="685800">
              <a:defRPr sz="1400"/>
            </a:pPr>
            <a:r>
              <a:rPr lang="en-US" dirty="0"/>
              <a:t>PaaS offerings</a:t>
            </a:r>
          </a:p>
          <a:p>
            <a:pPr defTabSz="685800">
              <a:defRPr sz="1400"/>
            </a:pPr>
            <a:endParaRPr lang="en-US" dirty="0"/>
          </a:p>
          <a:p>
            <a:pPr defTabSz="685800">
              <a:defRPr sz="1400"/>
            </a:pPr>
            <a:r>
              <a:rPr lang="en-US" dirty="0"/>
              <a:t>Replication</a:t>
            </a:r>
            <a:endParaRPr dirty="0"/>
          </a:p>
        </p:txBody>
      </p:sp>
    </p:spTree>
    <p:extLst>
      <p:ext uri="{BB962C8B-B14F-4D97-AF65-F5344CB8AC3E}">
        <p14:creationId xmlns:p14="http://schemas.microsoft.com/office/powerpoint/2010/main" val="391879821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Each resource has a lot of metadata, showing it all would be too difficult to sort through.</a:t>
            </a:r>
          </a:p>
          <a:p>
            <a:endParaRPr lang="en-US" dirty="0"/>
          </a:p>
          <a:p>
            <a:r>
              <a:rPr lang="en-US" dirty="0"/>
              <a:t>Computed Values (dynamic IPs)</a:t>
            </a:r>
          </a:p>
          <a:p>
            <a:endParaRPr lang="en-US" dirty="0"/>
          </a:p>
          <a:p>
            <a:r>
              <a:rPr lang="en-US" dirty="0"/>
              <a:t>Customized outputs</a:t>
            </a:r>
          </a:p>
          <a:p>
            <a:endParaRPr lang="en-US" dirty="0"/>
          </a:p>
          <a:p>
            <a:endParaRPr lang="en-US" dirty="0"/>
          </a:p>
        </p:txBody>
      </p:sp>
    </p:spTree>
    <p:extLst>
      <p:ext uri="{BB962C8B-B14F-4D97-AF65-F5344CB8AC3E}">
        <p14:creationId xmlns:p14="http://schemas.microsoft.com/office/powerpoint/2010/main" val="408522395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9082529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Clean up this </a:t>
            </a:r>
            <a:r>
              <a:rPr lang="en-US" dirty="0" err="1"/>
              <a:t>slde</a:t>
            </a:r>
            <a:endParaRPr lang="en-US" dirty="0"/>
          </a:p>
          <a:p>
            <a:endParaRPr lang="en-US" dirty="0"/>
          </a:p>
          <a:p>
            <a:r>
              <a:rPr lang="en-US" dirty="0"/>
              <a:t>`terraform refresh` when outputs change.</a:t>
            </a:r>
          </a:p>
          <a:p>
            <a:r>
              <a:rPr lang="en-US" dirty="0"/>
              <a:t>`terraform output` to view.</a:t>
            </a:r>
          </a:p>
          <a:p>
            <a:endParaRPr lang="en-US" dirty="0"/>
          </a:p>
        </p:txBody>
      </p:sp>
    </p:spTree>
    <p:extLst>
      <p:ext uri="{BB962C8B-B14F-4D97-AF65-F5344CB8AC3E}">
        <p14:creationId xmlns:p14="http://schemas.microsoft.com/office/powerpoint/2010/main" val="313261781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br>
              <a:rPr lang="en-US" dirty="0"/>
            </a:br>
            <a:r>
              <a:rPr lang="en-US" dirty="0"/>
              <a:t>Create an ACI</a:t>
            </a:r>
          </a:p>
          <a:p>
            <a:endParaRPr lang="en-US" dirty="0"/>
          </a:p>
          <a:p>
            <a:endParaRPr lang="en-US" dirty="0"/>
          </a:p>
        </p:txBody>
      </p:sp>
    </p:spTree>
    <p:extLst>
      <p:ext uri="{BB962C8B-B14F-4D97-AF65-F5344CB8AC3E}">
        <p14:creationId xmlns:p14="http://schemas.microsoft.com/office/powerpoint/2010/main" val="170707436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244276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of the most important!</a:t>
            </a:r>
          </a:p>
          <a:p>
            <a:endParaRPr lang="en-US" dirty="0"/>
          </a:p>
          <a:p>
            <a:r>
              <a:rPr lang="en-US" dirty="0" err="1"/>
              <a:t>count.index</a:t>
            </a:r>
            <a:r>
              <a:rPr lang="en-US" dirty="0"/>
              <a:t> scoped to resource</a:t>
            </a:r>
          </a:p>
        </p:txBody>
      </p:sp>
    </p:spTree>
    <p:extLst>
      <p:ext uri="{BB962C8B-B14F-4D97-AF65-F5344CB8AC3E}">
        <p14:creationId xmlns:p14="http://schemas.microsoft.com/office/powerpoint/2010/main" val="11605024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Element() If the index is greater than the number of elements, this function will wrap using a standard mod algorithm.</a:t>
            </a:r>
          </a:p>
          <a:p>
            <a:endParaRPr lang="en-US" dirty="0"/>
          </a:p>
          <a:p>
            <a:endParaRPr lang="en-US" dirty="0"/>
          </a:p>
        </p:txBody>
      </p:sp>
    </p:spTree>
    <p:extLst>
      <p:ext uri="{BB962C8B-B14F-4D97-AF65-F5344CB8AC3E}">
        <p14:creationId xmlns:p14="http://schemas.microsoft.com/office/powerpoint/2010/main" val="106707467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Format, for index =2 -&gt; “web-002”</a:t>
            </a:r>
          </a:p>
          <a:p>
            <a:endParaRPr lang="en-US" dirty="0"/>
          </a:p>
          <a:p>
            <a:endParaRPr lang="en-US" dirty="0"/>
          </a:p>
        </p:txBody>
      </p:sp>
    </p:spTree>
    <p:extLst>
      <p:ext uri="{BB962C8B-B14F-4D97-AF65-F5344CB8AC3E}">
        <p14:creationId xmlns:p14="http://schemas.microsoft.com/office/powerpoint/2010/main" val="269137637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Private variable</a:t>
            </a:r>
          </a:p>
        </p:txBody>
      </p:sp>
    </p:spTree>
    <p:extLst>
      <p:ext uri="{BB962C8B-B14F-4D97-AF65-F5344CB8AC3E}">
        <p14:creationId xmlns:p14="http://schemas.microsoft.com/office/powerpoint/2010/main" val="422277697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been using modules all along.</a:t>
            </a:r>
          </a:p>
          <a:p>
            <a:endParaRPr lang="en-US" dirty="0"/>
          </a:p>
          <a:p>
            <a:r>
              <a:rPr lang="en-US" dirty="0"/>
              <a:t>Variable scoping.</a:t>
            </a:r>
          </a:p>
          <a:p>
            <a:endParaRPr lang="en-US" dirty="0"/>
          </a:p>
        </p:txBody>
      </p:sp>
    </p:spTree>
    <p:extLst>
      <p:ext uri="{BB962C8B-B14F-4D97-AF65-F5344CB8AC3E}">
        <p14:creationId xmlns:p14="http://schemas.microsoft.com/office/powerpoint/2010/main" val="4289768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Shape 870"/>
          <p:cNvSpPr>
            <a:spLocks noGrp="1" noRot="1" noChangeAspect="1"/>
          </p:cNvSpPr>
          <p:nvPr>
            <p:ph type="sldImg"/>
          </p:nvPr>
        </p:nvSpPr>
        <p:spPr>
          <a:xfrm>
            <a:off x="381000" y="685800"/>
            <a:ext cx="6096000" cy="3429000"/>
          </a:xfrm>
          <a:prstGeom prst="rect">
            <a:avLst/>
          </a:prstGeom>
        </p:spPr>
        <p:txBody>
          <a:bodyPr/>
          <a:lstStyle/>
          <a:p>
            <a:endParaRPr/>
          </a:p>
        </p:txBody>
      </p:sp>
      <p:sp>
        <p:nvSpPr>
          <p:cNvPr id="871" name="Shape 871"/>
          <p:cNvSpPr>
            <a:spLocks noGrp="1"/>
          </p:cNvSpPr>
          <p:nvPr>
            <p:ph type="body" sz="quarter" idx="1"/>
          </p:nvPr>
        </p:nvSpPr>
        <p:spPr>
          <a:prstGeom prst="rect">
            <a:avLst/>
          </a:prstGeom>
        </p:spPr>
        <p:txBody>
          <a:bodyPr/>
          <a:lstStyle/>
          <a:p>
            <a:pPr defTabSz="685800">
              <a:defRPr sz="1400"/>
            </a:pPr>
            <a:r>
              <a:rPr lang="en-US" dirty="0"/>
              <a:t>Multi Cloud</a:t>
            </a:r>
          </a:p>
          <a:p>
            <a:pPr defTabSz="685800">
              <a:defRPr sz="1400"/>
            </a:pPr>
            <a:endParaRPr lang="en-US" dirty="0"/>
          </a:p>
          <a:p>
            <a:pPr defTabSz="685800">
              <a:defRPr sz="1400"/>
            </a:pPr>
            <a:r>
              <a:rPr lang="en-US" dirty="0"/>
              <a:t>COMPLEXITY!</a:t>
            </a:r>
          </a:p>
          <a:p>
            <a:pPr defTabSz="685800">
              <a:defRPr sz="1400"/>
            </a:pPr>
            <a:endParaRPr lang="en-US" dirty="0"/>
          </a:p>
          <a:p>
            <a:pPr defTabSz="685800">
              <a:defRPr sz="1400"/>
            </a:pPr>
            <a:r>
              <a:rPr lang="en-US" dirty="0"/>
              <a:t>More distribution</a:t>
            </a:r>
          </a:p>
          <a:p>
            <a:pPr defTabSz="685800">
              <a:defRPr sz="1400"/>
            </a:pPr>
            <a:endParaRPr dirty="0"/>
          </a:p>
        </p:txBody>
      </p:sp>
    </p:spTree>
    <p:extLst>
      <p:ext uri="{BB962C8B-B14F-4D97-AF65-F5344CB8AC3E}">
        <p14:creationId xmlns:p14="http://schemas.microsoft.com/office/powerpoint/2010/main" val="15448572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Detail the variable scoping</a:t>
            </a:r>
          </a:p>
          <a:p>
            <a:endParaRPr lang="en-US" dirty="0"/>
          </a:p>
          <a:p>
            <a:r>
              <a:rPr lang="en-US" dirty="0"/>
              <a:t>Too detailed, ignoring this diagram.</a:t>
            </a:r>
          </a:p>
          <a:p>
            <a:endParaRPr lang="en-US" dirty="0"/>
          </a:p>
        </p:txBody>
      </p:sp>
    </p:spTree>
    <p:extLst>
      <p:ext uri="{BB962C8B-B14F-4D97-AF65-F5344CB8AC3E}">
        <p14:creationId xmlns:p14="http://schemas.microsoft.com/office/powerpoint/2010/main" val="172670962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178700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Enterprise</a:t>
            </a:r>
          </a:p>
        </p:txBody>
      </p:sp>
    </p:spTree>
    <p:extLst>
      <p:ext uri="{BB962C8B-B14F-4D97-AF65-F5344CB8AC3E}">
        <p14:creationId xmlns:p14="http://schemas.microsoft.com/office/powerpoint/2010/main" val="37583534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 common state across others.</a:t>
            </a:r>
          </a:p>
          <a:p>
            <a:endParaRPr lang="en-US" dirty="0"/>
          </a:p>
        </p:txBody>
      </p:sp>
    </p:spTree>
    <p:extLst>
      <p:ext uri="{BB962C8B-B14F-4D97-AF65-F5344CB8AC3E}">
        <p14:creationId xmlns:p14="http://schemas.microsoft.com/office/powerpoint/2010/main" val="105506330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Independent of Terraform Provider</a:t>
            </a:r>
          </a:p>
          <a:p>
            <a:endParaRPr lang="en-US" dirty="0"/>
          </a:p>
          <a:p>
            <a:r>
              <a:rPr lang="en-US" dirty="0"/>
              <a:t>Consul</a:t>
            </a:r>
          </a:p>
          <a:p>
            <a:endParaRPr lang="en-US" dirty="0"/>
          </a:p>
          <a:p>
            <a:r>
              <a:rPr lang="en-US" dirty="0"/>
              <a:t>Consul value max = 512KB.</a:t>
            </a:r>
          </a:p>
        </p:txBody>
      </p:sp>
    </p:spTree>
    <p:extLst>
      <p:ext uri="{BB962C8B-B14F-4D97-AF65-F5344CB8AC3E}">
        <p14:creationId xmlns:p14="http://schemas.microsoft.com/office/powerpoint/2010/main" val="68895643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specify a DIR, but not recommended.</a:t>
            </a:r>
          </a:p>
          <a:p>
            <a:endParaRPr lang="en-US" dirty="0"/>
          </a:p>
        </p:txBody>
      </p:sp>
    </p:spTree>
    <p:extLst>
      <p:ext uri="{BB962C8B-B14F-4D97-AF65-F5344CB8AC3E}">
        <p14:creationId xmlns:p14="http://schemas.microsoft.com/office/powerpoint/2010/main" val="214559509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-check, great for CI server checks.</a:t>
            </a:r>
          </a:p>
        </p:txBody>
      </p:sp>
    </p:spTree>
    <p:extLst>
      <p:ext uri="{BB962C8B-B14F-4D97-AF65-F5344CB8AC3E}">
        <p14:creationId xmlns:p14="http://schemas.microsoft.com/office/powerpoint/2010/main" val="3849836799"/>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Doesn’t modify state </a:t>
            </a:r>
          </a:p>
          <a:p>
            <a:r>
              <a:rPr lang="en-US" dirty="0"/>
              <a:t>Can read remotes</a:t>
            </a:r>
          </a:p>
          <a:p>
            <a:r>
              <a:rPr lang="en-US" dirty="0"/>
              <a:t>Can work with out a state (just nothing to query)</a:t>
            </a:r>
          </a:p>
          <a:p>
            <a:endParaRPr lang="en-US" dirty="0"/>
          </a:p>
        </p:txBody>
      </p:sp>
    </p:spTree>
    <p:extLst>
      <p:ext uri="{BB962C8B-B14F-4D97-AF65-F5344CB8AC3E}">
        <p14:creationId xmlns:p14="http://schemas.microsoft.com/office/powerpoint/2010/main" val="120481144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Standup a Virtual Machine using the </a:t>
            </a:r>
            <a:r>
              <a:rPr lang="en-US" sz="2400" b="0">
                <a:effectLst/>
                <a:latin typeface="+mn-lt"/>
                <a:ea typeface="+mn-ea"/>
                <a:cs typeface="+mn-cs"/>
                <a:sym typeface="Calibri"/>
              </a:rPr>
              <a:t>MS verified module.</a:t>
            </a:r>
            <a:endParaRPr lang="en-US" dirty="0"/>
          </a:p>
        </p:txBody>
      </p:sp>
    </p:spTree>
    <p:extLst>
      <p:ext uri="{BB962C8B-B14F-4D97-AF65-F5344CB8AC3E}">
        <p14:creationId xmlns:p14="http://schemas.microsoft.com/office/powerpoint/2010/main" val="409709667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Virtual Machine step by step.</a:t>
            </a:r>
          </a:p>
          <a:p>
            <a:endParaRPr lang="en-US" dirty="0"/>
          </a:p>
          <a:p>
            <a:r>
              <a:rPr lang="en-US" dirty="0"/>
              <a:t>Scale the Virtual Machine.</a:t>
            </a:r>
          </a:p>
          <a:p>
            <a:endParaRPr lang="en-US" dirty="0"/>
          </a:p>
          <a:p>
            <a:endParaRPr lang="en-US" dirty="0"/>
          </a:p>
        </p:txBody>
      </p:sp>
    </p:spTree>
    <p:extLst>
      <p:ext uri="{BB962C8B-B14F-4D97-AF65-F5344CB8AC3E}">
        <p14:creationId xmlns:p14="http://schemas.microsoft.com/office/powerpoint/2010/main" val="2492615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 name="Shape 893"/>
          <p:cNvSpPr>
            <a:spLocks noGrp="1" noRot="1" noChangeAspect="1"/>
          </p:cNvSpPr>
          <p:nvPr>
            <p:ph type="sldImg"/>
          </p:nvPr>
        </p:nvSpPr>
        <p:spPr>
          <a:xfrm>
            <a:off x="381000" y="685800"/>
            <a:ext cx="6096000" cy="3429000"/>
          </a:xfrm>
          <a:prstGeom prst="rect">
            <a:avLst/>
          </a:prstGeom>
        </p:spPr>
        <p:txBody>
          <a:bodyPr/>
          <a:lstStyle/>
          <a:p>
            <a:endParaRPr/>
          </a:p>
        </p:txBody>
      </p:sp>
      <p:sp>
        <p:nvSpPr>
          <p:cNvPr id="894" name="Shape 894"/>
          <p:cNvSpPr>
            <a:spLocks noGrp="1"/>
          </p:cNvSpPr>
          <p:nvPr>
            <p:ph type="body" sz="quarter" idx="1"/>
          </p:nvPr>
        </p:nvSpPr>
        <p:spPr>
          <a:prstGeom prst="rect">
            <a:avLst/>
          </a:prstGeom>
        </p:spPr>
        <p:txBody>
          <a:bodyPr/>
          <a:lstStyle/>
          <a:p>
            <a:pPr defTabSz="685800">
              <a:defRPr sz="1400"/>
            </a:pPr>
            <a:r>
              <a:rPr lang="en-US" dirty="0"/>
              <a:t>Still have these 3 elements, cloud or on-</a:t>
            </a:r>
            <a:r>
              <a:rPr lang="en-US" dirty="0" err="1"/>
              <a:t>prem</a:t>
            </a:r>
            <a:endParaRPr lang="en-US" dirty="0"/>
          </a:p>
          <a:p>
            <a:pPr defTabSz="685800">
              <a:defRPr sz="1400"/>
            </a:pPr>
            <a:endParaRPr lang="en-US" dirty="0"/>
          </a:p>
          <a:p>
            <a:pPr defTabSz="685800">
              <a:defRPr sz="1400"/>
            </a:pPr>
            <a:r>
              <a:rPr lang="en-US" dirty="0"/>
              <a:t>Each has stakeholders</a:t>
            </a:r>
          </a:p>
          <a:p>
            <a:pPr marL="285750" indent="-285750" defTabSz="685800">
              <a:buFontTx/>
              <a:buChar char="-"/>
              <a:defRPr sz="1400"/>
            </a:pPr>
            <a:r>
              <a:rPr lang="en-US" dirty="0"/>
              <a:t>Operations</a:t>
            </a:r>
          </a:p>
          <a:p>
            <a:pPr marL="285750" indent="-285750" defTabSz="685800">
              <a:buFontTx/>
              <a:buChar char="-"/>
              <a:defRPr sz="1400"/>
            </a:pPr>
            <a:r>
              <a:rPr lang="en-US" dirty="0"/>
              <a:t>Security</a:t>
            </a:r>
          </a:p>
          <a:p>
            <a:pPr marL="285750" indent="-285750" defTabSz="685800">
              <a:buFontTx/>
              <a:buChar char="-"/>
              <a:defRPr sz="1400"/>
            </a:pPr>
            <a:r>
              <a:rPr lang="en-US" dirty="0"/>
              <a:t>Developers</a:t>
            </a:r>
          </a:p>
          <a:p>
            <a:pPr defTabSz="685800">
              <a:defRPr sz="1400"/>
            </a:pPr>
            <a:endParaRPr dirty="0"/>
          </a:p>
        </p:txBody>
      </p:sp>
    </p:spTree>
    <p:extLst>
      <p:ext uri="{BB962C8B-B14F-4D97-AF65-F5344CB8AC3E}">
        <p14:creationId xmlns:p14="http://schemas.microsoft.com/office/powerpoint/2010/main" val="421738655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Using modules</a:t>
            </a:r>
            <a:endParaRPr lang="en-US" dirty="0"/>
          </a:p>
        </p:txBody>
      </p:sp>
    </p:spTree>
    <p:extLst>
      <p:ext uri="{BB962C8B-B14F-4D97-AF65-F5344CB8AC3E}">
        <p14:creationId xmlns:p14="http://schemas.microsoft.com/office/powerpoint/2010/main" val="285560221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lang="en-US" dirty="0"/>
              <a:t>Open Source:</a:t>
            </a:r>
          </a:p>
          <a:p>
            <a:pPr marL="285750" indent="-285750">
              <a:buFont typeface="Arial" panose="020B0604020202020204" pitchFamily="34" charset="0"/>
              <a:buChar char="•"/>
              <a:defRPr sz="1400"/>
            </a:pPr>
            <a:r>
              <a:rPr lang="en-US" dirty="0" err="1"/>
              <a:t>IaC</a:t>
            </a:r>
            <a:endParaRPr lang="en-US" dirty="0"/>
          </a:p>
          <a:p>
            <a:pPr marL="285750" indent="-285750">
              <a:buFont typeface="Arial" panose="020B0604020202020204" pitchFamily="34" charset="0"/>
              <a:buChar char="•"/>
              <a:defRPr sz="1400"/>
            </a:pPr>
            <a:r>
              <a:rPr lang="en-US" dirty="0"/>
              <a:t>Workflow (plan/apply)</a:t>
            </a:r>
          </a:p>
          <a:p>
            <a:pPr marL="285750" indent="-285750">
              <a:buFont typeface="Arial" panose="020B0604020202020204" pitchFamily="34" charset="0"/>
              <a:buChar char="•"/>
              <a:defRPr sz="1400"/>
            </a:pPr>
            <a:r>
              <a:rPr lang="en-US" dirty="0"/>
              <a:t>Public Module Registry</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Pro:</a:t>
            </a:r>
          </a:p>
          <a:p>
            <a:pPr marL="285750" indent="-285750">
              <a:buFont typeface="Arial" panose="020B0604020202020204" pitchFamily="34" charset="0"/>
              <a:buChar char="•"/>
              <a:defRPr sz="1400"/>
            </a:pPr>
            <a:r>
              <a:rPr lang="en-US" dirty="0"/>
              <a:t>Workspace Management GUI</a:t>
            </a:r>
          </a:p>
          <a:p>
            <a:pPr marL="285750" indent="-285750">
              <a:buFont typeface="Arial" panose="020B0604020202020204" pitchFamily="34" charset="0"/>
              <a:buChar char="•"/>
              <a:defRPr sz="1400"/>
            </a:pPr>
            <a:r>
              <a:rPr lang="en-US" dirty="0"/>
              <a:t>VC Connections</a:t>
            </a:r>
          </a:p>
          <a:p>
            <a:pPr marL="285750" indent="-285750">
              <a:buFont typeface="Arial" panose="020B0604020202020204" pitchFamily="34" charset="0"/>
              <a:buChar char="•"/>
              <a:defRPr sz="1400"/>
            </a:pPr>
            <a:r>
              <a:rPr lang="en-US" dirty="0"/>
              <a:t>Private Module Registry</a:t>
            </a:r>
          </a:p>
          <a:p>
            <a:pPr marL="285750" indent="-285750">
              <a:buFont typeface="Arial" panose="020B0604020202020204" pitchFamily="34" charset="0"/>
              <a:buChar char="•"/>
              <a:defRPr sz="1400"/>
            </a:pPr>
            <a:r>
              <a:rPr lang="en-US" dirty="0"/>
              <a:t>SaaS</a:t>
            </a:r>
          </a:p>
          <a:p>
            <a:pPr marL="285750" indent="-285750">
              <a:buFont typeface="Arial" panose="020B0604020202020204" pitchFamily="34" charset="0"/>
              <a:buChar char="•"/>
              <a:defRPr sz="1400"/>
            </a:pPr>
            <a:endParaRPr lang="en-US" dirty="0"/>
          </a:p>
          <a:p>
            <a:pPr marL="0" indent="0">
              <a:buFont typeface="Arial" panose="020B0604020202020204" pitchFamily="34" charset="0"/>
              <a:buNone/>
              <a:defRPr sz="1400"/>
            </a:pPr>
            <a:r>
              <a:rPr lang="en-US" dirty="0"/>
              <a:t>Enterprise Premium:</a:t>
            </a:r>
          </a:p>
          <a:p>
            <a:pPr marL="285750" indent="-285750">
              <a:buFont typeface="Arial" panose="020B0604020202020204" pitchFamily="34" charset="0"/>
              <a:buChar char="•"/>
              <a:defRPr sz="1400"/>
            </a:pPr>
            <a:r>
              <a:rPr lang="en-US" dirty="0"/>
              <a:t>Private Install option</a:t>
            </a:r>
          </a:p>
          <a:p>
            <a:pPr marL="285750" indent="-285750">
              <a:buFont typeface="Arial" panose="020B0604020202020204" pitchFamily="34" charset="0"/>
              <a:buChar char="•"/>
              <a:defRPr sz="1400"/>
            </a:pPr>
            <a:r>
              <a:rPr lang="en-US" dirty="0"/>
              <a:t>Policy as Code</a:t>
            </a:r>
          </a:p>
          <a:p>
            <a:pPr marL="285750" indent="-285750">
              <a:buFont typeface="Arial" panose="020B0604020202020204" pitchFamily="34" charset="0"/>
              <a:buChar char="•"/>
              <a:defRPr sz="1400"/>
            </a:pPr>
            <a:r>
              <a:rPr lang="en-US" dirty="0"/>
              <a:t>Audit Logs</a:t>
            </a:r>
          </a:p>
          <a:p>
            <a:pPr marL="0" indent="0">
              <a:buFont typeface="Arial" panose="020B0604020202020204" pitchFamily="34" charset="0"/>
              <a:buNone/>
              <a:defRPr sz="1400"/>
            </a:pPr>
            <a:endParaRPr lang="en-US" dirty="0"/>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 name="Shape 1058"/>
          <p:cNvSpPr>
            <a:spLocks noGrp="1" noRot="1" noChangeAspect="1"/>
          </p:cNvSpPr>
          <p:nvPr>
            <p:ph type="sldImg"/>
          </p:nvPr>
        </p:nvSpPr>
        <p:spPr>
          <a:xfrm>
            <a:off x="381000" y="685800"/>
            <a:ext cx="6096000" cy="3429000"/>
          </a:xfrm>
          <a:prstGeom prst="rect">
            <a:avLst/>
          </a:prstGeom>
        </p:spPr>
        <p:txBody>
          <a:bodyPr/>
          <a:lstStyle/>
          <a:p>
            <a:endParaRPr/>
          </a:p>
        </p:txBody>
      </p:sp>
      <p:sp>
        <p:nvSpPr>
          <p:cNvPr id="1059" name="Shape 1059"/>
          <p:cNvSpPr>
            <a:spLocks noGrp="1"/>
          </p:cNvSpPr>
          <p:nvPr>
            <p:ph type="body" sz="quarter" idx="1"/>
          </p:nvPr>
        </p:nvSpPr>
        <p:spPr>
          <a:prstGeom prst="rect">
            <a:avLst/>
          </a:prstGeom>
        </p:spPr>
        <p:txBody>
          <a:bodyPr/>
          <a:lstStyle/>
          <a:p>
            <a:pPr>
              <a:defRPr sz="1400"/>
            </a:pPr>
            <a:r>
              <a:rPr dirty="0"/>
              <a:t>The foundation of Terraform is the open source project and addresses the concern for individuals:</a:t>
            </a:r>
          </a:p>
          <a:p>
            <a:pPr marL="228600" indent="-228600">
              <a:buSzPct val="100000"/>
              <a:buChar char="•"/>
              <a:defRPr sz="1400"/>
            </a:pPr>
            <a:r>
              <a:rPr dirty="0"/>
              <a:t>use infrastructure as code to create reusable configuration, enable automation, and manage infrastructure in cloud, at scale</a:t>
            </a:r>
          </a:p>
          <a:p>
            <a:pPr marL="228600" indent="-228600">
              <a:buSzPct val="100000"/>
              <a:buChar char="•"/>
              <a:defRPr sz="1400"/>
            </a:pPr>
            <a:r>
              <a:rPr dirty="0"/>
              <a:t>use a consistent workflow for many different infrastructure providers to safely and consistently provision infrastructure and without having to learn other provision and management tools</a:t>
            </a:r>
          </a:p>
          <a:p>
            <a:pPr>
              <a:defRPr sz="1400"/>
            </a:pPr>
            <a:endParaRPr dirty="0"/>
          </a:p>
          <a:p>
            <a:pPr>
              <a:defRPr sz="1400"/>
            </a:pPr>
            <a:r>
              <a:rPr dirty="0"/>
              <a:t>As Terraform adoption grows beyond 1 or 2 users (which is how it generally begins) and as the organizational structure of infrastructure management grows there are a set of requirements around collaboration and governance that become helpful to using Terraform at scale for your organization. </a:t>
            </a:r>
          </a:p>
          <a:p>
            <a:pPr>
              <a:defRPr sz="1400"/>
            </a:pPr>
            <a:endParaRPr dirty="0"/>
          </a:p>
          <a:p>
            <a:pPr>
              <a:defRPr sz="1400"/>
            </a:pPr>
            <a:r>
              <a:rPr dirty="0"/>
              <a:t>Additionally to this, there is also the element of support for daily and long term success through enterprise levels of support. This includes both on-call support for daily issues but also long-terms architecture guidance and technical account management. This is what is offered as part of Terraform Enterprise. The focus of the Terraform Enterprise Pro is collaboration and the Terraform Enterprise Premium is governance. </a:t>
            </a:r>
          </a:p>
          <a:p>
            <a:pPr>
              <a:defRPr sz="1400"/>
            </a:pPr>
            <a:endParaRPr dirty="0"/>
          </a:p>
        </p:txBody>
      </p:sp>
    </p:spTree>
    <p:extLst>
      <p:ext uri="{BB962C8B-B14F-4D97-AF65-F5344CB8AC3E}">
        <p14:creationId xmlns:p14="http://schemas.microsoft.com/office/powerpoint/2010/main" val="399944202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9" name="Shape 1109"/>
          <p:cNvSpPr>
            <a:spLocks noGrp="1" noRot="1" noChangeAspect="1"/>
          </p:cNvSpPr>
          <p:nvPr>
            <p:ph type="sldImg"/>
          </p:nvPr>
        </p:nvSpPr>
        <p:spPr>
          <a:xfrm>
            <a:off x="381000" y="685800"/>
            <a:ext cx="6096000" cy="3429000"/>
          </a:xfrm>
          <a:prstGeom prst="rect">
            <a:avLst/>
          </a:prstGeom>
        </p:spPr>
        <p:txBody>
          <a:bodyPr/>
          <a:lstStyle/>
          <a:p>
            <a:endParaRPr/>
          </a:p>
        </p:txBody>
      </p:sp>
      <p:sp>
        <p:nvSpPr>
          <p:cNvPr id="1110" name="Shape 1110"/>
          <p:cNvSpPr>
            <a:spLocks noGrp="1"/>
          </p:cNvSpPr>
          <p:nvPr>
            <p:ph type="body" sz="quarter" idx="1"/>
          </p:nvPr>
        </p:nvSpPr>
        <p:spPr>
          <a:prstGeom prst="rect">
            <a:avLst/>
          </a:prstGeom>
        </p:spPr>
        <p:txBody>
          <a:bodyPr/>
          <a:lstStyle/>
          <a:p>
            <a:pPr marL="381000" indent="-140368">
              <a:buClr>
                <a:srgbClr val="000000"/>
              </a:buClr>
              <a:buSzPct val="100000"/>
              <a:buChar char="•"/>
              <a:defRPr sz="1400"/>
            </a:pPr>
            <a:r>
              <a:t>For collaboration, lets take a quick look back at the OSS workflow. </a:t>
            </a:r>
          </a:p>
          <a:p>
            <a:pPr marL="381000" indent="-140368">
              <a:buClr>
                <a:srgbClr val="000000"/>
              </a:buClr>
              <a:buSzPct val="100000"/>
              <a:buChar char="•"/>
              <a:defRPr sz="1400"/>
            </a:pPr>
            <a:r>
              <a:t>In this scenario there is 1 or 2 individuals using Terraform configurations to create and update the infrastructure. </a:t>
            </a:r>
          </a:p>
          <a:p>
            <a:pPr marL="381000" indent="-140368">
              <a:buClr>
                <a:srgbClr val="000000"/>
              </a:buClr>
              <a:buSzPct val="100000"/>
              <a:buChar char="•"/>
              <a:defRPr sz="1400"/>
            </a:pPr>
            <a:r>
              <a:t>And this is relatively simple to coordinate these changes. </a:t>
            </a:r>
          </a:p>
          <a:p>
            <a:pPr marL="381000" indent="-140368">
              <a:buClr>
                <a:srgbClr val="000000"/>
              </a:buClr>
              <a:buSzPct val="100000"/>
              <a:buChar char="•"/>
              <a:defRPr sz="1400"/>
            </a:pPr>
            <a:r>
              <a:t>However as more operators become proficient using Terraform and are brought on to help provision large scale infrastructures tis models expands. </a:t>
            </a: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 name="Shape 1185"/>
          <p:cNvSpPr>
            <a:spLocks noGrp="1" noRot="1" noChangeAspect="1"/>
          </p:cNvSpPr>
          <p:nvPr>
            <p:ph type="sldImg"/>
          </p:nvPr>
        </p:nvSpPr>
        <p:spPr>
          <a:xfrm>
            <a:off x="381000" y="685800"/>
            <a:ext cx="6096000" cy="3429000"/>
          </a:xfrm>
          <a:prstGeom prst="rect">
            <a:avLst/>
          </a:prstGeom>
        </p:spPr>
        <p:txBody>
          <a:bodyPr/>
          <a:lstStyle/>
          <a:p>
            <a:endParaRPr/>
          </a:p>
        </p:txBody>
      </p:sp>
      <p:sp>
        <p:nvSpPr>
          <p:cNvPr id="1186" name="Shape 1186"/>
          <p:cNvSpPr>
            <a:spLocks noGrp="1"/>
          </p:cNvSpPr>
          <p:nvPr>
            <p:ph type="body" sz="quarter" idx="1"/>
          </p:nvPr>
        </p:nvSpPr>
        <p:spPr>
          <a:prstGeom prst="rect">
            <a:avLst/>
          </a:prstGeom>
        </p:spPr>
        <p:txBody>
          <a:bodyPr/>
          <a:lstStyle/>
          <a:p>
            <a:pPr marL="140368" indent="-140368">
              <a:buSzPct val="100000"/>
              <a:buChar char="•"/>
              <a:defRPr sz="1400"/>
            </a:pPr>
            <a:r>
              <a:t>Now there are multiple operators creating Terraform configurations, and in the case of more complex infrastructure one operator might be responsible for the networking infrastructure, and one operator responsible for the core infrastructure, and one operator responsible for web properties, etc. </a:t>
            </a:r>
          </a:p>
          <a:p>
            <a:pPr marL="140368" indent="-140368">
              <a:buSzPct val="100000"/>
              <a:buChar char="•"/>
              <a:defRPr sz="1400"/>
            </a:pPr>
            <a:r>
              <a:t>Additionally, to this more operators are starting to consume the infrastructure provisioned by Terraform for their various different applications.  The coordination of all of these runs is not trivial, each users is running their private installation of Terraform and updating the same infrastructure. </a:t>
            </a: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 name="Shape 1260"/>
          <p:cNvSpPr>
            <a:spLocks noGrp="1" noRot="1" noChangeAspect="1"/>
          </p:cNvSpPr>
          <p:nvPr>
            <p:ph type="sldImg"/>
          </p:nvPr>
        </p:nvSpPr>
        <p:spPr>
          <a:xfrm>
            <a:off x="381000" y="685800"/>
            <a:ext cx="6096000" cy="3429000"/>
          </a:xfrm>
          <a:prstGeom prst="rect">
            <a:avLst/>
          </a:prstGeom>
        </p:spPr>
        <p:txBody>
          <a:bodyPr/>
          <a:lstStyle/>
          <a:p>
            <a:endParaRPr/>
          </a:p>
        </p:txBody>
      </p:sp>
      <p:sp>
        <p:nvSpPr>
          <p:cNvPr id="1261" name="Shape 1261"/>
          <p:cNvSpPr>
            <a:spLocks noGrp="1"/>
          </p:cNvSpPr>
          <p:nvPr>
            <p:ph type="body" sz="quarter" idx="1"/>
          </p:nvPr>
        </p:nvSpPr>
        <p:spPr>
          <a:prstGeom prst="rect">
            <a:avLst/>
          </a:prstGeom>
        </p:spPr>
        <p:txBody>
          <a:bodyPr/>
          <a:lstStyle/>
          <a:p>
            <a:pPr marL="228600" indent="-228600">
              <a:buSzPct val="100000"/>
              <a:buChar char="•"/>
              <a:defRPr sz="1400"/>
            </a:pPr>
            <a:r>
              <a:t>To address this Terraform Enterprise provides Terraform Workspace management and UI with remote state storage, plans, and applies to remove the challenge of coordination. </a:t>
            </a:r>
          </a:p>
          <a:p>
            <a:pPr marL="228600" indent="-228600">
              <a:buSzPct val="100000"/>
              <a:buChar char="•"/>
              <a:defRPr sz="1400"/>
            </a:pPr>
            <a:r>
              <a:t>Terraform Enterprise Workspaces has an API by design approach making it easy for you to integrate into your environment and existing tooling. </a:t>
            </a:r>
          </a:p>
          <a:p>
            <a:pPr marL="228600" indent="-228600">
              <a:buSzPct val="100000"/>
              <a:buChar char="•"/>
              <a:defRPr sz="1400"/>
            </a:pPr>
            <a:r>
              <a:t>Workspaces are connected to Version control system repositories </a:t>
            </a:r>
          </a:p>
          <a:p>
            <a:pPr marL="228600" indent="-228600">
              <a:buSzPct val="100000"/>
              <a:buChar char="•"/>
              <a:defRPr sz="1400"/>
            </a:pPr>
            <a:r>
              <a:t>Workspaces can be created in a granular way to align with how the infrastructure is organized. For example, workspaces can be organized by the stage of application delivery (development/test/production) and/or the type of infrastructure (networking/compute/monitoring/web).</a:t>
            </a:r>
          </a:p>
          <a:p>
            <a:pPr marL="228600" indent="-228600">
              <a:buSzPct val="100000"/>
              <a:buChar char="•"/>
              <a:defRPr sz="1400"/>
            </a:pPr>
            <a:r>
              <a:t>Developer can use a private version of a module registry in the Terraform Enterprise UI to search for pre-defined modules to spin up infrastructure to run their applications.</a:t>
            </a: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 name="Shape 1343"/>
          <p:cNvSpPr>
            <a:spLocks noGrp="1" noRot="1" noChangeAspect="1"/>
          </p:cNvSpPr>
          <p:nvPr>
            <p:ph type="sldImg"/>
          </p:nvPr>
        </p:nvSpPr>
        <p:spPr>
          <a:xfrm>
            <a:off x="381000" y="685800"/>
            <a:ext cx="6096000" cy="3429000"/>
          </a:xfrm>
          <a:prstGeom prst="rect">
            <a:avLst/>
          </a:prstGeom>
        </p:spPr>
        <p:txBody>
          <a:bodyPr/>
          <a:lstStyle/>
          <a:p>
            <a:endParaRPr/>
          </a:p>
        </p:txBody>
      </p:sp>
      <p:sp>
        <p:nvSpPr>
          <p:cNvPr id="1344" name="Shape 1344"/>
          <p:cNvSpPr>
            <a:spLocks noGrp="1"/>
          </p:cNvSpPr>
          <p:nvPr>
            <p:ph type="body" sz="quarter" idx="1"/>
          </p:nvPr>
        </p:nvSpPr>
        <p:spPr>
          <a:prstGeom prst="rect">
            <a:avLst/>
          </a:prstGeom>
        </p:spPr>
        <p:txBody>
          <a:bodyPr/>
          <a:lstStyle>
            <a:lvl1pPr>
              <a:defRPr sz="1400"/>
            </a:lvl1pPr>
          </a:lstStyle>
          <a:p>
            <a:r>
              <a:rPr dirty="0"/>
              <a:t>Here is a view of Terraform Enterprise Workspace management with Workspace a the standard for how infrastructure is organized. </a:t>
            </a:r>
            <a:endParaRPr lang="en-US" dirty="0"/>
          </a:p>
          <a:p>
            <a:endParaRPr lang="en-US" dirty="0"/>
          </a:p>
          <a:p>
            <a:r>
              <a:rPr lang="en-US" dirty="0"/>
              <a:t>Run </a:t>
            </a:r>
            <a:r>
              <a:rPr lang="en-US" dirty="0" err="1"/>
              <a:t>simil</a:t>
            </a:r>
            <a:endParaRPr dirty="0"/>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Version Control Connection – </a:t>
            </a:r>
            <a:r>
              <a:rPr lang="en-US" dirty="0" err="1"/>
              <a:t>github</a:t>
            </a:r>
            <a:r>
              <a:rPr lang="en-US" dirty="0"/>
              <a:t>, </a:t>
            </a:r>
            <a:r>
              <a:rPr lang="en-US" dirty="0" err="1"/>
              <a:t>gitlab</a:t>
            </a:r>
            <a:r>
              <a:rPr lang="en-US" dirty="0"/>
              <a:t>, bitbucket</a:t>
            </a:r>
          </a:p>
          <a:p>
            <a:endParaRPr lang="en-US" dirty="0"/>
          </a:p>
          <a:p>
            <a:r>
              <a:rPr lang="en-US" dirty="0"/>
              <a:t>Options:</a:t>
            </a:r>
          </a:p>
          <a:p>
            <a:r>
              <a:rPr lang="en-US" dirty="0"/>
              <a:t> - working directory</a:t>
            </a:r>
          </a:p>
          <a:p>
            <a:r>
              <a:rPr lang="en-US" dirty="0"/>
              <a:t> - branch</a:t>
            </a:r>
          </a:p>
          <a:p>
            <a:endParaRPr lang="en-US" dirty="0"/>
          </a:p>
          <a:p>
            <a:endParaRPr lang="en-US" dirty="0"/>
          </a:p>
        </p:txBody>
      </p:sp>
    </p:spTree>
    <p:extLst>
      <p:ext uri="{BB962C8B-B14F-4D97-AF65-F5344CB8AC3E}">
        <p14:creationId xmlns:p14="http://schemas.microsoft.com/office/powerpoint/2010/main" val="414544633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6987954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HCL Type Variable</a:t>
            </a:r>
          </a:p>
          <a:p>
            <a:endParaRPr lang="en-US" dirty="0"/>
          </a:p>
          <a:p>
            <a:endParaRPr lang="en-US" dirty="0"/>
          </a:p>
          <a:p>
            <a:r>
              <a:rPr lang="en-US" dirty="0"/>
              <a:t>Sensitive</a:t>
            </a:r>
          </a:p>
          <a:p>
            <a:pPr marL="342900" indent="-342900">
              <a:buFont typeface="Arial" panose="020B0604020202020204" pitchFamily="34" charset="0"/>
              <a:buChar char="•"/>
            </a:pPr>
            <a:r>
              <a:rPr lang="en-US" dirty="0"/>
              <a:t>Nobody (including you) can view the value in TFE's UI or API. COULD BE IN LOGS</a:t>
            </a:r>
          </a:p>
          <a:p>
            <a:pPr marL="342900" indent="-342900">
              <a:buFont typeface="Arial" panose="020B0604020202020204" pitchFamily="34" charset="0"/>
              <a:buChar char="•"/>
            </a:pPr>
            <a:r>
              <a:rPr lang="en-US" dirty="0"/>
              <a:t>Nobody can edit the variable's name or value</a:t>
            </a:r>
          </a:p>
          <a:p>
            <a:pPr marL="342900" indent="-342900">
              <a:buFont typeface="Arial" panose="020B0604020202020204" pitchFamily="34" charset="0"/>
              <a:buChar char="•"/>
            </a:pPr>
            <a:r>
              <a:rPr lang="en-US" dirty="0"/>
              <a:t>Also works on ENV </a:t>
            </a:r>
            <a:r>
              <a:rPr lang="en-US" dirty="0" err="1"/>
              <a:t>Vars</a:t>
            </a:r>
            <a:endParaRPr lang="en-US" dirty="0"/>
          </a:p>
        </p:txBody>
      </p:sp>
    </p:spTree>
    <p:extLst>
      <p:ext uri="{BB962C8B-B14F-4D97-AF65-F5344CB8AC3E}">
        <p14:creationId xmlns:p14="http://schemas.microsoft.com/office/powerpoint/2010/main" val="350893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 name="Shape 924"/>
          <p:cNvSpPr>
            <a:spLocks noGrp="1" noRot="1" noChangeAspect="1"/>
          </p:cNvSpPr>
          <p:nvPr>
            <p:ph type="sldImg"/>
          </p:nvPr>
        </p:nvSpPr>
        <p:spPr>
          <a:xfrm>
            <a:off x="381000" y="685800"/>
            <a:ext cx="6096000" cy="3429000"/>
          </a:xfrm>
          <a:prstGeom prst="rect">
            <a:avLst/>
          </a:prstGeom>
        </p:spPr>
        <p:txBody>
          <a:bodyPr/>
          <a:lstStyle/>
          <a:p>
            <a:endParaRPr/>
          </a:p>
        </p:txBody>
      </p:sp>
      <p:sp>
        <p:nvSpPr>
          <p:cNvPr id="925" name="Shape 925"/>
          <p:cNvSpPr>
            <a:spLocks noGrp="1"/>
          </p:cNvSpPr>
          <p:nvPr>
            <p:ph type="body" sz="quarter" idx="1"/>
          </p:nvPr>
        </p:nvSpPr>
        <p:spPr>
          <a:prstGeom prst="rect">
            <a:avLst/>
          </a:prstGeom>
        </p:spPr>
        <p:txBody>
          <a:bodyPr/>
          <a:lstStyle/>
          <a:p>
            <a:pPr defTabSz="685800">
              <a:defRPr sz="1400"/>
            </a:pPr>
            <a:r>
              <a:rPr lang="en-US" dirty="0"/>
              <a:t>Cloud adds a 4</a:t>
            </a:r>
            <a:r>
              <a:rPr lang="en-US" baseline="30000" dirty="0"/>
              <a:t>th</a:t>
            </a:r>
            <a:r>
              <a:rPr lang="en-US" dirty="0"/>
              <a:t> element</a:t>
            </a:r>
          </a:p>
          <a:p>
            <a:pPr defTabSz="685800">
              <a:defRPr sz="1400"/>
            </a:pPr>
            <a:endParaRPr lang="en-US" dirty="0"/>
          </a:p>
          <a:p>
            <a:pPr defTabSz="685800">
              <a:defRPr sz="1400"/>
            </a:pPr>
            <a:r>
              <a:rPr lang="en-US" dirty="0"/>
              <a:t>Cloud = infinity scale, create/destroy</a:t>
            </a:r>
          </a:p>
          <a:p>
            <a:pPr defTabSz="685800">
              <a:defRPr sz="1400"/>
            </a:pPr>
            <a:r>
              <a:rPr lang="en-US" dirty="0"/>
              <a:t>No more Manual</a:t>
            </a:r>
          </a:p>
          <a:p>
            <a:pPr defTabSz="685800">
              <a:defRPr sz="1400"/>
            </a:pPr>
            <a:r>
              <a:rPr lang="en-US" dirty="0"/>
              <a:t>Dynamic connections</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21672964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Deleting Works space infra</a:t>
            </a:r>
          </a:p>
          <a:p>
            <a:endParaRPr lang="en-US" dirty="0"/>
          </a:p>
          <a:p>
            <a:r>
              <a:rPr lang="en-US" dirty="0"/>
              <a:t>Update ENV Var</a:t>
            </a:r>
          </a:p>
          <a:p>
            <a:endParaRPr lang="en-US" dirty="0"/>
          </a:p>
          <a:p>
            <a:r>
              <a:rPr lang="en-US" dirty="0"/>
              <a:t>Click Destroy Plan</a:t>
            </a:r>
          </a:p>
        </p:txBody>
      </p:sp>
    </p:spTree>
    <p:extLst>
      <p:ext uri="{BB962C8B-B14F-4D97-AF65-F5344CB8AC3E}">
        <p14:creationId xmlns:p14="http://schemas.microsoft.com/office/powerpoint/2010/main" val="180330478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 name="Shape 1402"/>
          <p:cNvSpPr>
            <a:spLocks noGrp="1" noRot="1" noChangeAspect="1"/>
          </p:cNvSpPr>
          <p:nvPr>
            <p:ph type="sldImg"/>
          </p:nvPr>
        </p:nvSpPr>
        <p:spPr>
          <a:xfrm>
            <a:off x="381000" y="685800"/>
            <a:ext cx="6096000" cy="3429000"/>
          </a:xfrm>
          <a:prstGeom prst="rect">
            <a:avLst/>
          </a:prstGeom>
        </p:spPr>
        <p:txBody>
          <a:bodyPr/>
          <a:lstStyle/>
          <a:p>
            <a:endParaRPr/>
          </a:p>
        </p:txBody>
      </p:sp>
      <p:sp>
        <p:nvSpPr>
          <p:cNvPr id="1403" name="Shape 1403"/>
          <p:cNvSpPr>
            <a:spLocks noGrp="1"/>
          </p:cNvSpPr>
          <p:nvPr>
            <p:ph type="body" sz="quarter" idx="1"/>
          </p:nvPr>
        </p:nvSpPr>
        <p:spPr>
          <a:prstGeom prst="rect">
            <a:avLst/>
          </a:prstGeom>
        </p:spPr>
        <p:txBody>
          <a:bodyPr/>
          <a:lstStyle/>
          <a:p>
            <a:pPr marL="228600" indent="-228600">
              <a:buSzPct val="100000"/>
              <a:buChar char="•"/>
              <a:defRPr sz="1400"/>
            </a:pPr>
            <a:r>
              <a:t>Terraform runs including the plan and apply can be done remotely. </a:t>
            </a:r>
          </a:p>
          <a:p>
            <a:pPr marL="228600" indent="-228600">
              <a:buSzPct val="100000"/>
              <a:buChar char="•"/>
              <a:defRPr sz="1400"/>
            </a:pPr>
            <a:r>
              <a:t>Terraform Enterprise provides enhanced remote state storage</a:t>
            </a:r>
          </a:p>
          <a:p>
            <a:pPr marL="228600" indent="-228600">
              <a:buSzPct val="100000"/>
              <a:buChar char="•"/>
              <a:defRPr sz="1400"/>
            </a:pPr>
            <a:r>
              <a:t>Runs triggered from the CLI also show up in the UI. Users can continue using the same OSS workflow (if that is what they are comfortable with) and it registers with TFE. </a:t>
            </a: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 name="Shape 1485"/>
          <p:cNvSpPr>
            <a:spLocks noGrp="1" noRot="1" noChangeAspect="1"/>
          </p:cNvSpPr>
          <p:nvPr>
            <p:ph type="sldImg"/>
          </p:nvPr>
        </p:nvSpPr>
        <p:spPr>
          <a:xfrm>
            <a:off x="381000" y="685800"/>
            <a:ext cx="6096000" cy="3429000"/>
          </a:xfrm>
          <a:prstGeom prst="rect">
            <a:avLst/>
          </a:prstGeom>
        </p:spPr>
        <p:txBody>
          <a:bodyPr/>
          <a:lstStyle/>
          <a:p>
            <a:endParaRPr/>
          </a:p>
        </p:txBody>
      </p:sp>
      <p:sp>
        <p:nvSpPr>
          <p:cNvPr id="1486" name="Shape 1486"/>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a:t>
            </a:r>
          </a:p>
          <a:p>
            <a:pPr marL="228600" indent="-228600">
              <a:buSzPct val="100000"/>
              <a:buChar char="•"/>
              <a:defRPr sz="1400"/>
            </a:pPr>
            <a:r>
              <a:t>Terraform Infrastructure as code and Terraform Enterprise Workspace management and collaboration enables operators to automate provisioning at scale. However, this comes with risks, as every action can have larger effect. </a:t>
            </a: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272034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601820364"/>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err="1"/>
              <a:t>Devs</a:t>
            </a:r>
            <a:r>
              <a:rPr lang="en-US" dirty="0"/>
              <a:t> can apply to dev environment, but not to Prod</a:t>
            </a:r>
          </a:p>
          <a:p>
            <a:endParaRPr lang="en-US" dirty="0"/>
          </a:p>
          <a:p>
            <a:r>
              <a:rPr lang="en-US" dirty="0"/>
              <a:t>Typical RBAC methodology</a:t>
            </a:r>
          </a:p>
          <a:p>
            <a:endParaRPr lang="en-US" dirty="0"/>
          </a:p>
        </p:txBody>
      </p:sp>
    </p:spTree>
    <p:extLst>
      <p:ext uri="{BB962C8B-B14F-4D97-AF65-F5344CB8AC3E}">
        <p14:creationId xmlns:p14="http://schemas.microsoft.com/office/powerpoint/2010/main" val="2341870662"/>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Just as a user/team/org can be scoped, so can the API Tokens</a:t>
            </a:r>
          </a:p>
          <a:p>
            <a:endParaRPr lang="en-US" dirty="0"/>
          </a:p>
          <a:p>
            <a:r>
              <a:rPr lang="en-US" dirty="0"/>
              <a:t>Inherit the same permissions </a:t>
            </a:r>
          </a:p>
        </p:txBody>
      </p:sp>
    </p:spTree>
    <p:extLst>
      <p:ext uri="{BB962C8B-B14F-4D97-AF65-F5344CB8AC3E}">
        <p14:creationId xmlns:p14="http://schemas.microsoft.com/office/powerpoint/2010/main" val="2526533085"/>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Self Service Password Reset</a:t>
            </a:r>
          </a:p>
          <a:p>
            <a:endParaRPr lang="en-US" dirty="0"/>
          </a:p>
          <a:p>
            <a:endParaRPr lang="en-US" dirty="0"/>
          </a:p>
          <a:p>
            <a:r>
              <a:rPr lang="en-US" dirty="0"/>
              <a:t>2FA</a:t>
            </a:r>
          </a:p>
        </p:txBody>
      </p:sp>
    </p:spTree>
    <p:extLst>
      <p:ext uri="{BB962C8B-B14F-4D97-AF65-F5344CB8AC3E}">
        <p14:creationId xmlns:p14="http://schemas.microsoft.com/office/powerpoint/2010/main" val="2641736320"/>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feature branch against workspace app-dev to update a tag.</a:t>
            </a:r>
          </a:p>
          <a:p>
            <a:endParaRPr lang="en-US" dirty="0"/>
          </a:p>
          <a:p>
            <a:r>
              <a:rPr lang="en-US" dirty="0"/>
              <a:t>Submit PR – see TFE running plans</a:t>
            </a:r>
          </a:p>
          <a:p>
            <a:r>
              <a:rPr lang="en-US" dirty="0"/>
              <a:t>These plans are temp and not linkable from TFE directly, use </a:t>
            </a:r>
            <a:r>
              <a:rPr lang="en-US" dirty="0" err="1"/>
              <a:t>github</a:t>
            </a:r>
            <a:r>
              <a:rPr lang="en-US" dirty="0"/>
              <a:t>.</a:t>
            </a:r>
          </a:p>
          <a:p>
            <a:endParaRPr lang="en-US" dirty="0"/>
          </a:p>
          <a:p>
            <a:r>
              <a:rPr lang="en-US" dirty="0"/>
              <a:t>Accept PR and see official plan.</a:t>
            </a:r>
          </a:p>
          <a:p>
            <a:endParaRPr lang="en-US" dirty="0"/>
          </a:p>
          <a:p>
            <a:r>
              <a:rPr lang="en-US" dirty="0"/>
              <a:t>Review and apply.</a:t>
            </a:r>
          </a:p>
        </p:txBody>
      </p:sp>
    </p:spTree>
    <p:extLst>
      <p:ext uri="{BB962C8B-B14F-4D97-AF65-F5344CB8AC3E}">
        <p14:creationId xmlns:p14="http://schemas.microsoft.com/office/powerpoint/2010/main" val="344698199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11467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4 </a:t>
            </a:r>
            <a:r>
              <a:rPr lang="en-US" dirty="0" err="1"/>
              <a:t>Hashicorp</a:t>
            </a:r>
            <a:r>
              <a:rPr lang="en-US" dirty="0"/>
              <a:t> tools to address</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3958004366"/>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Used in the same way as the Public Module Registry.</a:t>
            </a:r>
          </a:p>
          <a:p>
            <a:endParaRPr lang="en-US" dirty="0"/>
          </a:p>
          <a:p>
            <a:r>
              <a:rPr lang="en-US" dirty="0"/>
              <a:t>Allows sharing/collaboration</a:t>
            </a:r>
          </a:p>
          <a:p>
            <a:endParaRPr lang="en-US" dirty="0"/>
          </a:p>
          <a:p>
            <a:endParaRPr lang="en-US" dirty="0"/>
          </a:p>
        </p:txBody>
      </p:sp>
    </p:spTree>
    <p:extLst>
      <p:ext uri="{BB962C8B-B14F-4D97-AF65-F5344CB8AC3E}">
        <p14:creationId xmlns:p14="http://schemas.microsoft.com/office/powerpoint/2010/main" val="1902423538"/>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Used in the same way as the Public Module Registry.</a:t>
            </a:r>
          </a:p>
          <a:p>
            <a:endParaRPr lang="en-US" dirty="0"/>
          </a:p>
          <a:p>
            <a:r>
              <a:rPr lang="en-US" dirty="0"/>
              <a:t>Allows sharing/collaboration</a:t>
            </a:r>
          </a:p>
          <a:p>
            <a:endParaRPr lang="en-US" dirty="0"/>
          </a:p>
          <a:p>
            <a:endParaRPr lang="en-US" dirty="0"/>
          </a:p>
        </p:txBody>
      </p:sp>
    </p:spTree>
    <p:extLst>
      <p:ext uri="{BB962C8B-B14F-4D97-AF65-F5344CB8AC3E}">
        <p14:creationId xmlns:p14="http://schemas.microsoft.com/office/powerpoint/2010/main" val="325844146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Create a new module design configuration.</a:t>
            </a:r>
          </a:p>
          <a:p>
            <a:br>
              <a:rPr lang="en-US" dirty="0"/>
            </a:br>
            <a:r>
              <a:rPr lang="en-US" dirty="0"/>
              <a:t>Use an existing module and populate values.</a:t>
            </a:r>
          </a:p>
          <a:p>
            <a:endParaRPr lang="en-US" dirty="0"/>
          </a:p>
        </p:txBody>
      </p:sp>
    </p:spTree>
    <p:extLst>
      <p:ext uri="{BB962C8B-B14F-4D97-AF65-F5344CB8AC3E}">
        <p14:creationId xmlns:p14="http://schemas.microsoft.com/office/powerpoint/2010/main" val="384247951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09859746"/>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 name="Shape 1566"/>
          <p:cNvSpPr>
            <a:spLocks noGrp="1" noRot="1" noChangeAspect="1"/>
          </p:cNvSpPr>
          <p:nvPr>
            <p:ph type="sldImg"/>
          </p:nvPr>
        </p:nvSpPr>
        <p:spPr>
          <a:xfrm>
            <a:off x="381000" y="685800"/>
            <a:ext cx="6096000" cy="3429000"/>
          </a:xfrm>
          <a:prstGeom prst="rect">
            <a:avLst/>
          </a:prstGeom>
        </p:spPr>
        <p:txBody>
          <a:bodyPr/>
          <a:lstStyle/>
          <a:p>
            <a:endParaRPr/>
          </a:p>
        </p:txBody>
      </p:sp>
      <p:sp>
        <p:nvSpPr>
          <p:cNvPr id="1567" name="Shape 1567"/>
          <p:cNvSpPr>
            <a:spLocks noGrp="1"/>
          </p:cNvSpPr>
          <p:nvPr>
            <p:ph type="body" sz="quarter" idx="1"/>
          </p:nvPr>
        </p:nvSpPr>
        <p:spPr>
          <a:prstGeom prst="rect">
            <a:avLst/>
          </a:prstGeom>
        </p:spPr>
        <p:txBody>
          <a:bodyPr/>
          <a:lstStyle/>
          <a:p>
            <a:pPr marL="228600" indent="-228600">
              <a:buSzPct val="100000"/>
              <a:buChar char="•"/>
              <a:defRPr sz="1400"/>
            </a:pPr>
            <a:r>
              <a:rPr dirty="0"/>
              <a:t>Then the execution phase happens and the resources are provisioned across the various providers detailed in the configuration file. </a:t>
            </a:r>
          </a:p>
          <a:p>
            <a:pPr marL="228600" indent="-228600">
              <a:buSzPct val="100000"/>
              <a:buChar char="•"/>
              <a:defRPr sz="1400"/>
            </a:pPr>
            <a:r>
              <a:rPr dirty="0"/>
              <a:t>However, the as more resource are provisioned by more users the challenges is in making sure infrastructure changes are doing so within business and/or regulatory policy.  Such policies might be: </a:t>
            </a:r>
          </a:p>
          <a:p>
            <a:pPr marL="685800" lvl="2" indent="-228600">
              <a:buSzPct val="100000"/>
              <a:buChar char="•"/>
              <a:defRPr sz="1400"/>
            </a:pPr>
            <a:r>
              <a:rPr dirty="0"/>
              <a:t>Not allow resources to be provisioned without tags</a:t>
            </a:r>
          </a:p>
          <a:p>
            <a:pPr marL="685800" lvl="2" indent="-228600">
              <a:buSzPct val="100000"/>
              <a:buChar char="•"/>
              <a:defRPr sz="1400"/>
            </a:pPr>
            <a:r>
              <a:rPr dirty="0"/>
              <a:t>Not allow “development” resources to be provisioned in “us-east-1”</a:t>
            </a:r>
          </a:p>
          <a:p>
            <a:pPr marL="685800" lvl="2" indent="-228600">
              <a:buSzPct val="100000"/>
              <a:buChar char="•"/>
              <a:defRPr sz="1400"/>
            </a:pPr>
            <a:r>
              <a:rPr dirty="0"/>
              <a:t>Restrict AWS security group ingress and egress settings by CIDR block</a:t>
            </a:r>
          </a:p>
          <a:p>
            <a:pPr marL="685800" lvl="2" indent="-228600">
              <a:buSzPct val="100000"/>
              <a:buChar char="•"/>
              <a:defRPr sz="1400"/>
            </a:pPr>
            <a:r>
              <a:rPr dirty="0"/>
              <a:t>Not allow resources to be provisioned outside of business hours</a:t>
            </a:r>
          </a:p>
          <a:p>
            <a:pPr marL="228600" indent="-228600">
              <a:buSzPct val="100000"/>
              <a:buChar char="•"/>
              <a:defRPr sz="1400"/>
            </a:pPr>
            <a:r>
              <a:rPr dirty="0"/>
              <a:t>Manually trying to enforce these constraints will be difficult once usage scales beyond a few people provisioning infrastructure. </a:t>
            </a:r>
          </a:p>
          <a:p>
            <a:pPr marL="228600" indent="-228600">
              <a:buSzPct val="100000"/>
              <a:buChar char="•"/>
              <a:defRPr sz="1400"/>
            </a:pPr>
            <a:r>
              <a:rPr dirty="0"/>
              <a:t>And to address this is policy as code to automate policy checks.</a:t>
            </a: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5" name="Shape 1645"/>
          <p:cNvSpPr>
            <a:spLocks noGrp="1" noRot="1" noChangeAspect="1"/>
          </p:cNvSpPr>
          <p:nvPr>
            <p:ph type="sldImg"/>
          </p:nvPr>
        </p:nvSpPr>
        <p:spPr>
          <a:xfrm>
            <a:off x="381000" y="685800"/>
            <a:ext cx="6096000" cy="3429000"/>
          </a:xfrm>
          <a:prstGeom prst="rect">
            <a:avLst/>
          </a:prstGeom>
        </p:spPr>
        <p:txBody>
          <a:bodyPr/>
          <a:lstStyle/>
          <a:p>
            <a:endParaRPr/>
          </a:p>
        </p:txBody>
      </p:sp>
      <p:sp>
        <p:nvSpPr>
          <p:cNvPr id="1646" name="Shape 1646"/>
          <p:cNvSpPr>
            <a:spLocks noGrp="1"/>
          </p:cNvSpPr>
          <p:nvPr>
            <p:ph type="body" sz="quarter" idx="1"/>
          </p:nvPr>
        </p:nvSpPr>
        <p:spPr>
          <a:prstGeom prst="rect">
            <a:avLst/>
          </a:prstGeom>
        </p:spPr>
        <p:txBody>
          <a:bodyPr/>
          <a:lstStyle/>
          <a:p>
            <a:pPr marL="228600" indent="-228600">
              <a:buSzPct val="100000"/>
              <a:buChar char="•"/>
              <a:defRPr sz="1400"/>
            </a:pPr>
            <a:r>
              <a:t>HashiCorp Sentinel is a policy as code framework and allows these types of constraints to be codified and automated with in Terraform Enterprise.</a:t>
            </a:r>
          </a:p>
          <a:p>
            <a:pPr marL="457200" lvl="1" indent="-228600">
              <a:buSzPct val="100000"/>
              <a:buChar char="•"/>
              <a:defRPr sz="1400"/>
            </a:pPr>
            <a:r>
              <a:t>Sentinel policies are configured on an organization within Terraform Enterprise and are applied to all runs on all workspaces within that organization.</a:t>
            </a:r>
          </a:p>
          <a:p>
            <a:pPr marL="457200" lvl="1" indent="-228600">
              <a:buSzPct val="100000"/>
              <a:buChar char="•"/>
              <a:defRPr sz="1400"/>
            </a:pPr>
            <a:r>
              <a:t>Policy code is entered into Terraform Enterprise using the API or the web UI, and full VCS integration for policy as code will be coming soon.</a:t>
            </a:r>
          </a:p>
          <a:p>
            <a:pPr marL="457200" lvl="1" indent="-228600">
              <a:buSzPct val="100000"/>
              <a:buChar char="•"/>
              <a:defRPr sz="1400"/>
            </a:pPr>
            <a:endParaRPr/>
          </a:p>
          <a:p>
            <a:pPr>
              <a:defRPr sz="1400"/>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 name="Shape 1687"/>
          <p:cNvSpPr>
            <a:spLocks noGrp="1" noRot="1" noChangeAspect="1"/>
          </p:cNvSpPr>
          <p:nvPr>
            <p:ph type="sldImg"/>
          </p:nvPr>
        </p:nvSpPr>
        <p:spPr>
          <a:xfrm>
            <a:off x="381000" y="685800"/>
            <a:ext cx="6096000" cy="3429000"/>
          </a:xfrm>
          <a:prstGeom prst="rect">
            <a:avLst/>
          </a:prstGeom>
        </p:spPr>
        <p:txBody>
          <a:bodyPr/>
          <a:lstStyle/>
          <a:p>
            <a:endParaRPr/>
          </a:p>
        </p:txBody>
      </p:sp>
      <p:sp>
        <p:nvSpPr>
          <p:cNvPr id="1688" name="Shape 1688"/>
          <p:cNvSpPr>
            <a:spLocks noGrp="1"/>
          </p:cNvSpPr>
          <p:nvPr>
            <p:ph type="body" sz="quarter" idx="1"/>
          </p:nvPr>
        </p:nvSpPr>
        <p:spPr>
          <a:prstGeom prst="rect">
            <a:avLst/>
          </a:prstGeom>
        </p:spPr>
        <p:txBody>
          <a:bodyPr/>
          <a:lstStyle/>
          <a:p>
            <a:pPr marL="228600" indent="-228600">
              <a:buSzPct val="100000"/>
              <a:buChar char="•"/>
              <a:defRPr sz="1400"/>
            </a:pPr>
            <a:r>
              <a:rPr dirty="0"/>
              <a:t>Example policy for infrastructure provisioning: </a:t>
            </a:r>
          </a:p>
          <a:p>
            <a:pPr marL="457200" lvl="1" indent="-228600">
              <a:buSzPct val="100000"/>
              <a:buChar char="•"/>
              <a:defRPr sz="1400"/>
            </a:pPr>
            <a:r>
              <a:rPr dirty="0"/>
              <a:t>Do not allow resources to be provisioned without tags</a:t>
            </a:r>
          </a:p>
          <a:p>
            <a:pPr marL="457200" lvl="1" indent="-228600">
              <a:buSzPct val="100000"/>
              <a:buChar char="•"/>
              <a:defRPr sz="1400"/>
            </a:pPr>
            <a:r>
              <a:rPr dirty="0"/>
              <a:t>Only allow staging resources in us-west-1 and production resources in us-east-1</a:t>
            </a:r>
          </a:p>
          <a:p>
            <a:pPr marL="457200" lvl="1" indent="-228600">
              <a:buSzPct val="100000"/>
              <a:buChar char="•"/>
              <a:defRPr sz="1400"/>
            </a:pPr>
            <a:r>
              <a:rPr dirty="0"/>
              <a:t>Do not allow AWS security groups to have egress set to 0.0.0.0</a:t>
            </a: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 name="Shape 1750"/>
          <p:cNvSpPr>
            <a:spLocks noGrp="1" noRot="1" noChangeAspect="1"/>
          </p:cNvSpPr>
          <p:nvPr>
            <p:ph type="sldImg"/>
          </p:nvPr>
        </p:nvSpPr>
        <p:spPr>
          <a:xfrm>
            <a:off x="381000" y="685800"/>
            <a:ext cx="6096000" cy="3429000"/>
          </a:xfrm>
          <a:prstGeom prst="rect">
            <a:avLst/>
          </a:prstGeom>
        </p:spPr>
        <p:txBody>
          <a:bodyPr/>
          <a:lstStyle/>
          <a:p>
            <a:endParaRPr/>
          </a:p>
        </p:txBody>
      </p:sp>
      <p:sp>
        <p:nvSpPr>
          <p:cNvPr id="1751" name="Shape 1751"/>
          <p:cNvSpPr>
            <a:spLocks noGrp="1"/>
          </p:cNvSpPr>
          <p:nvPr>
            <p:ph type="body" sz="quarter" idx="1"/>
          </p:nvPr>
        </p:nvSpPr>
        <p:spPr>
          <a:prstGeom prst="rect">
            <a:avLst/>
          </a:prstGeom>
        </p:spPr>
        <p:txBody>
          <a:bodyPr/>
          <a:lstStyle/>
          <a:p>
            <a:pPr marL="228600" indent="-228600">
              <a:buSzPct val="100000"/>
              <a:buChar char="•"/>
              <a:defRPr sz="1400"/>
            </a:pPr>
            <a:r>
              <a:t>The policy check is built into the Terraform workflow after the Terraform plan. </a:t>
            </a:r>
          </a:p>
          <a:p>
            <a:pPr marL="228600" indent="-228600">
              <a:buSzPct val="100000"/>
              <a:buChar char="•"/>
              <a:defRPr sz="1400"/>
            </a:pPr>
            <a:r>
              <a:t>The “tfplan” plugin is imported, and then used to access the set of Terraform resources we are interested in, for the policy to actually be checking. </a:t>
            </a:r>
          </a:p>
          <a:p>
            <a:pPr marL="228600" indent="-228600">
              <a:buSzPct val="100000"/>
              <a:buChar char="•"/>
              <a:defRPr sz="1400"/>
            </a:pPr>
            <a:r>
              <a:t>Sentinel policies in Terraform Enterprise are enforced immediately after a plan completes. This is reflected on the Runs view page. The “Policy Check” section will appear when the plan completes</a:t>
            </a:r>
          </a:p>
          <a:p>
            <a:pPr marL="228600" indent="-228600">
              <a:buSzPct val="100000"/>
              <a:buChar char="•"/>
              <a:defRPr sz="1400"/>
            </a:pPr>
            <a:r>
              <a:t>For policy checks, there are various enforcement levels to provide the appropriate level of constraint while still enabling productivity. There are 3 levels to choose from:</a:t>
            </a:r>
          </a:p>
          <a:p>
            <a:pPr marL="457200" lvl="1" indent="-228600">
              <a:buSzPct val="100000"/>
              <a:buChar char="•"/>
              <a:defRPr sz="1400"/>
            </a:pPr>
            <a:r>
              <a:t>Advisory mode logs warnings, but does not prevent runs from being applied. This is useful for teaching users good habits without preventing actions.</a:t>
            </a:r>
          </a:p>
          <a:p>
            <a:pPr marL="457200" lvl="1" indent="-228600">
              <a:buSzPct val="100000"/>
              <a:buChar char="•"/>
              <a:defRPr sz="1400"/>
            </a:pPr>
            <a:r>
              <a:t>Soft mandatory mode requires an operator with appropriate permissions to override any policy failures prior to an apply. This is useful for policies like "Users cannot provision outside of business hours", which require a failsafe. </a:t>
            </a:r>
          </a:p>
          <a:p>
            <a:pPr marL="457200" lvl="1" indent="-228600">
              <a:buSzPct val="100000"/>
              <a:buChar char="•"/>
              <a:defRPr sz="1400"/>
            </a:pPr>
            <a:r>
              <a:t>Hard mandatory mode does not allow any override, and policies must pass prior to an apply. This is useful for policies that enforce regulatory requirements like "All database volumes must be encrypted." </a:t>
            </a:r>
          </a:p>
          <a:p>
            <a:pPr marL="228600" indent="-228600">
              <a:buSzPct val="100000"/>
              <a:buChar char="•"/>
              <a:defRPr sz="1400"/>
            </a:pPr>
            <a:r>
              <a:t>The workspace owner is able to confirm and apply a run that passes policy checks freely.</a:t>
            </a: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 name="Shape 1792"/>
          <p:cNvSpPr>
            <a:spLocks noGrp="1" noRot="1" noChangeAspect="1"/>
          </p:cNvSpPr>
          <p:nvPr>
            <p:ph type="sldImg"/>
          </p:nvPr>
        </p:nvSpPr>
        <p:spPr>
          <a:xfrm>
            <a:off x="381000" y="685800"/>
            <a:ext cx="6096000" cy="3429000"/>
          </a:xfrm>
          <a:prstGeom prst="rect">
            <a:avLst/>
          </a:prstGeom>
        </p:spPr>
        <p:txBody>
          <a:bodyPr/>
          <a:lstStyle/>
          <a:p>
            <a:endParaRPr/>
          </a:p>
        </p:txBody>
      </p:sp>
      <p:sp>
        <p:nvSpPr>
          <p:cNvPr id="1793" name="Shape 1793"/>
          <p:cNvSpPr>
            <a:spLocks noGrp="1"/>
          </p:cNvSpPr>
          <p:nvPr>
            <p:ph type="body" sz="quarter" idx="1"/>
          </p:nvPr>
        </p:nvSpPr>
        <p:spPr>
          <a:prstGeom prst="rect">
            <a:avLst/>
          </a:prstGeom>
        </p:spPr>
        <p:txBody>
          <a:bodyPr/>
          <a:lstStyle/>
          <a:p>
            <a:pPr marL="228600" indent="-228600">
              <a:buSzPct val="100000"/>
              <a:buChar char="•"/>
              <a:defRPr sz="1400"/>
            </a:pPr>
            <a:r>
              <a:t>Here is a view of a Terraform run from Terraform Enterprise with the policy check applied after the Terraform plan. </a:t>
            </a:r>
          </a:p>
          <a:p>
            <a:pPr marL="228600" indent="-228600">
              <a:buSzPct val="100000"/>
              <a:buChar char="•"/>
              <a:defRPr sz="1400"/>
            </a:pPr>
            <a:r>
              <a:t>This particular run had a soft fail that was able to be overridden by a user with the appropriate permission. </a:t>
            </a: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 name="Shape 187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7" name="Shape 1877"/>
          <p:cNvSpPr>
            <a:spLocks noGrp="1"/>
          </p:cNvSpPr>
          <p:nvPr>
            <p:ph type="body" sz="quarter" idx="1"/>
          </p:nvPr>
        </p:nvSpPr>
        <p:spPr>
          <a:prstGeom prst="rect">
            <a:avLst/>
          </a:prstGeom>
        </p:spPr>
        <p:txBody>
          <a:bodyPr/>
          <a:lstStyle>
            <a:lvl1pPr marL="228600" indent="-228600">
              <a:buSzPct val="100000"/>
              <a:buChar char="•"/>
              <a:defRPr sz="1400"/>
            </a:lvl1pPr>
          </a:lstStyle>
          <a:p>
            <a:r>
              <a:t>With Sentinel policy as code the appropriate guardrails are automatically in-place to protect users from creating infrastructure changes that fall outside of business and/or regulatory policies.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 name="Shape 952"/>
          <p:cNvSpPr>
            <a:spLocks noGrp="1" noRot="1" noChangeAspect="1"/>
          </p:cNvSpPr>
          <p:nvPr>
            <p:ph type="sldImg"/>
          </p:nvPr>
        </p:nvSpPr>
        <p:spPr>
          <a:xfrm>
            <a:off x="381000" y="685800"/>
            <a:ext cx="6096000" cy="3429000"/>
          </a:xfrm>
          <a:prstGeom prst="rect">
            <a:avLst/>
          </a:prstGeom>
        </p:spPr>
        <p:txBody>
          <a:bodyPr/>
          <a:lstStyle/>
          <a:p>
            <a:endParaRPr/>
          </a:p>
        </p:txBody>
      </p:sp>
      <p:sp>
        <p:nvSpPr>
          <p:cNvPr id="953" name="Shape 953"/>
          <p:cNvSpPr>
            <a:spLocks noGrp="1"/>
          </p:cNvSpPr>
          <p:nvPr>
            <p:ph type="body" sz="quarter" idx="1"/>
          </p:nvPr>
        </p:nvSpPr>
        <p:spPr>
          <a:prstGeom prst="rect">
            <a:avLst/>
          </a:prstGeom>
        </p:spPr>
        <p:txBody>
          <a:bodyPr/>
          <a:lstStyle/>
          <a:p>
            <a:pPr defTabSz="685800">
              <a:defRPr sz="1400"/>
            </a:pPr>
            <a:r>
              <a:rPr lang="en-US" dirty="0"/>
              <a:t>Operations Team Concerns</a:t>
            </a:r>
          </a:p>
          <a:p>
            <a:pPr defTabSz="685800">
              <a:defRPr sz="1400"/>
            </a:pPr>
            <a:br>
              <a:rPr lang="en-US" dirty="0"/>
            </a:br>
            <a:r>
              <a:rPr lang="en-US" dirty="0"/>
              <a:t>Secure infrastructure</a:t>
            </a:r>
          </a:p>
          <a:p>
            <a:pPr marL="285750" indent="-285750" defTabSz="685800">
              <a:buFontTx/>
              <a:buChar char="-"/>
              <a:defRPr sz="1400"/>
            </a:pPr>
            <a:r>
              <a:rPr lang="en-US" dirty="0"/>
              <a:t>Scale</a:t>
            </a:r>
          </a:p>
          <a:p>
            <a:pPr marL="285750" indent="-285750" defTabSz="685800">
              <a:buFontTx/>
              <a:buChar char="-"/>
              <a:defRPr sz="1400"/>
            </a:pPr>
            <a:r>
              <a:rPr lang="en-US" dirty="0"/>
              <a:t>Multiple Components and Layers</a:t>
            </a:r>
          </a:p>
          <a:p>
            <a:pPr marL="285750" indent="-285750" defTabSz="685800">
              <a:buFontTx/>
              <a:buChar char="-"/>
              <a:defRPr sz="1400"/>
            </a:pPr>
            <a:r>
              <a:rPr lang="en-US" dirty="0"/>
              <a:t>Dependencies</a:t>
            </a:r>
          </a:p>
          <a:p>
            <a:pPr marL="285750" indent="-285750" defTabSz="685800">
              <a:buFontTx/>
              <a:buChar char="-"/>
              <a:defRPr sz="1400"/>
            </a:pPr>
            <a:endParaRPr lang="en-US" dirty="0"/>
          </a:p>
          <a:p>
            <a:pPr defTabSz="685800">
              <a:defRPr sz="1400"/>
            </a:pPr>
            <a:endParaRPr lang="en-US" dirty="0"/>
          </a:p>
          <a:p>
            <a:pPr defTabSz="685800">
              <a:defRPr sz="1400"/>
            </a:pPr>
            <a:r>
              <a:rPr dirty="0"/>
              <a:t>Ultimately that application must be deployed to the secure infrastructure.  This is almost certainly a multi-component app spanning a data layer and a runtime layer, meaning that it almost certainly has heterogenous elements spanning VMs to Containers and probably physical components as well (e.g. a database NOT inside a VM for performance reasons).</a:t>
            </a:r>
          </a:p>
          <a:p>
            <a:pPr defTabSz="685800">
              <a:defRPr sz="1400"/>
            </a:pPr>
            <a:endParaRPr dirty="0"/>
          </a:p>
          <a:p>
            <a:pPr defTabSz="685800">
              <a:defRPr sz="1400"/>
            </a:pPr>
            <a:r>
              <a:rPr dirty="0"/>
              <a:t>And finally the application must be registered with a common service registry so that it can be monitored by the ops team.</a:t>
            </a:r>
          </a:p>
          <a:p>
            <a:pPr defTabSz="685800">
              <a:defRPr sz="1400"/>
            </a:pPr>
            <a:endParaRPr dirty="0"/>
          </a:p>
          <a:p>
            <a:pPr defTabSz="685800">
              <a:defRPr sz="1400"/>
            </a:pPr>
            <a:r>
              <a:rPr dirty="0"/>
              <a:t>That is really the end-to-end software supply chain: the principles have not changed for a long time, but just as the evolution from producing combustion engines to electric engines caused factories to be retooled to accommodate the addition of some new components, the software supply chain requires new tooling to support the realities of modern application infrastructure.  It is hybrid, distributed and dynamic in a way that the existing toolchains really aren't designed.</a:t>
            </a:r>
          </a:p>
        </p:txBody>
      </p:sp>
    </p:spTree>
    <p:extLst>
      <p:ext uri="{BB962C8B-B14F-4D97-AF65-F5344CB8AC3E}">
        <p14:creationId xmlns:p14="http://schemas.microsoft.com/office/powerpoint/2010/main" val="833278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a:t>
            </a:r>
          </a:p>
          <a:p>
            <a:endParaRPr lang="en-US" dirty="0"/>
          </a:p>
          <a:p>
            <a:r>
              <a:rPr lang="en-US" dirty="0"/>
              <a:t>Single language </a:t>
            </a:r>
          </a:p>
          <a:p>
            <a:pPr marL="342900" indent="-342900">
              <a:buFontTx/>
              <a:buChar char="-"/>
            </a:pPr>
            <a:r>
              <a:rPr lang="en-US" dirty="0"/>
              <a:t>One cloud</a:t>
            </a:r>
          </a:p>
          <a:p>
            <a:pPr marL="342900" indent="-342900">
              <a:buFontTx/>
              <a:buChar char="-"/>
            </a:pPr>
            <a:r>
              <a:rPr lang="en-US" dirty="0"/>
              <a:t>Multi cloud</a:t>
            </a:r>
          </a:p>
          <a:p>
            <a:pPr marL="342900" indent="-342900">
              <a:buFontTx/>
              <a:buChar char="-"/>
            </a:pPr>
            <a:r>
              <a:rPr lang="en-US" dirty="0"/>
              <a:t>F5</a:t>
            </a:r>
          </a:p>
          <a:p>
            <a:pPr marL="342900" indent="-342900">
              <a:buFontTx/>
              <a:buChar char="-"/>
            </a:pPr>
            <a:r>
              <a:rPr lang="en-US" dirty="0"/>
              <a:t>Public DNS</a:t>
            </a:r>
          </a:p>
          <a:p>
            <a:pPr marL="342900" indent="-342900">
              <a:buFontTx/>
              <a:buChar char="-"/>
            </a:pPr>
            <a:r>
              <a:rPr lang="en-US" dirty="0"/>
              <a:t>Anything API addressable </a:t>
            </a:r>
          </a:p>
          <a:p>
            <a:pPr marL="342900" indent="-342900">
              <a:buFontTx/>
              <a:buChar char="-"/>
            </a:pPr>
            <a:endParaRPr lang="en-US" dirty="0"/>
          </a:p>
          <a:p>
            <a:pPr marL="0" indent="0">
              <a:buFontTx/>
              <a:buNone/>
            </a:pPr>
            <a:r>
              <a:rPr lang="en-US" dirty="0"/>
              <a:t>Terraform understands</a:t>
            </a:r>
          </a:p>
          <a:p>
            <a:pPr marL="0" indent="0">
              <a:buFontTx/>
              <a:buNone/>
            </a:pPr>
            <a:r>
              <a:rPr lang="en-US" dirty="0"/>
              <a:t>What does it look like now?</a:t>
            </a:r>
          </a:p>
          <a:p>
            <a:pPr marL="0" indent="0">
              <a:buFontTx/>
              <a:buNone/>
            </a:pPr>
            <a:r>
              <a:rPr lang="en-US" dirty="0"/>
              <a:t>What does it need to look like?</a:t>
            </a:r>
          </a:p>
          <a:p>
            <a:pPr marL="0" indent="0">
              <a:buFontTx/>
              <a:buNone/>
            </a:pPr>
            <a:r>
              <a:rPr lang="en-US" dirty="0"/>
              <a:t>What changes are needed?</a:t>
            </a:r>
          </a:p>
          <a:p>
            <a:pPr marL="342900" indent="-342900">
              <a:buFontTx/>
              <a:buChar char="-"/>
            </a:pPr>
            <a:endParaRPr lang="en-US" dirty="0"/>
          </a:p>
        </p:txBody>
      </p:sp>
    </p:spTree>
    <p:extLst>
      <p:ext uri="{BB962C8B-B14F-4D97-AF65-F5344CB8AC3E}">
        <p14:creationId xmlns:p14="http://schemas.microsoft.com/office/powerpoint/2010/main" val="2455454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 name="Shape 1477"/>
          <p:cNvSpPr>
            <a:spLocks noGrp="1" noRot="1" noChangeAspect="1"/>
          </p:cNvSpPr>
          <p:nvPr>
            <p:ph type="sldImg"/>
          </p:nvPr>
        </p:nvSpPr>
        <p:spPr>
          <a:xfrm>
            <a:off x="381000" y="685800"/>
            <a:ext cx="6096000" cy="3429000"/>
          </a:xfrm>
          <a:prstGeom prst="rect">
            <a:avLst/>
          </a:prstGeom>
        </p:spPr>
        <p:txBody>
          <a:bodyPr/>
          <a:lstStyle/>
          <a:p>
            <a:endParaRPr/>
          </a:p>
        </p:txBody>
      </p:sp>
      <p:sp>
        <p:nvSpPr>
          <p:cNvPr id="1478" name="Shape 1478"/>
          <p:cNvSpPr>
            <a:spLocks noGrp="1"/>
          </p:cNvSpPr>
          <p:nvPr>
            <p:ph type="body" sz="quarter" idx="1"/>
          </p:nvPr>
        </p:nvSpPr>
        <p:spPr>
          <a:prstGeom prst="rect">
            <a:avLst/>
          </a:prstGeom>
        </p:spPr>
        <p:txBody>
          <a:bodyPr/>
          <a:lstStyle/>
          <a:p>
            <a:pPr defTabSz="685800">
              <a:defRPr sz="1400"/>
            </a:pPr>
            <a:r>
              <a:rPr lang="en-US" dirty="0"/>
              <a:t>Security Team Concerns:</a:t>
            </a:r>
          </a:p>
          <a:p>
            <a:pPr defTabSz="685800">
              <a:defRPr sz="1400"/>
            </a:pPr>
            <a:endParaRPr lang="en-US" dirty="0"/>
          </a:p>
          <a:p>
            <a:pPr defTabSz="685800">
              <a:defRPr sz="1400"/>
            </a:pPr>
            <a:r>
              <a:rPr lang="en-US" dirty="0"/>
              <a:t>Data Center -&gt; Firewalls -&gt; Infrastructure</a:t>
            </a:r>
          </a:p>
          <a:p>
            <a:pPr defTabSz="685800">
              <a:defRPr sz="1400"/>
            </a:pPr>
            <a:endParaRPr lang="en-US" dirty="0"/>
          </a:p>
          <a:p>
            <a:pPr defTabSz="685800">
              <a:defRPr sz="1400"/>
            </a:pPr>
            <a:r>
              <a:rPr lang="en-US" dirty="0"/>
              <a:t>Castle &amp; Moat approach.</a:t>
            </a:r>
          </a:p>
          <a:p>
            <a:pPr defTabSz="685800">
              <a:defRPr sz="1400"/>
            </a:pPr>
            <a:endParaRPr lang="en-US" dirty="0"/>
          </a:p>
          <a:p>
            <a:pPr defTabSz="685800">
              <a:defRPr sz="1400"/>
            </a:pPr>
            <a:r>
              <a:rPr lang="en-US" dirty="0"/>
              <a:t>Managing dist. Secrets</a:t>
            </a:r>
          </a:p>
          <a:p>
            <a:pPr defTabSz="685800">
              <a:defRPr sz="1400"/>
            </a:pPr>
            <a:r>
              <a:rPr lang="en-US" dirty="0"/>
              <a:t>Encryption</a:t>
            </a:r>
          </a:p>
          <a:p>
            <a:pPr defTabSz="685800">
              <a:defRPr sz="1400"/>
            </a:pPr>
            <a:r>
              <a:rPr lang="en-US" dirty="0"/>
              <a:t>Private Access</a:t>
            </a:r>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a:p>
            <a:pPr defTabSz="685800">
              <a:defRPr sz="1400"/>
            </a:pPr>
            <a:endParaRPr lang="en-US" dirty="0"/>
          </a:p>
        </p:txBody>
      </p:sp>
    </p:spTree>
    <p:extLst>
      <p:ext uri="{BB962C8B-B14F-4D97-AF65-F5344CB8AC3E}">
        <p14:creationId xmlns:p14="http://schemas.microsoft.com/office/powerpoint/2010/main" val="3935705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 name="Shape 1522"/>
          <p:cNvSpPr>
            <a:spLocks noGrp="1" noRot="1" noChangeAspect="1"/>
          </p:cNvSpPr>
          <p:nvPr>
            <p:ph type="sldImg"/>
          </p:nvPr>
        </p:nvSpPr>
        <p:spPr>
          <a:xfrm>
            <a:off x="381000" y="685800"/>
            <a:ext cx="6096000" cy="3429000"/>
          </a:xfrm>
          <a:prstGeom prst="rect">
            <a:avLst/>
          </a:prstGeom>
        </p:spPr>
        <p:txBody>
          <a:bodyPr/>
          <a:lstStyle/>
          <a:p>
            <a:endParaRPr/>
          </a:p>
        </p:txBody>
      </p:sp>
      <p:sp>
        <p:nvSpPr>
          <p:cNvPr id="1523" name="Shape 1523"/>
          <p:cNvSpPr>
            <a:spLocks noGrp="1"/>
          </p:cNvSpPr>
          <p:nvPr>
            <p:ph type="body" sz="quarter" idx="1"/>
          </p:nvPr>
        </p:nvSpPr>
        <p:spPr>
          <a:prstGeom prst="rect">
            <a:avLst/>
          </a:prstGeom>
        </p:spPr>
        <p:txBody>
          <a:bodyPr/>
          <a:lstStyle/>
          <a:p>
            <a:pPr defTabSz="685800">
              <a:defRPr sz="1400"/>
            </a:pPr>
            <a:r>
              <a:rPr lang="en-US" dirty="0"/>
              <a:t>Vault</a:t>
            </a:r>
          </a:p>
          <a:p>
            <a:pPr defTabSz="685800">
              <a:defRPr sz="1400"/>
            </a:pPr>
            <a:endParaRPr lang="en-US" dirty="0"/>
          </a:p>
          <a:p>
            <a:pPr defTabSz="685800">
              <a:defRPr sz="1400"/>
            </a:pPr>
            <a:r>
              <a:rPr lang="en-US" dirty="0"/>
              <a:t>Cloud – without confidence that the underlying infrastructure is secure</a:t>
            </a:r>
          </a:p>
          <a:p>
            <a:pPr defTabSz="685800">
              <a:defRPr sz="1400"/>
            </a:pPr>
            <a:endParaRPr lang="en-US" dirty="0"/>
          </a:p>
        </p:txBody>
      </p:sp>
    </p:spTree>
    <p:extLst>
      <p:ext uri="{BB962C8B-B14F-4D97-AF65-F5344CB8AC3E}">
        <p14:creationId xmlns:p14="http://schemas.microsoft.com/office/powerpoint/2010/main" val="3715759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 name="Shape 1866"/>
          <p:cNvSpPr>
            <a:spLocks noGrp="1" noRot="1" noChangeAspect="1"/>
          </p:cNvSpPr>
          <p:nvPr>
            <p:ph type="sldImg"/>
          </p:nvPr>
        </p:nvSpPr>
        <p:spPr>
          <a:xfrm>
            <a:off x="381000" y="685800"/>
            <a:ext cx="6096000" cy="3429000"/>
          </a:xfrm>
          <a:prstGeom prst="rect">
            <a:avLst/>
          </a:prstGeom>
        </p:spPr>
        <p:txBody>
          <a:bodyPr/>
          <a:lstStyle/>
          <a:p>
            <a:endParaRPr/>
          </a:p>
        </p:txBody>
      </p:sp>
      <p:sp>
        <p:nvSpPr>
          <p:cNvPr id="1867" name="Shape 1867"/>
          <p:cNvSpPr>
            <a:spLocks noGrp="1"/>
          </p:cNvSpPr>
          <p:nvPr>
            <p:ph type="body" sz="quarter" idx="1"/>
          </p:nvPr>
        </p:nvSpPr>
        <p:spPr>
          <a:prstGeom prst="rect">
            <a:avLst/>
          </a:prstGeom>
        </p:spPr>
        <p:txBody>
          <a:bodyPr/>
          <a:lstStyle/>
          <a:p>
            <a:pPr defTabSz="685800">
              <a:defRPr sz="1400"/>
            </a:pPr>
            <a:r>
              <a:rPr lang="en-US" dirty="0"/>
              <a:t>Developers or Operators</a:t>
            </a:r>
          </a:p>
          <a:p>
            <a:pPr defTabSz="685800">
              <a:defRPr sz="1400"/>
            </a:pPr>
            <a:endParaRPr lang="en-US" dirty="0"/>
          </a:p>
          <a:p>
            <a:pPr defTabSz="685800">
              <a:defRPr sz="1400"/>
            </a:pPr>
            <a:r>
              <a:rPr lang="en-US" dirty="0"/>
              <a:t>Don’t want to care about:</a:t>
            </a:r>
          </a:p>
          <a:p>
            <a:pPr marL="285750" indent="-285750" defTabSz="685800">
              <a:buFontTx/>
              <a:buChar char="-"/>
              <a:defRPr sz="1400"/>
            </a:pPr>
            <a:r>
              <a:rPr lang="en-US" dirty="0"/>
              <a:t>Underlying infrastructure</a:t>
            </a:r>
          </a:p>
          <a:p>
            <a:pPr marL="285750" indent="-285750" defTabSz="685800">
              <a:buFontTx/>
              <a:buChar char="-"/>
              <a:defRPr sz="1400"/>
            </a:pPr>
            <a:r>
              <a:rPr lang="en-US" dirty="0"/>
              <a:t>Firewall rules</a:t>
            </a:r>
          </a:p>
          <a:p>
            <a:pPr marL="285750" indent="-285750" defTabSz="685800">
              <a:buFontTx/>
              <a:buChar char="-"/>
              <a:defRPr sz="1400"/>
            </a:pPr>
            <a:r>
              <a:rPr lang="en-US" dirty="0"/>
              <a:t>Rotating passwords</a:t>
            </a:r>
          </a:p>
          <a:p>
            <a:pPr marL="285750" indent="-285750" defTabSz="685800">
              <a:buFontTx/>
              <a:buChar char="-"/>
              <a:defRPr sz="1400"/>
            </a:pPr>
            <a:endParaRPr lang="en-US" dirty="0"/>
          </a:p>
          <a:p>
            <a:pPr marL="0" indent="0" defTabSz="685800">
              <a:buFontTx/>
              <a:buNone/>
              <a:defRPr sz="1400"/>
            </a:pPr>
            <a:r>
              <a:rPr lang="en-US" dirty="0"/>
              <a:t>Decouple the infrastructure</a:t>
            </a:r>
          </a:p>
          <a:p>
            <a:pPr marL="0" indent="0" defTabSz="685800">
              <a:buFontTx/>
              <a:buNone/>
              <a:defRPr sz="1400"/>
            </a:pPr>
            <a:r>
              <a:rPr lang="en-US" dirty="0"/>
              <a:t>Better binary packaging</a:t>
            </a:r>
          </a:p>
          <a:p>
            <a:pPr marL="0" indent="0" defTabSz="685800">
              <a:buFontTx/>
              <a:buNone/>
              <a:defRPr sz="1400"/>
            </a:pPr>
            <a:r>
              <a:rPr lang="en-US" dirty="0"/>
              <a:t>Machine Density</a:t>
            </a:r>
          </a:p>
        </p:txBody>
      </p:sp>
    </p:spTree>
    <p:extLst>
      <p:ext uri="{BB962C8B-B14F-4D97-AF65-F5344CB8AC3E}">
        <p14:creationId xmlns:p14="http://schemas.microsoft.com/office/powerpoint/2010/main" val="2873794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76657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5" name="Shape 1915"/>
          <p:cNvSpPr>
            <a:spLocks noGrp="1" noRot="1" noChangeAspect="1"/>
          </p:cNvSpPr>
          <p:nvPr>
            <p:ph type="sldImg"/>
          </p:nvPr>
        </p:nvSpPr>
        <p:spPr>
          <a:xfrm>
            <a:off x="381000" y="685800"/>
            <a:ext cx="6096000" cy="3429000"/>
          </a:xfrm>
          <a:prstGeom prst="rect">
            <a:avLst/>
          </a:prstGeom>
        </p:spPr>
        <p:txBody>
          <a:bodyPr/>
          <a:lstStyle/>
          <a:p>
            <a:endParaRPr/>
          </a:p>
        </p:txBody>
      </p:sp>
      <p:sp>
        <p:nvSpPr>
          <p:cNvPr id="1916" name="Shape 1916"/>
          <p:cNvSpPr>
            <a:spLocks noGrp="1"/>
          </p:cNvSpPr>
          <p:nvPr>
            <p:ph type="body" sz="quarter" idx="1"/>
          </p:nvPr>
        </p:nvSpPr>
        <p:spPr>
          <a:prstGeom prst="rect">
            <a:avLst/>
          </a:prstGeom>
        </p:spPr>
        <p:txBody>
          <a:bodyPr/>
          <a:lstStyle/>
          <a:p>
            <a:pPr defTabSz="685800">
              <a:defRPr sz="1400"/>
            </a:pPr>
            <a:r>
              <a:rPr lang="en-US" dirty="0"/>
              <a:t>Nomad</a:t>
            </a:r>
          </a:p>
          <a:p>
            <a:pPr defTabSz="685800">
              <a:defRPr sz="1400"/>
            </a:pPr>
            <a:endParaRPr lang="en-US" dirty="0"/>
          </a:p>
          <a:p>
            <a:pPr defTabSz="685800">
              <a:defRPr sz="1400"/>
            </a:pPr>
            <a:r>
              <a:rPr lang="en-US" dirty="0"/>
              <a:t>Job file to represent applications</a:t>
            </a:r>
          </a:p>
          <a:p>
            <a:pPr defTabSz="685800">
              <a:defRPr sz="1400"/>
            </a:pPr>
            <a:r>
              <a:rPr lang="en-US" dirty="0"/>
              <a:t>Number of instances to run</a:t>
            </a:r>
          </a:p>
          <a:p>
            <a:pPr defTabSz="685800">
              <a:defRPr sz="1400"/>
            </a:pPr>
            <a:r>
              <a:rPr lang="en-US" dirty="0"/>
              <a:t>Dependencies between them</a:t>
            </a:r>
          </a:p>
          <a:p>
            <a:pPr defTabSz="685800">
              <a:defRPr sz="1400"/>
            </a:pPr>
            <a:endParaRPr lang="en-US" dirty="0"/>
          </a:p>
          <a:p>
            <a:pPr defTabSz="685800">
              <a:defRPr sz="1400"/>
            </a:pPr>
            <a:r>
              <a:rPr lang="en-US" dirty="0"/>
              <a:t>Nomad figures it out</a:t>
            </a:r>
            <a:endParaRPr dirty="0"/>
          </a:p>
        </p:txBody>
      </p:sp>
    </p:spTree>
    <p:extLst>
      <p:ext uri="{BB962C8B-B14F-4D97-AF65-F5344CB8AC3E}">
        <p14:creationId xmlns:p14="http://schemas.microsoft.com/office/powerpoint/2010/main" val="896065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 name="Shape 1964"/>
          <p:cNvSpPr>
            <a:spLocks noGrp="1" noRot="1" noChangeAspect="1"/>
          </p:cNvSpPr>
          <p:nvPr>
            <p:ph type="sldImg"/>
          </p:nvPr>
        </p:nvSpPr>
        <p:spPr>
          <a:xfrm>
            <a:off x="381000" y="685800"/>
            <a:ext cx="6096000" cy="3429000"/>
          </a:xfrm>
          <a:prstGeom prst="rect">
            <a:avLst/>
          </a:prstGeom>
        </p:spPr>
        <p:txBody>
          <a:bodyPr/>
          <a:lstStyle/>
          <a:p>
            <a:endParaRPr/>
          </a:p>
        </p:txBody>
      </p:sp>
      <p:sp>
        <p:nvSpPr>
          <p:cNvPr id="1965" name="Shape 1965"/>
          <p:cNvSpPr>
            <a:spLocks noGrp="1"/>
          </p:cNvSpPr>
          <p:nvPr>
            <p:ph type="body" sz="quarter" idx="1"/>
          </p:nvPr>
        </p:nvSpPr>
        <p:spPr>
          <a:prstGeom prst="rect">
            <a:avLst/>
          </a:prstGeom>
        </p:spPr>
        <p:txBody>
          <a:bodyPr/>
          <a:lstStyle/>
          <a:p>
            <a:pPr defTabSz="685800">
              <a:defRPr sz="1400"/>
            </a:pPr>
            <a:endParaRPr dirty="0"/>
          </a:p>
        </p:txBody>
      </p:sp>
    </p:spTree>
    <p:extLst>
      <p:ext uri="{BB962C8B-B14F-4D97-AF65-F5344CB8AC3E}">
        <p14:creationId xmlns:p14="http://schemas.microsoft.com/office/powerpoint/2010/main" val="16895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 name="Shape 2036"/>
          <p:cNvSpPr>
            <a:spLocks noGrp="1" noRot="1" noChangeAspect="1"/>
          </p:cNvSpPr>
          <p:nvPr>
            <p:ph type="sldImg"/>
          </p:nvPr>
        </p:nvSpPr>
        <p:spPr>
          <a:xfrm>
            <a:off x="381000" y="685800"/>
            <a:ext cx="6096000" cy="3429000"/>
          </a:xfrm>
          <a:prstGeom prst="rect">
            <a:avLst/>
          </a:prstGeom>
        </p:spPr>
        <p:txBody>
          <a:bodyPr/>
          <a:lstStyle/>
          <a:p>
            <a:endParaRPr/>
          </a:p>
        </p:txBody>
      </p:sp>
      <p:sp>
        <p:nvSpPr>
          <p:cNvPr id="2037" name="Shape 2037"/>
          <p:cNvSpPr>
            <a:spLocks noGrp="1"/>
          </p:cNvSpPr>
          <p:nvPr>
            <p:ph type="body" sz="quarter" idx="1"/>
          </p:nvPr>
        </p:nvSpPr>
        <p:spPr>
          <a:prstGeom prst="rect">
            <a:avLst/>
          </a:prstGeom>
        </p:spPr>
        <p:txBody>
          <a:bodyPr/>
          <a:lstStyle/>
          <a:p>
            <a:pPr defTabSz="685800">
              <a:defRPr sz="1400"/>
            </a:pPr>
            <a:r>
              <a:rPr lang="en-US" dirty="0"/>
              <a:t>Connectivity</a:t>
            </a:r>
          </a:p>
          <a:p>
            <a:pPr defTabSz="685800">
              <a:defRPr sz="1400"/>
            </a:pPr>
            <a:endParaRPr lang="en-US" dirty="0"/>
          </a:p>
          <a:p>
            <a:pPr defTabSz="685800">
              <a:defRPr sz="1400"/>
            </a:pPr>
            <a:r>
              <a:rPr lang="en-US" dirty="0"/>
              <a:t>Service Discovery in a Dynamic Environment</a:t>
            </a:r>
          </a:p>
          <a:p>
            <a:pPr defTabSz="685800">
              <a:defRPr sz="1400"/>
            </a:pPr>
            <a:endParaRPr lang="en-US" dirty="0"/>
          </a:p>
          <a:p>
            <a:pPr defTabSz="685800">
              <a:defRPr sz="1400"/>
            </a:pPr>
            <a:r>
              <a:rPr lang="en-US" dirty="0"/>
              <a:t>As nodes come online, Consul is used</a:t>
            </a:r>
          </a:p>
          <a:p>
            <a:pPr defTabSz="685800">
              <a:defRPr sz="1400"/>
            </a:pPr>
            <a:endParaRPr lang="en-US" dirty="0"/>
          </a:p>
          <a:p>
            <a:pPr defTabSz="685800">
              <a:defRPr sz="1400"/>
            </a:pPr>
            <a:r>
              <a:rPr lang="en-US" dirty="0"/>
              <a:t>Connect dynamically and automatically</a:t>
            </a:r>
          </a:p>
          <a:p>
            <a:pPr defTabSz="685800">
              <a:defRPr sz="1400"/>
            </a:pPr>
            <a:endParaRPr lang="en-US" dirty="0"/>
          </a:p>
          <a:p>
            <a:pPr defTabSz="685800">
              <a:defRPr sz="1400"/>
            </a:pPr>
            <a:r>
              <a:rPr lang="en-US" dirty="0"/>
              <a:t>Real time configuration (KV)</a:t>
            </a:r>
          </a:p>
          <a:p>
            <a:pPr defTabSz="685800">
              <a:defRPr sz="1400"/>
            </a:pPr>
            <a:endParaRPr lang="en-US" dirty="0"/>
          </a:p>
        </p:txBody>
      </p:sp>
    </p:spTree>
    <p:extLst>
      <p:ext uri="{BB962C8B-B14F-4D97-AF65-F5344CB8AC3E}">
        <p14:creationId xmlns:p14="http://schemas.microsoft.com/office/powerpoint/2010/main" val="242324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 name="Shape 2073"/>
          <p:cNvSpPr>
            <a:spLocks noGrp="1" noRot="1" noChangeAspect="1"/>
          </p:cNvSpPr>
          <p:nvPr>
            <p:ph type="sldImg"/>
          </p:nvPr>
        </p:nvSpPr>
        <p:spPr>
          <a:xfrm>
            <a:off x="381000" y="685800"/>
            <a:ext cx="6096000" cy="3429000"/>
          </a:xfrm>
          <a:prstGeom prst="rect">
            <a:avLst/>
          </a:prstGeom>
        </p:spPr>
        <p:txBody>
          <a:bodyPr/>
          <a:lstStyle/>
          <a:p>
            <a:endParaRPr/>
          </a:p>
        </p:txBody>
      </p:sp>
      <p:sp>
        <p:nvSpPr>
          <p:cNvPr id="2074" name="Shape 2074"/>
          <p:cNvSpPr>
            <a:spLocks noGrp="1"/>
          </p:cNvSpPr>
          <p:nvPr>
            <p:ph type="body" sz="quarter" idx="1"/>
          </p:nvPr>
        </p:nvSpPr>
        <p:spPr>
          <a:prstGeom prst="rect">
            <a:avLst/>
          </a:prstGeom>
        </p:spPr>
        <p:txBody>
          <a:bodyPr/>
          <a:lstStyle/>
          <a:p>
            <a:pPr defTabSz="685800">
              <a:defRPr sz="1400"/>
            </a:pPr>
            <a:r>
              <a:rPr lang="en-US" dirty="0" err="1"/>
              <a:t>Hashicorp</a:t>
            </a:r>
            <a:r>
              <a:rPr lang="en-US" dirty="0"/>
              <a:t> Suite</a:t>
            </a:r>
          </a:p>
          <a:p>
            <a:pPr defTabSz="685800">
              <a:defRPr sz="1400"/>
            </a:pPr>
            <a:endParaRPr lang="en-US" dirty="0"/>
          </a:p>
          <a:p>
            <a:pPr defTabSz="685800">
              <a:defRPr sz="1400"/>
            </a:pPr>
            <a:r>
              <a:rPr lang="en-US" dirty="0"/>
              <a:t>Together they build the idea Mitchell/Armond had how infrastructure should be built.</a:t>
            </a:r>
          </a:p>
          <a:p>
            <a:pPr defTabSz="685800">
              <a:defRPr sz="1400"/>
            </a:pPr>
            <a:endParaRPr lang="en-US" dirty="0"/>
          </a:p>
          <a:p>
            <a:pPr defTabSz="685800">
              <a:defRPr sz="1400"/>
            </a:pPr>
            <a:r>
              <a:rPr lang="en-US" dirty="0"/>
              <a:t>Unix methodology - do one thing, and do it well</a:t>
            </a:r>
          </a:p>
          <a:p>
            <a:pPr defTabSz="685800">
              <a:defRPr sz="1400"/>
            </a:pPr>
            <a:endParaRPr lang="en-US" dirty="0"/>
          </a:p>
          <a:p>
            <a:pPr defTabSz="685800">
              <a:defRPr sz="1400"/>
            </a:pPr>
            <a:r>
              <a:rPr lang="en-US" dirty="0"/>
              <a:t>Independent use.</a:t>
            </a:r>
          </a:p>
          <a:p>
            <a:pPr defTabSz="685800">
              <a:defRPr sz="1400"/>
            </a:pPr>
            <a:endParaRPr lang="en-US" dirty="0"/>
          </a:p>
          <a:p>
            <a:pPr defTabSz="685800">
              <a:defRPr sz="1400"/>
            </a:pPr>
            <a:endParaRPr dirty="0"/>
          </a:p>
        </p:txBody>
      </p:sp>
    </p:spTree>
    <p:extLst>
      <p:ext uri="{BB962C8B-B14F-4D97-AF65-F5344CB8AC3E}">
        <p14:creationId xmlns:p14="http://schemas.microsoft.com/office/powerpoint/2010/main" val="3391994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Open Source – always be there, no artificial limitations</a:t>
            </a:r>
          </a:p>
          <a:p>
            <a:endParaRPr lang="en-US" dirty="0"/>
          </a:p>
          <a:p>
            <a:r>
              <a:rPr lang="en-US" dirty="0"/>
              <a:t>Enterprise</a:t>
            </a:r>
          </a:p>
          <a:p>
            <a:pPr marL="342900" indent="-342900">
              <a:buFontTx/>
              <a:buChar char="-"/>
            </a:pPr>
            <a:r>
              <a:rPr lang="en-US" dirty="0"/>
              <a:t>Collaboration (RBAC)</a:t>
            </a:r>
          </a:p>
          <a:p>
            <a:pPr marL="342900" indent="-342900">
              <a:buFontTx/>
              <a:buChar char="-"/>
            </a:pPr>
            <a:r>
              <a:rPr lang="en-US" dirty="0"/>
              <a:t>Governance (tagging)</a:t>
            </a:r>
          </a:p>
          <a:p>
            <a:pPr marL="342900" indent="-342900">
              <a:buFontTx/>
              <a:buChar char="-"/>
            </a:pPr>
            <a:endParaRPr lang="en-US" dirty="0"/>
          </a:p>
          <a:p>
            <a:pPr marL="0" indent="0">
              <a:buFontTx/>
              <a:buNone/>
            </a:pPr>
            <a:r>
              <a:rPr lang="en-US" dirty="0"/>
              <a:t>More on this later!</a:t>
            </a:r>
          </a:p>
        </p:txBody>
      </p:sp>
    </p:spTree>
    <p:extLst>
      <p:ext uri="{BB962C8B-B14F-4D97-AF65-F5344CB8AC3E}">
        <p14:creationId xmlns:p14="http://schemas.microsoft.com/office/powerpoint/2010/main" val="26274426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 name="Shape 2169"/>
          <p:cNvSpPr>
            <a:spLocks noGrp="1" noRot="1" noChangeAspect="1"/>
          </p:cNvSpPr>
          <p:nvPr>
            <p:ph type="sldImg"/>
          </p:nvPr>
        </p:nvSpPr>
        <p:spPr>
          <a:xfrm>
            <a:off x="381000" y="685800"/>
            <a:ext cx="6096000" cy="3429000"/>
          </a:xfrm>
          <a:prstGeom prst="rect">
            <a:avLst/>
          </a:prstGeom>
        </p:spPr>
        <p:txBody>
          <a:bodyPr/>
          <a:lstStyle/>
          <a:p>
            <a:endParaRPr/>
          </a:p>
        </p:txBody>
      </p:sp>
      <p:sp>
        <p:nvSpPr>
          <p:cNvPr id="2170" name="Shape 2170"/>
          <p:cNvSpPr>
            <a:spLocks noGrp="1"/>
          </p:cNvSpPr>
          <p:nvPr>
            <p:ph type="body" sz="quarter" idx="1"/>
          </p:nvPr>
        </p:nvSpPr>
        <p:spPr>
          <a:prstGeom prst="rect">
            <a:avLst/>
          </a:prstGeom>
        </p:spPr>
        <p:txBody>
          <a:bodyPr/>
          <a:lstStyle/>
          <a:p>
            <a:pPr defTabSz="685800">
              <a:defRPr sz="1400"/>
            </a:pPr>
            <a:r>
              <a:rPr lang="en-US" dirty="0"/>
              <a:t>Helping individual practitioners succeed</a:t>
            </a:r>
          </a:p>
          <a:p>
            <a:pPr defTabSz="685800">
              <a:defRPr sz="1400"/>
            </a:pPr>
            <a:endParaRPr lang="en-US" dirty="0"/>
          </a:p>
        </p:txBody>
      </p:sp>
    </p:spTree>
    <p:extLst>
      <p:ext uri="{BB962C8B-B14F-4D97-AF65-F5344CB8AC3E}">
        <p14:creationId xmlns:p14="http://schemas.microsoft.com/office/powerpoint/2010/main" val="2419317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 name="Shape 2240"/>
          <p:cNvSpPr>
            <a:spLocks noGrp="1" noRot="1" noChangeAspect="1"/>
          </p:cNvSpPr>
          <p:nvPr>
            <p:ph type="sldImg"/>
          </p:nvPr>
        </p:nvSpPr>
        <p:spPr>
          <a:xfrm>
            <a:off x="381000" y="685800"/>
            <a:ext cx="6096000" cy="3429000"/>
          </a:xfrm>
          <a:prstGeom prst="rect">
            <a:avLst/>
          </a:prstGeom>
        </p:spPr>
        <p:txBody>
          <a:bodyPr/>
          <a:lstStyle/>
          <a:p>
            <a:endParaRPr/>
          </a:p>
        </p:txBody>
      </p:sp>
      <p:sp>
        <p:nvSpPr>
          <p:cNvPr id="2241" name="Shape 2241"/>
          <p:cNvSpPr>
            <a:spLocks noGrp="1"/>
          </p:cNvSpPr>
          <p:nvPr>
            <p:ph type="body" sz="quarter" idx="1"/>
          </p:nvPr>
        </p:nvSpPr>
        <p:spPr>
          <a:prstGeom prst="rect">
            <a:avLst/>
          </a:prstGeom>
        </p:spPr>
        <p:txBody>
          <a:bodyPr/>
          <a:lstStyle/>
          <a:p>
            <a:pPr defTabSz="685800">
              <a:defRPr sz="1400"/>
            </a:pPr>
            <a:r>
              <a:rPr lang="en-US" dirty="0"/>
              <a:t>Helping Teams</a:t>
            </a:r>
          </a:p>
          <a:p>
            <a:pPr defTabSz="685800">
              <a:defRPr sz="1400"/>
            </a:pPr>
            <a:endParaRPr lang="en-US" dirty="0"/>
          </a:p>
          <a:p>
            <a:pPr defTabSz="685800">
              <a:defRPr sz="1400"/>
            </a:pPr>
            <a:r>
              <a:rPr lang="en-US" dirty="0"/>
              <a:t>Building on OSS</a:t>
            </a:r>
          </a:p>
          <a:p>
            <a:pPr defTabSz="685800">
              <a:defRPr sz="1400"/>
            </a:pPr>
            <a:endParaRPr dirty="0"/>
          </a:p>
        </p:txBody>
      </p:sp>
    </p:spTree>
    <p:extLst>
      <p:ext uri="{BB962C8B-B14F-4D97-AF65-F5344CB8AC3E}">
        <p14:creationId xmlns:p14="http://schemas.microsoft.com/office/powerpoint/2010/main" val="344451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marL="0" indent="0">
              <a:buSzPct val="100000"/>
              <a:buNone/>
              <a:defRPr sz="1400"/>
            </a:pPr>
            <a:r>
              <a:rPr lang="en-US" dirty="0"/>
              <a:t>Safely Manage Infrastructure</a:t>
            </a:r>
          </a:p>
          <a:p>
            <a:pPr marL="0" indent="0">
              <a:buSzPct val="100000"/>
              <a:buNone/>
              <a:defRPr sz="1400"/>
            </a:pPr>
            <a:endParaRPr lang="en-US" dirty="0"/>
          </a:p>
          <a:p>
            <a:pPr marL="0" indent="0">
              <a:buSzPct val="100000"/>
              <a:buNone/>
              <a:defRPr sz="1400"/>
            </a:pPr>
            <a:r>
              <a:rPr lang="en-US" dirty="0"/>
              <a:t>Core and Provider(s) (extensible)</a:t>
            </a:r>
          </a:p>
          <a:p>
            <a:pPr marL="0" indent="0">
              <a:buSzPct val="100000"/>
              <a:buNone/>
              <a:defRPr sz="1400"/>
            </a:pPr>
            <a:endParaRPr lang="en-US" dirty="0"/>
          </a:p>
          <a:p>
            <a:pPr marL="0" indent="0">
              <a:buSzPct val="100000"/>
              <a:buNone/>
              <a:defRPr sz="1400"/>
            </a:pPr>
            <a:r>
              <a:rPr lang="en-US" dirty="0"/>
              <a:t>Plan – verification phase</a:t>
            </a:r>
          </a:p>
          <a:p>
            <a:pPr marL="285750" indent="-285750">
              <a:buSzPct val="100000"/>
              <a:buFontTx/>
              <a:buChar char="-"/>
              <a:defRPr sz="1400"/>
            </a:pPr>
            <a:r>
              <a:rPr lang="en-US" dirty="0"/>
              <a:t>Differences</a:t>
            </a:r>
          </a:p>
          <a:p>
            <a:pPr marL="285750" indent="-285750">
              <a:buSzPct val="100000"/>
              <a:buFontTx/>
              <a:buChar char="-"/>
              <a:defRPr sz="1400"/>
            </a:pPr>
            <a:r>
              <a:rPr lang="en-US" dirty="0"/>
              <a:t>Dependencies</a:t>
            </a:r>
          </a:p>
          <a:p>
            <a:pPr marL="0" indent="0">
              <a:buSzPct val="100000"/>
              <a:buNone/>
              <a:defRPr sz="1400"/>
            </a:pPr>
            <a:endParaRPr lang="en-US" dirty="0"/>
          </a:p>
          <a:p>
            <a:pPr marL="0" indent="0">
              <a:buSzPct val="100000"/>
              <a:buNone/>
              <a:defRPr sz="1400"/>
            </a:pPr>
            <a:r>
              <a:rPr lang="en-US" dirty="0"/>
              <a:t>Apply – execution phase</a:t>
            </a:r>
          </a:p>
          <a:p>
            <a:pPr marL="285750" indent="-285750">
              <a:buSzPct val="100000"/>
              <a:buFontTx/>
              <a:buChar char="-"/>
              <a:defRPr sz="1400"/>
            </a:pPr>
            <a:r>
              <a:rPr lang="en-US" dirty="0"/>
              <a:t>Makes changes</a:t>
            </a:r>
          </a:p>
          <a:p>
            <a:pPr marL="285750" indent="-285750">
              <a:buSzPct val="100000"/>
              <a:buFontTx/>
              <a:buChar char="-"/>
              <a:defRPr sz="1400"/>
            </a:pPr>
            <a:endParaRPr lang="en-US" dirty="0"/>
          </a:p>
          <a:p>
            <a:pPr>
              <a:defRPr sz="1400"/>
            </a:pPr>
            <a:r>
              <a:rPr lang="en-US" dirty="0"/>
              <a:t>One workflow, two steps, any infrastructure. </a:t>
            </a:r>
          </a:p>
          <a:p>
            <a:pPr>
              <a:defRPr sz="1400"/>
            </a:pPr>
            <a:endParaRPr dirty="0"/>
          </a:p>
        </p:txBody>
      </p:sp>
    </p:spTree>
    <p:extLst>
      <p:ext uri="{BB962C8B-B14F-4D97-AF65-F5344CB8AC3E}">
        <p14:creationId xmlns:p14="http://schemas.microsoft.com/office/powerpoint/2010/main" val="1051711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Input - Terraform Configuration</a:t>
            </a:r>
          </a:p>
          <a:p>
            <a:pPr>
              <a:defRPr sz="1400"/>
            </a:pPr>
            <a:endParaRPr lang="en-US" dirty="0"/>
          </a:p>
          <a:p>
            <a:pPr>
              <a:defRPr sz="1400"/>
            </a:pPr>
            <a:r>
              <a:rPr lang="en-US" dirty="0"/>
              <a:t>Holistic config or module (reuse)</a:t>
            </a:r>
          </a:p>
          <a:p>
            <a:pPr>
              <a:defRPr sz="1400"/>
            </a:pPr>
            <a:endParaRPr lang="en-US" dirty="0"/>
          </a:p>
          <a:p>
            <a:pPr>
              <a:defRPr sz="1400"/>
            </a:pPr>
            <a:r>
              <a:rPr lang="en-US" dirty="0"/>
              <a:t>Public module registry, free to use/submit</a:t>
            </a:r>
          </a:p>
          <a:p>
            <a:pPr>
              <a:defRPr sz="1400"/>
            </a:pPr>
            <a:endParaRPr lang="en-US" dirty="0"/>
          </a:p>
        </p:txBody>
      </p:sp>
    </p:spTree>
    <p:extLst>
      <p:ext uri="{BB962C8B-B14F-4D97-AF65-F5344CB8AC3E}">
        <p14:creationId xmlns:p14="http://schemas.microsoft.com/office/powerpoint/2010/main" val="1311890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Publish modules</a:t>
            </a:r>
          </a:p>
          <a:p>
            <a:endParaRPr lang="en-US" dirty="0"/>
          </a:p>
          <a:p>
            <a:r>
              <a:rPr lang="en-US" dirty="0"/>
              <a:t>Reusable blocks of code</a:t>
            </a:r>
          </a:p>
          <a:p>
            <a:endParaRPr lang="en-US" dirty="0"/>
          </a:p>
          <a:p>
            <a:r>
              <a:rPr lang="en-US" dirty="0"/>
              <a:t>Terraform Enterprise – offers Private Module Registry</a:t>
            </a:r>
          </a:p>
          <a:p>
            <a:endParaRPr lang="en-US" dirty="0"/>
          </a:p>
        </p:txBody>
      </p:sp>
    </p:spTree>
    <p:extLst>
      <p:ext uri="{BB962C8B-B14F-4D97-AF65-F5344CB8AC3E}">
        <p14:creationId xmlns:p14="http://schemas.microsoft.com/office/powerpoint/2010/main" val="4200510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to provide better technology solutions that advance your business.</a:t>
            </a:r>
          </a:p>
          <a:p>
            <a:endParaRPr lang="en-US" dirty="0"/>
          </a:p>
          <a:p>
            <a:r>
              <a:rPr lang="en-US" dirty="0"/>
              <a:t>Who is Cardinal?</a:t>
            </a:r>
          </a:p>
          <a:p>
            <a:r>
              <a:rPr lang="en-US" dirty="0"/>
              <a:t>Cardinal Solutions is a national solution provider. We lead with our experience and expertise in digital solutions across cloud, data and analytics, mobile, and web, while collaborating with clients through an agile process that allows organizations to be more creative and flexible in responding to user and stakeholder feedback. Established over 20 years ago, we continually evolve our solution offerings to adapt to the changes in technology and the needs of our customers. With 500 employees in seven locations in the Midwest and Southeast, we connect with clients across the country to help advance their business, while also providing strategic guidance, training, and mentoring.</a:t>
            </a:r>
          </a:p>
          <a:p>
            <a:endParaRPr lang="en-US" dirty="0"/>
          </a:p>
          <a:p>
            <a:r>
              <a:rPr lang="en-US" dirty="0"/>
              <a:t>Cardinal has a rich history of digital transformation with Azure. Our expertise in native cloud applications, mobile/digital, internet of things, analytics, and modern data center (including open source solutions) enables us to develop complex software solutions in the cloud. Our approach is to educate the customer on the possible, via real-life case studies, with the focus on innovation. Our portfolio includes over 50 successful deployments that range across a variety of industries and workloads. We help you craft a strategy that gets you started on the path to innovation in the cloud.</a:t>
            </a:r>
          </a:p>
        </p:txBody>
      </p:sp>
    </p:spTree>
    <p:extLst>
      <p:ext uri="{BB962C8B-B14F-4D97-AF65-F5344CB8AC3E}">
        <p14:creationId xmlns:p14="http://schemas.microsoft.com/office/powerpoint/2010/main" val="1255335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r>
              <a:rPr lang="en-US" dirty="0"/>
              <a:t>Extensible Providers</a:t>
            </a:r>
          </a:p>
          <a:p>
            <a:endParaRPr lang="en-US" dirty="0"/>
          </a:p>
          <a:p>
            <a:r>
              <a:rPr lang="en-US" dirty="0"/>
              <a:t>Over 70</a:t>
            </a:r>
          </a:p>
          <a:p>
            <a:endParaRPr lang="en-US" dirty="0"/>
          </a:p>
          <a:p>
            <a:endParaRPr lang="en-US" dirty="0"/>
          </a:p>
          <a:p>
            <a:endParaRPr dirty="0"/>
          </a:p>
        </p:txBody>
      </p:sp>
    </p:spTree>
    <p:extLst>
      <p:ext uri="{BB962C8B-B14F-4D97-AF65-F5344CB8AC3E}">
        <p14:creationId xmlns:p14="http://schemas.microsoft.com/office/powerpoint/2010/main" val="25246536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 name="Shape 1056"/>
          <p:cNvSpPr>
            <a:spLocks noGrp="1" noRot="1" noChangeAspect="1"/>
          </p:cNvSpPr>
          <p:nvPr>
            <p:ph type="sldImg"/>
          </p:nvPr>
        </p:nvSpPr>
        <p:spPr>
          <a:xfrm>
            <a:off x="381000" y="685800"/>
            <a:ext cx="6096000" cy="3429000"/>
          </a:xfrm>
          <a:prstGeom prst="rect">
            <a:avLst/>
          </a:prstGeom>
        </p:spPr>
        <p:txBody>
          <a:bodyPr/>
          <a:lstStyle/>
          <a:p>
            <a:endParaRPr/>
          </a:p>
        </p:txBody>
      </p:sp>
      <p:sp>
        <p:nvSpPr>
          <p:cNvPr id="1057" name="Shape 1057"/>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dirty="0"/>
              <a:t>Cloud providers: AWS, Azure, GCP, Alibaba, Oracle, IBM, and more </a:t>
            </a:r>
            <a:endParaRPr lang="en-US" dirty="0"/>
          </a:p>
          <a:p>
            <a:pPr defTabSz="685800">
              <a:defRPr sz="1400"/>
            </a:pPr>
            <a:endParaRPr dirty="0"/>
          </a:p>
        </p:txBody>
      </p:sp>
    </p:spTree>
    <p:extLst>
      <p:ext uri="{BB962C8B-B14F-4D97-AF65-F5344CB8AC3E}">
        <p14:creationId xmlns:p14="http://schemas.microsoft.com/office/powerpoint/2010/main" val="2533048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 name="Shape 1132"/>
          <p:cNvSpPr>
            <a:spLocks noGrp="1" noRot="1" noChangeAspect="1"/>
          </p:cNvSpPr>
          <p:nvPr>
            <p:ph type="sldImg"/>
          </p:nvPr>
        </p:nvSpPr>
        <p:spPr>
          <a:xfrm>
            <a:off x="381000" y="685800"/>
            <a:ext cx="6096000" cy="3429000"/>
          </a:xfrm>
          <a:prstGeom prst="rect">
            <a:avLst/>
          </a:prstGeom>
        </p:spPr>
        <p:txBody>
          <a:bodyPr/>
          <a:lstStyle/>
          <a:p>
            <a:endParaRPr/>
          </a:p>
        </p:txBody>
      </p:sp>
      <p:sp>
        <p:nvSpPr>
          <p:cNvPr id="1133" name="Shape 1133"/>
          <p:cNvSpPr>
            <a:spLocks noGrp="1"/>
          </p:cNvSpPr>
          <p:nvPr>
            <p:ph type="body" sz="quarter" idx="1"/>
          </p:nvPr>
        </p:nvSpPr>
        <p:spPr>
          <a:prstGeom prst="rect">
            <a:avLst/>
          </a:prstGeom>
        </p:spPr>
        <p:txBody>
          <a:bodyPr/>
          <a:lstStyle/>
          <a:p>
            <a:pPr defTabSz="685800">
              <a:defRPr sz="1400"/>
            </a:pPr>
            <a:endParaRPr lang="en-US" dirty="0"/>
          </a:p>
          <a:p>
            <a:pPr defTabSz="685800">
              <a:defRPr sz="1400"/>
            </a:pPr>
            <a:r>
              <a:rPr lang="en-US" dirty="0"/>
              <a:t>Other ISVs providers: </a:t>
            </a:r>
            <a:r>
              <a:rPr lang="en-US" dirty="0" err="1"/>
              <a:t>DNSimple</a:t>
            </a:r>
            <a:r>
              <a:rPr lang="en-US" dirty="0"/>
              <a:t>, Datadog, Consul, GitHub,  Fastly, and more</a:t>
            </a:r>
          </a:p>
        </p:txBody>
      </p:sp>
    </p:spTree>
    <p:extLst>
      <p:ext uri="{BB962C8B-B14F-4D97-AF65-F5344CB8AC3E}">
        <p14:creationId xmlns:p14="http://schemas.microsoft.com/office/powerpoint/2010/main" val="3821537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 name="Shape 1928"/>
          <p:cNvSpPr>
            <a:spLocks noGrp="1" noRot="1" noChangeAspect="1"/>
          </p:cNvSpPr>
          <p:nvPr>
            <p:ph type="sldImg"/>
          </p:nvPr>
        </p:nvSpPr>
        <p:spPr>
          <a:xfrm>
            <a:off x="381000" y="685800"/>
            <a:ext cx="6096000" cy="3429000"/>
          </a:xfrm>
          <a:prstGeom prst="rect">
            <a:avLst/>
          </a:prstGeom>
        </p:spPr>
        <p:txBody>
          <a:bodyPr/>
          <a:lstStyle/>
          <a:p>
            <a:endParaRPr/>
          </a:p>
        </p:txBody>
      </p:sp>
      <p:sp>
        <p:nvSpPr>
          <p:cNvPr id="1929" name="Shape 1929"/>
          <p:cNvSpPr>
            <a:spLocks noGrp="1"/>
          </p:cNvSpPr>
          <p:nvPr>
            <p:ph type="body" sz="quarter" idx="1"/>
          </p:nvPr>
        </p:nvSpPr>
        <p:spPr>
          <a:prstGeom prst="rect">
            <a:avLst/>
          </a:prstGeom>
        </p:spPr>
        <p:txBody>
          <a:bodyPr/>
          <a:lstStyle/>
          <a:p>
            <a:pPr marL="0" indent="0">
              <a:buSzPct val="100000"/>
              <a:buNone/>
              <a:defRPr sz="1400"/>
            </a:pPr>
            <a:endParaRPr lang="en-US" dirty="0"/>
          </a:p>
          <a:p>
            <a:pPr marL="0" indent="0">
              <a:buSzPct val="100000"/>
              <a:buNone/>
              <a:defRPr sz="1400"/>
            </a:pPr>
            <a:r>
              <a:rPr lang="en-US" dirty="0"/>
              <a:t>Partnerships</a:t>
            </a:r>
          </a:p>
          <a:p>
            <a:pPr marL="0" indent="0">
              <a:buSzPct val="100000"/>
              <a:buNone/>
              <a:defRPr sz="1400"/>
            </a:pPr>
            <a:endParaRPr lang="en-US" dirty="0"/>
          </a:p>
          <a:p>
            <a:pPr marL="0" indent="0">
              <a:buSzPct val="100000"/>
              <a:buNone/>
              <a:defRPr sz="1400"/>
            </a:pPr>
            <a:r>
              <a:rPr lang="en-US" dirty="0"/>
              <a:t>VCS support</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 name="Shape 1211"/>
          <p:cNvSpPr>
            <a:spLocks noGrp="1" noRot="1" noChangeAspect="1"/>
          </p:cNvSpPr>
          <p:nvPr>
            <p:ph type="sldImg"/>
          </p:nvPr>
        </p:nvSpPr>
        <p:spPr>
          <a:xfrm>
            <a:off x="381000" y="685800"/>
            <a:ext cx="6096000" cy="3429000"/>
          </a:xfrm>
          <a:prstGeom prst="rect">
            <a:avLst/>
          </a:prstGeom>
        </p:spPr>
        <p:txBody>
          <a:bodyPr/>
          <a:lstStyle/>
          <a:p>
            <a:endParaRPr/>
          </a:p>
        </p:txBody>
      </p:sp>
      <p:sp>
        <p:nvSpPr>
          <p:cNvPr id="1212" name="Shape 1212"/>
          <p:cNvSpPr>
            <a:spLocks noGrp="1"/>
          </p:cNvSpPr>
          <p:nvPr>
            <p:ph type="body" sz="quarter" idx="1"/>
          </p:nvPr>
        </p:nvSpPr>
        <p:spPr>
          <a:prstGeom prst="rect">
            <a:avLst/>
          </a:prstGeom>
        </p:spPr>
        <p:txBody>
          <a:bodyPr/>
          <a:lstStyle/>
          <a:p>
            <a:r>
              <a:rPr lang="en-US" dirty="0"/>
              <a:t>Today we will look at Azure</a:t>
            </a:r>
          </a:p>
          <a:p>
            <a:endParaRPr dirty="0"/>
          </a:p>
        </p:txBody>
      </p:sp>
    </p:spTree>
    <p:extLst>
      <p:ext uri="{BB962C8B-B14F-4D97-AF65-F5344CB8AC3E}">
        <p14:creationId xmlns:p14="http://schemas.microsoft.com/office/powerpoint/2010/main" val="6993140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 name="Shape 1167"/>
          <p:cNvSpPr>
            <a:spLocks noGrp="1" noRot="1" noChangeAspect="1"/>
          </p:cNvSpPr>
          <p:nvPr>
            <p:ph type="sldImg"/>
          </p:nvPr>
        </p:nvSpPr>
        <p:spPr>
          <a:xfrm>
            <a:off x="381000" y="685800"/>
            <a:ext cx="6096000" cy="3429000"/>
          </a:xfrm>
          <a:prstGeom prst="rect">
            <a:avLst/>
          </a:prstGeom>
        </p:spPr>
        <p:txBody>
          <a:bodyPr/>
          <a:lstStyle/>
          <a:p>
            <a:endParaRPr/>
          </a:p>
        </p:txBody>
      </p:sp>
      <p:sp>
        <p:nvSpPr>
          <p:cNvPr id="1168" name="Shape 1168"/>
          <p:cNvSpPr>
            <a:spLocks noGrp="1"/>
          </p:cNvSpPr>
          <p:nvPr>
            <p:ph type="body" sz="quarter" idx="1"/>
          </p:nvPr>
        </p:nvSpPr>
        <p:spPr>
          <a:prstGeom prst="rect">
            <a:avLst/>
          </a:prstGeom>
        </p:spPr>
        <p:txBody>
          <a:bodyPr/>
          <a:lstStyle/>
          <a:p>
            <a:r>
              <a:rPr dirty="0"/>
              <a:t>- Consistent workflow for every provider</a:t>
            </a:r>
          </a:p>
          <a:p>
            <a:r>
              <a:rPr dirty="0"/>
              <a:t>- Codify resource in a Terraform configuration</a:t>
            </a:r>
          </a:p>
          <a:p>
            <a:r>
              <a:rPr dirty="0"/>
              <a:t>- Producer &amp; consumer model</a:t>
            </a:r>
          </a:p>
          <a:p>
            <a:r>
              <a:rPr dirty="0"/>
              <a:t>Operators produce infrastructure configurations</a:t>
            </a:r>
          </a:p>
          <a:p>
            <a:r>
              <a:rPr dirty="0"/>
              <a:t>Developers consume infrastructure configurations</a:t>
            </a:r>
          </a:p>
        </p:txBody>
      </p:sp>
    </p:spTree>
    <p:extLst>
      <p:ext uri="{BB962C8B-B14F-4D97-AF65-F5344CB8AC3E}">
        <p14:creationId xmlns:p14="http://schemas.microsoft.com/office/powerpoint/2010/main" val="4161015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 name="Shape 1283"/>
          <p:cNvSpPr>
            <a:spLocks noGrp="1" noRot="1" noChangeAspect="1"/>
          </p:cNvSpPr>
          <p:nvPr>
            <p:ph type="sldImg"/>
          </p:nvPr>
        </p:nvSpPr>
        <p:spPr>
          <a:xfrm>
            <a:off x="381000" y="685800"/>
            <a:ext cx="6096000" cy="3429000"/>
          </a:xfrm>
          <a:prstGeom prst="rect">
            <a:avLst/>
          </a:prstGeom>
        </p:spPr>
        <p:txBody>
          <a:bodyPr/>
          <a:lstStyle/>
          <a:p>
            <a:endParaRPr/>
          </a:p>
        </p:txBody>
      </p:sp>
      <p:sp>
        <p:nvSpPr>
          <p:cNvPr id="1284" name="Shape 1284"/>
          <p:cNvSpPr>
            <a:spLocks noGrp="1"/>
          </p:cNvSpPr>
          <p:nvPr>
            <p:ph type="body" sz="quarter" idx="1"/>
          </p:nvPr>
        </p:nvSpPr>
        <p:spPr>
          <a:prstGeom prst="rect">
            <a:avLst/>
          </a:prstGeom>
        </p:spPr>
        <p:txBody>
          <a:bodyPr/>
          <a:lstStyle/>
          <a:p>
            <a:r>
              <a:t>- Consistent workflow for every provider</a:t>
            </a:r>
          </a:p>
          <a:p>
            <a:r>
              <a:t>- Codify resource in a Terraform configuration</a:t>
            </a:r>
          </a:p>
          <a:p>
            <a:r>
              <a:t>- Producer &amp; consumer model</a:t>
            </a:r>
          </a:p>
          <a:p>
            <a:r>
              <a:t>Operators produce infrastructure configurations</a:t>
            </a:r>
          </a:p>
          <a:p>
            <a:r>
              <a:t>Developers consume infrastructure configurations</a:t>
            </a:r>
          </a:p>
        </p:txBody>
      </p:sp>
    </p:spTree>
    <p:extLst>
      <p:ext uri="{BB962C8B-B14F-4D97-AF65-F5344CB8AC3E}">
        <p14:creationId xmlns:p14="http://schemas.microsoft.com/office/powerpoint/2010/main" val="18804290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be using this throughout the day</a:t>
            </a:r>
          </a:p>
          <a:p>
            <a:endParaRPr lang="en-US" dirty="0"/>
          </a:p>
        </p:txBody>
      </p:sp>
    </p:spTree>
    <p:extLst>
      <p:ext uri="{BB962C8B-B14F-4D97-AF65-F5344CB8AC3E}">
        <p14:creationId xmlns:p14="http://schemas.microsoft.com/office/powerpoint/2010/main" val="4136842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Every Tenant can have multiple subscriptions (but a sub can only be in a single tenant)</a:t>
            </a:r>
          </a:p>
          <a:p>
            <a:endParaRPr lang="en-US" dirty="0"/>
          </a:p>
          <a:p>
            <a:r>
              <a:rPr lang="en-US" dirty="0"/>
              <a:t>Each Subscription can have multiple resource groups (but a RG can only be in a single sub)</a:t>
            </a:r>
          </a:p>
          <a:p>
            <a:endParaRPr lang="en-US" dirty="0"/>
          </a:p>
          <a:p>
            <a:r>
              <a:rPr lang="en-US" dirty="0"/>
              <a:t>Each resource can have multiple resources (but a resource can only be in a single RG)</a:t>
            </a:r>
          </a:p>
          <a:p>
            <a:endParaRPr lang="en-US" dirty="0"/>
          </a:p>
          <a:p>
            <a:r>
              <a:rPr lang="en-US" dirty="0"/>
              <a:t>Mention Location/Regions</a:t>
            </a:r>
          </a:p>
        </p:txBody>
      </p:sp>
    </p:spTree>
    <p:extLst>
      <p:ext uri="{BB962C8B-B14F-4D97-AF65-F5344CB8AC3E}">
        <p14:creationId xmlns:p14="http://schemas.microsoft.com/office/powerpoint/2010/main" val="31517749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218704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Recipe for success</a:t>
            </a:r>
          </a:p>
          <a:p>
            <a:endParaRPr lang="en-US" dirty="0"/>
          </a:p>
          <a:p>
            <a:r>
              <a:rPr lang="en-US" dirty="0"/>
              <a:t>This presentation is in the /docs folder</a:t>
            </a:r>
          </a:p>
          <a:p>
            <a:endParaRPr lang="en-US" dirty="0"/>
          </a:p>
          <a:p>
            <a:r>
              <a:rPr lang="en-US" dirty="0"/>
              <a:t>Mix of presentation and hands on labs</a:t>
            </a:r>
          </a:p>
          <a:p>
            <a:endParaRPr lang="en-US" dirty="0"/>
          </a:p>
          <a:p>
            <a:r>
              <a:rPr lang="en-US" dirty="0"/>
              <a:t>Links for more information</a:t>
            </a:r>
          </a:p>
          <a:p>
            <a:endParaRPr lang="en-US" dirty="0"/>
          </a:p>
        </p:txBody>
      </p:sp>
    </p:spTree>
    <p:extLst>
      <p:ext uri="{BB962C8B-B14F-4D97-AF65-F5344CB8AC3E}">
        <p14:creationId xmlns:p14="http://schemas.microsoft.com/office/powerpoint/2010/main" val="3526229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11521991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a:p>
            <a:r>
              <a:rPr lang="en-US" b="1" dirty="0"/>
              <a:t>resource group</a:t>
            </a:r>
            <a:r>
              <a:rPr lang="en-US" dirty="0"/>
              <a:t> </a:t>
            </a:r>
          </a:p>
          <a:p>
            <a:r>
              <a:rPr lang="en-US" dirty="0"/>
              <a:t>   A container that holds related resources for an Azure solution. The resource group can include all the resources for the solution, or only those resources that you want to manage as a group. </a:t>
            </a:r>
          </a:p>
          <a:p>
            <a:pPr marL="0" marR="0" lvl="0" indent="0" defTabSz="1828800" eaLnBrk="1" fontAlgn="auto" latinLnBrk="0" hangingPunct="1">
              <a:lnSpc>
                <a:spcPct val="100000"/>
              </a:lnSpc>
              <a:spcBef>
                <a:spcPts val="0"/>
              </a:spcBef>
              <a:spcAft>
                <a:spcPts val="0"/>
              </a:spcAft>
              <a:buClrTx/>
              <a:buSzTx/>
              <a:buFontTx/>
              <a:buNone/>
              <a:tabLst/>
              <a:defRPr/>
            </a:pPr>
            <a:r>
              <a:rPr lang="en-US" b="1" dirty="0"/>
              <a:t>  </a:t>
            </a:r>
            <a:r>
              <a:rPr lang="en-US" dirty="0"/>
              <a:t>You can deploy, update, or delete all the resources for your solution in a single, coordinated operation.</a:t>
            </a:r>
          </a:p>
          <a:p>
            <a:endParaRPr lang="en-US" b="1" dirty="0"/>
          </a:p>
          <a:p>
            <a:r>
              <a:rPr lang="en-US" b="1" dirty="0"/>
              <a:t>resource provider</a:t>
            </a:r>
            <a:r>
              <a:rPr lang="en-US" dirty="0"/>
              <a:t> </a:t>
            </a:r>
          </a:p>
          <a:p>
            <a:r>
              <a:rPr lang="en-US" dirty="0"/>
              <a:t>  A service that supplies the resources you can deploy and manage through Resource Manager. </a:t>
            </a:r>
          </a:p>
          <a:p>
            <a:r>
              <a:rPr lang="en-US" dirty="0"/>
              <a:t>  Each resource provider offers operations for working with the resources that are deployed. </a:t>
            </a:r>
          </a:p>
          <a:p>
            <a:r>
              <a:rPr lang="en-US" dirty="0"/>
              <a:t>  Some common resource providers are </a:t>
            </a:r>
            <a:r>
              <a:rPr lang="en-US" dirty="0" err="1"/>
              <a:t>Microsoft.Compute</a:t>
            </a:r>
            <a:r>
              <a:rPr lang="en-US" dirty="0"/>
              <a:t>, which supplies the virtual machine resource, </a:t>
            </a:r>
            <a:r>
              <a:rPr lang="en-US" dirty="0" err="1"/>
              <a:t>Microsoft.Storage</a:t>
            </a:r>
            <a:r>
              <a:rPr lang="en-US" dirty="0"/>
              <a:t>, which supplies the storage account resource, and </a:t>
            </a:r>
            <a:r>
              <a:rPr lang="en-US" dirty="0" err="1"/>
              <a:t>Microsoft.Web</a:t>
            </a:r>
            <a:r>
              <a:rPr lang="en-US" dirty="0"/>
              <a:t>, which supplies resources related to web apps. See </a:t>
            </a:r>
            <a:r>
              <a:rPr lang="en-US" dirty="0">
                <a:hlinkClick r:id="rId3"/>
              </a:rPr>
              <a:t>Resource providers</a:t>
            </a:r>
            <a:r>
              <a:rPr lang="en-US" dirty="0"/>
              <a:t>.</a:t>
            </a:r>
          </a:p>
          <a:p>
            <a:endParaRPr lang="en-US" dirty="0"/>
          </a:p>
        </p:txBody>
      </p:sp>
    </p:spTree>
    <p:extLst>
      <p:ext uri="{BB962C8B-B14F-4D97-AF65-F5344CB8AC3E}">
        <p14:creationId xmlns:p14="http://schemas.microsoft.com/office/powerpoint/2010/main" val="6842473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 icons to this slide to drive the point</a:t>
            </a:r>
          </a:p>
          <a:p>
            <a:endParaRPr lang="en-US" dirty="0"/>
          </a:p>
          <a:p>
            <a:r>
              <a:rPr lang="en-US" dirty="0"/>
              <a:t>RG with a </a:t>
            </a:r>
            <a:r>
              <a:rPr lang="en-US" dirty="0" err="1"/>
              <a:t>Vnet</a:t>
            </a:r>
            <a:r>
              <a:rPr lang="en-US" dirty="0"/>
              <a:t>/Subnet, few NICs, few VMS</a:t>
            </a:r>
            <a:br>
              <a:rPr lang="en-US" dirty="0"/>
            </a:br>
            <a:r>
              <a:rPr lang="en-US" dirty="0"/>
              <a:t>Could show a Load Balance, NSG, </a:t>
            </a:r>
            <a:r>
              <a:rPr lang="en-US" dirty="0" err="1"/>
              <a:t>etc</a:t>
            </a:r>
            <a:r>
              <a:rPr lang="en-US" dirty="0"/>
              <a:t>…</a:t>
            </a:r>
          </a:p>
        </p:txBody>
      </p:sp>
    </p:spTree>
    <p:extLst>
      <p:ext uri="{BB962C8B-B14F-4D97-AF65-F5344CB8AC3E}">
        <p14:creationId xmlns:p14="http://schemas.microsoft.com/office/powerpoint/2010/main" val="12078346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When you create anything in the Portal, it is creating an ARM Template and submitting that to a deployment.</a:t>
            </a:r>
          </a:p>
          <a:p>
            <a:endParaRPr lang="en-US" dirty="0"/>
          </a:p>
          <a:p>
            <a:r>
              <a:rPr lang="en-US" dirty="0"/>
              <a:t>Azure Deployment Model</a:t>
            </a:r>
          </a:p>
          <a:p>
            <a:endParaRPr lang="en-US" dirty="0"/>
          </a:p>
          <a:p>
            <a:endParaRPr lang="en-US" dirty="0"/>
          </a:p>
        </p:txBody>
      </p:sp>
    </p:spTree>
    <p:extLst>
      <p:ext uri="{BB962C8B-B14F-4D97-AF65-F5344CB8AC3E}">
        <p14:creationId xmlns:p14="http://schemas.microsoft.com/office/powerpoint/2010/main" val="26089187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p:txBody>
      </p:sp>
    </p:spTree>
    <p:extLst>
      <p:ext uri="{BB962C8B-B14F-4D97-AF65-F5344CB8AC3E}">
        <p14:creationId xmlns:p14="http://schemas.microsoft.com/office/powerpoint/2010/main" val="27722779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other and overlapping tools out there.</a:t>
            </a:r>
          </a:p>
          <a:p>
            <a:endParaRPr lang="en-US" dirty="0"/>
          </a:p>
          <a:p>
            <a:r>
              <a:rPr lang="en-US" dirty="0"/>
              <a:t>Most tools combine plan and execution</a:t>
            </a:r>
          </a:p>
          <a:p>
            <a:endParaRPr lang="en-US" dirty="0"/>
          </a:p>
          <a:p>
            <a:r>
              <a:rPr lang="en-US" dirty="0"/>
              <a:t>One tool that can deploy to multiple platforms</a:t>
            </a:r>
          </a:p>
          <a:p>
            <a:endParaRPr lang="en-US" dirty="0"/>
          </a:p>
          <a:p>
            <a:r>
              <a:rPr lang="en-US" dirty="0"/>
              <a:t>Can represent infra and CDN or DNS services, </a:t>
            </a:r>
            <a:r>
              <a:rPr lang="en-US" dirty="0" err="1"/>
              <a:t>etc</a:t>
            </a:r>
            <a:r>
              <a:rPr lang="en-US" dirty="0"/>
              <a:t>…</a:t>
            </a:r>
          </a:p>
          <a:p>
            <a:endParaRPr lang="en-US" dirty="0"/>
          </a:p>
          <a:p>
            <a:r>
              <a:rPr lang="en-US" dirty="0"/>
              <a:t>MICROSOFT!</a:t>
            </a:r>
          </a:p>
          <a:p>
            <a:endParaRPr lang="en-US" dirty="0"/>
          </a:p>
        </p:txBody>
      </p:sp>
    </p:spTree>
    <p:extLst>
      <p:ext uri="{BB962C8B-B14F-4D97-AF65-F5344CB8AC3E}">
        <p14:creationId xmlns:p14="http://schemas.microsoft.com/office/powerpoint/2010/main" val="41981537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2017, </a:t>
            </a:r>
            <a:r>
              <a:rPr lang="en-US" dirty="0" err="1"/>
              <a:t>Hashicorp</a:t>
            </a:r>
            <a:r>
              <a:rPr lang="en-US" dirty="0"/>
              <a:t> and Microsoft official partners.</a:t>
            </a:r>
          </a:p>
          <a:p>
            <a:endParaRPr lang="en-US" dirty="0"/>
          </a:p>
          <a:p>
            <a:r>
              <a:rPr lang="en-US" dirty="0"/>
              <a:t>Terraform is a first class citizen in Azure</a:t>
            </a:r>
          </a:p>
          <a:p>
            <a:br>
              <a:rPr lang="en-US" dirty="0"/>
            </a:br>
            <a:r>
              <a:rPr lang="en-US" dirty="0" err="1"/>
              <a:t>Azurerm</a:t>
            </a:r>
            <a:r>
              <a:rPr lang="en-US" dirty="0"/>
              <a:t> new resources quickly</a:t>
            </a:r>
          </a:p>
          <a:p>
            <a:endParaRPr lang="en-US" dirty="0"/>
          </a:p>
          <a:p>
            <a:r>
              <a:rPr lang="en-US" dirty="0"/>
              <a:t>ACI – GA</a:t>
            </a:r>
          </a:p>
          <a:p>
            <a:r>
              <a:rPr lang="en-US" dirty="0"/>
              <a:t>AKS – Preview</a:t>
            </a:r>
          </a:p>
          <a:p>
            <a:r>
              <a:rPr lang="en-US" dirty="0"/>
              <a:t>Event Grid - ~1 week</a:t>
            </a:r>
          </a:p>
          <a:p>
            <a:endParaRPr lang="en-US" dirty="0"/>
          </a:p>
          <a:p>
            <a:endParaRPr lang="en-US" dirty="0"/>
          </a:p>
        </p:txBody>
      </p:sp>
    </p:spTree>
    <p:extLst>
      <p:ext uri="{BB962C8B-B14F-4D97-AF65-F5344CB8AC3E}">
        <p14:creationId xmlns:p14="http://schemas.microsoft.com/office/powerpoint/2010/main" val="1160150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Latest version of Terraform.</a:t>
            </a:r>
          </a:p>
          <a:p>
            <a:endParaRPr lang="en-US" dirty="0"/>
          </a:p>
          <a:p>
            <a:r>
              <a:rPr lang="en-US" dirty="0"/>
              <a:t>Can run Terraform from the Azure Cloud Shell – WILL DEMO THIS LATER</a:t>
            </a:r>
          </a:p>
        </p:txBody>
      </p:sp>
    </p:spTree>
    <p:extLst>
      <p:ext uri="{BB962C8B-B14F-4D97-AF65-F5344CB8AC3E}">
        <p14:creationId xmlns:p14="http://schemas.microsoft.com/office/powerpoint/2010/main" val="2078528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Integrates with the Azure Cloud Shell</a:t>
            </a:r>
          </a:p>
          <a:p>
            <a:endParaRPr lang="en-US" dirty="0"/>
          </a:p>
          <a:p>
            <a:r>
              <a:rPr lang="en-US" dirty="0"/>
              <a:t>Allows pushing local code to the Cloud Shell</a:t>
            </a:r>
          </a:p>
          <a:p>
            <a:endParaRPr lang="en-US" dirty="0"/>
          </a:p>
          <a:p>
            <a:r>
              <a:rPr lang="en-US" dirty="0"/>
              <a:t>Preview</a:t>
            </a:r>
          </a:p>
          <a:p>
            <a:endParaRPr lang="en-US" dirty="0"/>
          </a:p>
        </p:txBody>
      </p:sp>
    </p:spTree>
    <p:extLst>
      <p:ext uri="{BB962C8B-B14F-4D97-AF65-F5344CB8AC3E}">
        <p14:creationId xmlns:p14="http://schemas.microsoft.com/office/powerpoint/2010/main" val="88295598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Remote State Backend</a:t>
            </a:r>
          </a:p>
          <a:p>
            <a:endParaRPr lang="en-US" dirty="0"/>
          </a:p>
          <a:p>
            <a:r>
              <a:rPr lang="en-US" dirty="0"/>
              <a:t>Managed Service Identity – handles OATH</a:t>
            </a:r>
          </a:p>
        </p:txBody>
      </p:sp>
    </p:spTree>
    <p:extLst>
      <p:ext uri="{BB962C8B-B14F-4D97-AF65-F5344CB8AC3E}">
        <p14:creationId xmlns:p14="http://schemas.microsoft.com/office/powerpoint/2010/main" val="3569697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Talk through goals of the workshop</a:t>
            </a:r>
          </a:p>
          <a:p>
            <a:endParaRPr lang="en-US" dirty="0"/>
          </a:p>
          <a:p>
            <a:r>
              <a:rPr lang="en-US" dirty="0"/>
              <a:t>Learn how and why Terraform on Azure</a:t>
            </a:r>
          </a:p>
          <a:p>
            <a:endParaRPr lang="en-US" dirty="0"/>
          </a:p>
          <a:p>
            <a:r>
              <a:rPr lang="en-US" dirty="0"/>
              <a:t>We need participation in the challenges, ask questions, </a:t>
            </a:r>
            <a:r>
              <a:rPr lang="en-US" dirty="0" err="1"/>
              <a:t>etc</a:t>
            </a:r>
            <a:r>
              <a:rPr lang="en-US" dirty="0"/>
              <a:t>…</a:t>
            </a:r>
          </a:p>
          <a:p>
            <a:endParaRPr lang="en-US" dirty="0"/>
          </a:p>
          <a:p>
            <a:r>
              <a:rPr lang="en-US" dirty="0"/>
              <a:t>They will get first hand experience with technical experts and a firm understanding of how to get started</a:t>
            </a:r>
          </a:p>
        </p:txBody>
      </p:sp>
    </p:spTree>
    <p:extLst>
      <p:ext uri="{BB962C8B-B14F-4D97-AF65-F5344CB8AC3E}">
        <p14:creationId xmlns:p14="http://schemas.microsoft.com/office/powerpoint/2010/main" val="4802642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built-in provider</a:t>
            </a:r>
          </a:p>
        </p:txBody>
      </p:sp>
    </p:spTree>
    <p:extLst>
      <p:ext uri="{BB962C8B-B14F-4D97-AF65-F5344CB8AC3E}">
        <p14:creationId xmlns:p14="http://schemas.microsoft.com/office/powerpoint/2010/main" val="4111467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[50m]</a:t>
            </a:r>
          </a:p>
          <a:p>
            <a:endParaRPr lang="en-US" dirty="0"/>
          </a:p>
          <a:p>
            <a:endParaRPr lang="en-US" dirty="0"/>
          </a:p>
        </p:txBody>
      </p:sp>
    </p:spTree>
    <p:extLst>
      <p:ext uri="{BB962C8B-B14F-4D97-AF65-F5344CB8AC3E}">
        <p14:creationId xmlns:p14="http://schemas.microsoft.com/office/powerpoint/2010/main" val="26030127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OSS, hosted on </a:t>
            </a:r>
            <a:r>
              <a:rPr lang="en-US" dirty="0" err="1"/>
              <a:t>Github</a:t>
            </a:r>
            <a:endParaRPr lang="en-US" dirty="0"/>
          </a:p>
          <a:p>
            <a:br>
              <a:rPr lang="en-US" dirty="0"/>
            </a:br>
            <a:r>
              <a:rPr lang="en-US" dirty="0" err="1"/>
              <a:t>GoLang</a:t>
            </a:r>
            <a:r>
              <a:rPr lang="en-US" dirty="0"/>
              <a:t> – single executable</a:t>
            </a:r>
          </a:p>
        </p:txBody>
      </p:sp>
    </p:spTree>
    <p:extLst>
      <p:ext uri="{BB962C8B-B14F-4D97-AF65-F5344CB8AC3E}">
        <p14:creationId xmlns:p14="http://schemas.microsoft.com/office/powerpoint/2010/main" val="11201290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documentation.</a:t>
            </a:r>
          </a:p>
          <a:p>
            <a:endParaRPr lang="en-US" dirty="0"/>
          </a:p>
          <a:p>
            <a:r>
              <a:rPr lang="en-US" dirty="0"/>
              <a:t>Constantly being updated.</a:t>
            </a:r>
          </a:p>
          <a:p>
            <a:endParaRPr lang="en-US" dirty="0"/>
          </a:p>
        </p:txBody>
      </p:sp>
    </p:spTree>
    <p:extLst>
      <p:ext uri="{BB962C8B-B14F-4D97-AF65-F5344CB8AC3E}">
        <p14:creationId xmlns:p14="http://schemas.microsoft.com/office/powerpoint/2010/main" val="25522028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 name="Shape 1014"/>
          <p:cNvSpPr>
            <a:spLocks noGrp="1" noRot="1" noChangeAspect="1"/>
          </p:cNvSpPr>
          <p:nvPr>
            <p:ph type="sldImg"/>
          </p:nvPr>
        </p:nvSpPr>
        <p:spPr>
          <a:xfrm>
            <a:off x="381000" y="685800"/>
            <a:ext cx="6096000" cy="3429000"/>
          </a:xfrm>
          <a:prstGeom prst="rect">
            <a:avLst/>
          </a:prstGeom>
        </p:spPr>
        <p:txBody>
          <a:bodyPr/>
          <a:lstStyle/>
          <a:p>
            <a:endParaRPr/>
          </a:p>
        </p:txBody>
      </p:sp>
      <p:sp>
        <p:nvSpPr>
          <p:cNvPr id="1015" name="Shape 1015"/>
          <p:cNvSpPr>
            <a:spLocks noGrp="1"/>
          </p:cNvSpPr>
          <p:nvPr>
            <p:ph type="body" sz="quarter" idx="1"/>
          </p:nvPr>
        </p:nvSpPr>
        <p:spPr>
          <a:prstGeom prst="rect">
            <a:avLst/>
          </a:prstGeom>
        </p:spPr>
        <p:txBody>
          <a:bodyPr/>
          <a:lstStyle>
            <a:lvl1pPr defTabSz="685800">
              <a:defRPr sz="1400"/>
            </a:lvl1pPr>
          </a:lstStyle>
          <a:p>
            <a:endParaRPr dirty="0"/>
          </a:p>
        </p:txBody>
      </p:sp>
    </p:spTree>
    <p:extLst>
      <p:ext uri="{BB962C8B-B14F-4D97-AF65-F5344CB8AC3E}">
        <p14:creationId xmlns:p14="http://schemas.microsoft.com/office/powerpoint/2010/main" val="27362099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Terraform Providers are in their own </a:t>
            </a:r>
            <a:r>
              <a:rPr lang="en-US" dirty="0" err="1"/>
              <a:t>Github</a:t>
            </a:r>
            <a:r>
              <a:rPr lang="en-US" dirty="0"/>
              <a:t> Organization</a:t>
            </a:r>
          </a:p>
          <a:p>
            <a:endParaRPr lang="en-US" dirty="0"/>
          </a:p>
          <a:p>
            <a:r>
              <a:rPr lang="en-US" dirty="0"/>
              <a:t>Terraform only pulls in what is needed based on your configuration `terraform </a:t>
            </a:r>
            <a:r>
              <a:rPr lang="en-US" dirty="0" err="1"/>
              <a:t>init</a:t>
            </a:r>
            <a:r>
              <a:rPr lang="en-US" dirty="0"/>
              <a:t>`</a:t>
            </a:r>
          </a:p>
          <a:p>
            <a:endParaRPr lang="en-US" dirty="0"/>
          </a:p>
          <a:p>
            <a:endParaRPr lang="en-US" dirty="0"/>
          </a:p>
          <a:p>
            <a:r>
              <a:rPr lang="en-US" dirty="0" err="1"/>
              <a:t>Aka.ms</a:t>
            </a:r>
            <a:r>
              <a:rPr lang="en-US" dirty="0"/>
              <a:t>/terraform</a:t>
            </a:r>
          </a:p>
          <a:p>
            <a:endParaRPr lang="en-US" dirty="0"/>
          </a:p>
        </p:txBody>
      </p:sp>
    </p:spTree>
    <p:extLst>
      <p:ext uri="{BB962C8B-B14F-4D97-AF65-F5344CB8AC3E}">
        <p14:creationId xmlns:p14="http://schemas.microsoft.com/office/powerpoint/2010/main" val="23726202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100+ resources, more added every week.</a:t>
            </a:r>
          </a:p>
          <a:p>
            <a:endParaRPr lang="en-US" dirty="0"/>
          </a:p>
          <a:p>
            <a:r>
              <a:rPr lang="en-US" dirty="0"/>
              <a:t>Active code base – 47 Merged PR in 1 month</a:t>
            </a:r>
          </a:p>
          <a:p>
            <a:endParaRPr lang="en-US" dirty="0"/>
          </a:p>
          <a:p>
            <a:r>
              <a:rPr lang="en-US" dirty="0"/>
              <a:t>Frequent releases - 10 official releases in 5 months</a:t>
            </a:r>
          </a:p>
          <a:p>
            <a:endParaRPr lang="en-US" dirty="0"/>
          </a:p>
          <a:p>
            <a:r>
              <a:rPr lang="en-US" dirty="0"/>
              <a:t>Actively see what is being progress (Submit an Issue if you have a problem)</a:t>
            </a:r>
          </a:p>
          <a:p>
            <a:endParaRPr lang="en-US" dirty="0"/>
          </a:p>
        </p:txBody>
      </p:sp>
    </p:spTree>
    <p:extLst>
      <p:ext uri="{BB962C8B-B14F-4D97-AF65-F5344CB8AC3E}">
        <p14:creationId xmlns:p14="http://schemas.microsoft.com/office/powerpoint/2010/main" val="33742701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7256372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387212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‘resource’ is a TF Core type</a:t>
            </a:r>
          </a:p>
          <a:p>
            <a:r>
              <a:rPr lang="en-US" dirty="0"/>
              <a:t>‘</a:t>
            </a:r>
            <a:r>
              <a:rPr lang="en-US" dirty="0" err="1"/>
              <a:t>azurerm_resource_group</a:t>
            </a:r>
            <a:r>
              <a:rPr lang="en-US" dirty="0"/>
              <a:t>’ is an </a:t>
            </a:r>
            <a:r>
              <a:rPr lang="en-US" dirty="0" err="1"/>
              <a:t>AzureRM</a:t>
            </a:r>
            <a:r>
              <a:rPr lang="en-US" dirty="0"/>
              <a:t> provider resource.</a:t>
            </a:r>
          </a:p>
          <a:p>
            <a:r>
              <a:rPr lang="en-US" dirty="0"/>
              <a:t>‘</a:t>
            </a:r>
            <a:r>
              <a:rPr lang="en-US" dirty="0" err="1"/>
              <a:t>myfirstrg</a:t>
            </a:r>
            <a:r>
              <a:rPr lang="en-US" dirty="0"/>
              <a:t>’ is a scoping name to the resource (for planning, </a:t>
            </a:r>
            <a:r>
              <a:rPr lang="en-US" dirty="0" err="1"/>
              <a:t>etc</a:t>
            </a:r>
            <a:r>
              <a:rPr lang="en-US" dirty="0"/>
              <a:t>…)</a:t>
            </a:r>
          </a:p>
          <a:p>
            <a:r>
              <a:rPr lang="en-US" dirty="0"/>
              <a:t>‘name’ and ‘location’ are parameters set for a resource.</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sz="2400" b="0" dirty="0">
                <a:effectLst/>
                <a:latin typeface="+mn-lt"/>
                <a:ea typeface="+mn-ea"/>
                <a:cs typeface="+mn-cs"/>
                <a:sym typeface="Calibri"/>
              </a:rPr>
              <a:t>https://</a:t>
            </a:r>
            <a:r>
              <a:rPr lang="en-US" sz="2400" b="0" dirty="0" err="1">
                <a:effectLst/>
                <a:latin typeface="+mn-lt"/>
                <a:ea typeface="+mn-ea"/>
                <a:cs typeface="+mn-cs"/>
                <a:sym typeface="Calibri"/>
              </a:rPr>
              <a:t>www.terraform.io</a:t>
            </a:r>
            <a:r>
              <a:rPr lang="en-US" sz="2400" b="0" dirty="0">
                <a:effectLst/>
                <a:latin typeface="+mn-lt"/>
                <a:ea typeface="+mn-ea"/>
                <a:cs typeface="+mn-cs"/>
                <a:sym typeface="Calibri"/>
              </a:rPr>
              <a:t>/docs/configuration/</a:t>
            </a:r>
            <a:r>
              <a:rPr lang="en-US" sz="2400" b="0" dirty="0" err="1">
                <a:effectLst/>
                <a:latin typeface="+mn-lt"/>
                <a:ea typeface="+mn-ea"/>
                <a:cs typeface="+mn-cs"/>
                <a:sym typeface="Calibri"/>
              </a:rPr>
              <a:t>syntax.html</a:t>
            </a:r>
            <a:endParaRPr lang="en-US" sz="2400" b="0" dirty="0">
              <a:effectLst/>
              <a:latin typeface="+mn-lt"/>
              <a:ea typeface="+mn-ea"/>
              <a:cs typeface="+mn-cs"/>
              <a:sym typeface="Calibri"/>
            </a:endParaRPr>
          </a:p>
        </p:txBody>
      </p:sp>
    </p:spTree>
    <p:extLst>
      <p:ext uri="{BB962C8B-B14F-4D97-AF65-F5344CB8AC3E}">
        <p14:creationId xmlns:p14="http://schemas.microsoft.com/office/powerpoint/2010/main" val="1813209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Who here is in Azure now?</a:t>
            </a:r>
          </a:p>
          <a:p>
            <a:endParaRPr lang="en-US" dirty="0"/>
          </a:p>
          <a:p>
            <a:r>
              <a:rPr lang="en-US" dirty="0"/>
              <a:t>Using Terraform now?</a:t>
            </a:r>
          </a:p>
          <a:p>
            <a:endParaRPr lang="en-US" dirty="0"/>
          </a:p>
          <a:p>
            <a:endParaRPr lang="en-US" dirty="0"/>
          </a:p>
        </p:txBody>
      </p:sp>
    </p:spTree>
    <p:extLst>
      <p:ext uri="{BB962C8B-B14F-4D97-AF65-F5344CB8AC3E}">
        <p14:creationId xmlns:p14="http://schemas.microsoft.com/office/powerpoint/2010/main" val="25869104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 name="Shape 854"/>
          <p:cNvSpPr>
            <a:spLocks noGrp="1" noRot="1" noChangeAspect="1"/>
          </p:cNvSpPr>
          <p:nvPr>
            <p:ph type="sldImg"/>
          </p:nvPr>
        </p:nvSpPr>
        <p:spPr>
          <a:xfrm>
            <a:off x="381000" y="685800"/>
            <a:ext cx="6096000" cy="3429000"/>
          </a:xfrm>
          <a:prstGeom prst="rect">
            <a:avLst/>
          </a:prstGeom>
        </p:spPr>
        <p:txBody>
          <a:bodyPr/>
          <a:lstStyle/>
          <a:p>
            <a:endParaRPr/>
          </a:p>
        </p:txBody>
      </p:sp>
      <p:sp>
        <p:nvSpPr>
          <p:cNvPr id="855" name="Shape 855"/>
          <p:cNvSpPr>
            <a:spLocks noGrp="1"/>
          </p:cNvSpPr>
          <p:nvPr>
            <p:ph type="body" sz="quarter" idx="1"/>
          </p:nvPr>
        </p:nvSpPr>
        <p:spPr>
          <a:prstGeom prst="rect">
            <a:avLst/>
          </a:prstGeom>
        </p:spPr>
        <p:txBody>
          <a:bodyPr/>
          <a:lstStyle/>
          <a:p>
            <a:pPr>
              <a:defRPr sz="1400"/>
            </a:pPr>
            <a:r>
              <a:rPr lang="en-US" dirty="0"/>
              <a:t>Walk through the workflow</a:t>
            </a:r>
          </a:p>
          <a:p>
            <a:pPr>
              <a:defRPr sz="1400"/>
            </a:pPr>
            <a:endParaRPr lang="en-US" dirty="0"/>
          </a:p>
          <a:p>
            <a:pPr>
              <a:defRPr sz="1400"/>
            </a:pPr>
            <a:r>
              <a:rPr lang="en-US" dirty="0"/>
              <a:t>Only *.</a:t>
            </a:r>
            <a:r>
              <a:rPr lang="en-US" dirty="0" err="1"/>
              <a:t>tf</a:t>
            </a:r>
            <a:r>
              <a:rPr lang="en-US" dirty="0"/>
              <a:t> files that are in the current directory (nothing nested).</a:t>
            </a:r>
          </a:p>
          <a:p>
            <a:pPr>
              <a:defRPr sz="1400"/>
            </a:pPr>
            <a:endParaRPr lang="en-US" dirty="0"/>
          </a:p>
          <a:p>
            <a:pPr>
              <a:defRPr sz="1400"/>
            </a:pPr>
            <a:r>
              <a:rPr lang="en-US" dirty="0" err="1"/>
              <a:t>Init</a:t>
            </a:r>
            <a:r>
              <a:rPr lang="en-US" dirty="0"/>
              <a:t> – happens once, pull dependencies</a:t>
            </a:r>
          </a:p>
          <a:p>
            <a:pPr>
              <a:defRPr sz="1400"/>
            </a:pPr>
            <a:endParaRPr lang="en-US" dirty="0"/>
          </a:p>
          <a:p>
            <a:pPr>
              <a:defRPr sz="1400"/>
            </a:pPr>
            <a:r>
              <a:rPr lang="en-US" dirty="0"/>
              <a:t>Plan</a:t>
            </a:r>
          </a:p>
          <a:p>
            <a:pPr>
              <a:defRPr sz="1400"/>
            </a:pPr>
            <a:endParaRPr lang="en-US" dirty="0"/>
          </a:p>
          <a:p>
            <a:pPr>
              <a:defRPr sz="1400"/>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DEMO the basic </a:t>
            </a:r>
            <a:r>
              <a:rPr lang="en-US" dirty="0" err="1"/>
              <a:t>init</a:t>
            </a:r>
            <a:r>
              <a:rPr lang="en-US" dirty="0"/>
              <a:t>/plan/apply from the Azure Cloud Shell</a:t>
            </a:r>
          </a:p>
          <a:p>
            <a:endParaRPr lang="en-US" dirty="0"/>
          </a:p>
          <a:p>
            <a:r>
              <a:rPr lang="en-US" dirty="0"/>
              <a:t>Next few slides are back up/reference.</a:t>
            </a:r>
          </a:p>
          <a:p>
            <a:endParaRPr lang="en-US" dirty="0"/>
          </a:p>
        </p:txBody>
      </p:sp>
    </p:spTree>
    <p:extLst>
      <p:ext uri="{BB962C8B-B14F-4D97-AF65-F5344CB8AC3E}">
        <p14:creationId xmlns:p14="http://schemas.microsoft.com/office/powerpoint/2010/main" val="255780279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Consider a simple resource group</a:t>
            </a:r>
          </a:p>
          <a:p>
            <a:endParaRPr lang="en-US" dirty="0"/>
          </a:p>
          <a:p>
            <a:endParaRPr lang="en-US" dirty="0"/>
          </a:p>
        </p:txBody>
      </p:sp>
    </p:spTree>
    <p:extLst>
      <p:ext uri="{BB962C8B-B14F-4D97-AF65-F5344CB8AC3E}">
        <p14:creationId xmlns:p14="http://schemas.microsoft.com/office/powerpoint/2010/main" val="9741008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Init</a:t>
            </a:r>
            <a:endParaRPr lang="en-US" dirty="0"/>
          </a:p>
          <a:p>
            <a:endParaRPr lang="en-US" dirty="0"/>
          </a:p>
          <a:p>
            <a:r>
              <a:rPr lang="en-US" dirty="0"/>
              <a:t>Reads configuration</a:t>
            </a:r>
          </a:p>
          <a:p>
            <a:r>
              <a:rPr lang="en-US" dirty="0"/>
              <a:t>initialize providers</a:t>
            </a:r>
          </a:p>
          <a:p>
            <a:r>
              <a:rPr lang="en-US" dirty="0"/>
              <a:t>Loads state file</a:t>
            </a:r>
          </a:p>
        </p:txBody>
      </p:sp>
    </p:spTree>
    <p:extLst>
      <p:ext uri="{BB962C8B-B14F-4D97-AF65-F5344CB8AC3E}">
        <p14:creationId xmlns:p14="http://schemas.microsoft.com/office/powerpoint/2010/main" val="49075539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Plan</a:t>
            </a:r>
          </a:p>
          <a:p>
            <a:endParaRPr lang="en-US" dirty="0"/>
          </a:p>
          <a:p>
            <a:r>
              <a:rPr lang="en-US" dirty="0"/>
              <a:t>Determines what infrastructure is needed and displays it</a:t>
            </a:r>
          </a:p>
          <a:p>
            <a:endParaRPr lang="en-US" dirty="0"/>
          </a:p>
        </p:txBody>
      </p:sp>
    </p:spTree>
    <p:extLst>
      <p:ext uri="{BB962C8B-B14F-4D97-AF65-F5344CB8AC3E}">
        <p14:creationId xmlns:p14="http://schemas.microsoft.com/office/powerpoint/2010/main" val="70919376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Apply</a:t>
            </a:r>
          </a:p>
          <a:p>
            <a:endParaRPr lang="en-US" dirty="0"/>
          </a:p>
          <a:p>
            <a:r>
              <a:rPr lang="en-US" dirty="0"/>
              <a:t>Reruns a plan and prompts for confirmation before continuing</a:t>
            </a:r>
          </a:p>
          <a:p>
            <a:endParaRPr lang="en-US" dirty="0"/>
          </a:p>
          <a:p>
            <a:r>
              <a:rPr lang="en-US" dirty="0"/>
              <a:t>‘yes’ -&gt; Applies the configuration</a:t>
            </a:r>
          </a:p>
        </p:txBody>
      </p:sp>
    </p:spTree>
    <p:extLst>
      <p:ext uri="{BB962C8B-B14F-4D97-AF65-F5344CB8AC3E}">
        <p14:creationId xmlns:p14="http://schemas.microsoft.com/office/powerpoint/2010/main" val="29615442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 required.</a:t>
            </a:r>
          </a:p>
          <a:p>
            <a:endParaRPr lang="en-US" dirty="0"/>
          </a:p>
          <a:p>
            <a:r>
              <a:rPr lang="en-US" dirty="0"/>
              <a:t>Version pinning, good idea in production.</a:t>
            </a:r>
          </a:p>
          <a:p>
            <a:endParaRPr lang="en-US" dirty="0"/>
          </a:p>
          <a:p>
            <a:r>
              <a:rPr lang="en-US" dirty="0"/>
              <a:t>= is optional, defaults</a:t>
            </a:r>
          </a:p>
          <a:p>
            <a:endParaRPr lang="en-US" dirty="0"/>
          </a:p>
          <a:p>
            <a:r>
              <a:rPr lang="en-US" dirty="0"/>
              <a:t>Pessimistic will go up until the next major version</a:t>
            </a:r>
          </a:p>
          <a:p>
            <a:endParaRPr lang="en-US" dirty="0"/>
          </a:p>
        </p:txBody>
      </p:sp>
    </p:spTree>
    <p:extLst>
      <p:ext uri="{BB962C8B-B14F-4D97-AF65-F5344CB8AC3E}">
        <p14:creationId xmlns:p14="http://schemas.microsoft.com/office/powerpoint/2010/main" val="36849227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Specify the version</a:t>
            </a:r>
          </a:p>
          <a:p>
            <a:endParaRPr lang="en-US" dirty="0"/>
          </a:p>
          <a:p>
            <a:r>
              <a:rPr lang="en-US" dirty="0"/>
              <a:t>Same as terraform but for the provider.</a:t>
            </a:r>
          </a:p>
          <a:p>
            <a:endParaRPr lang="en-US" dirty="0"/>
          </a:p>
          <a:p>
            <a:r>
              <a:rPr lang="en-US" dirty="0"/>
              <a:t>Same compare rules.</a:t>
            </a:r>
          </a:p>
          <a:p>
            <a:endParaRPr lang="en-US" dirty="0"/>
          </a:p>
        </p:txBody>
      </p:sp>
    </p:spTree>
    <p:extLst>
      <p:ext uri="{BB962C8B-B14F-4D97-AF65-F5344CB8AC3E}">
        <p14:creationId xmlns:p14="http://schemas.microsoft.com/office/powerpoint/2010/main" val="24813918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testing</a:t>
            </a:r>
          </a:p>
          <a:p>
            <a:endParaRPr lang="en-US" dirty="0"/>
          </a:p>
          <a:p>
            <a:r>
              <a:rPr lang="en-US" dirty="0"/>
              <a:t>Can use this today, but since we will need the SP later, go ahead and create it</a:t>
            </a:r>
          </a:p>
        </p:txBody>
      </p:sp>
    </p:spTree>
    <p:extLst>
      <p:ext uri="{BB962C8B-B14F-4D97-AF65-F5344CB8AC3E}">
        <p14:creationId xmlns:p14="http://schemas.microsoft.com/office/powerpoint/2010/main" val="627442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You will generate these on your subscription in the challenges</a:t>
            </a:r>
          </a:p>
          <a:p>
            <a:endParaRPr lang="en-US" dirty="0"/>
          </a:p>
          <a:p>
            <a:endParaRPr lang="en-US" dirty="0"/>
          </a:p>
        </p:txBody>
      </p:sp>
    </p:spTree>
    <p:extLst>
      <p:ext uri="{BB962C8B-B14F-4D97-AF65-F5344CB8AC3E}">
        <p14:creationId xmlns:p14="http://schemas.microsoft.com/office/powerpoint/2010/main" val="3844146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Shape 719"/>
          <p:cNvSpPr>
            <a:spLocks noGrp="1" noRot="1" noChangeAspect="1"/>
          </p:cNvSpPr>
          <p:nvPr>
            <p:ph type="sldImg"/>
          </p:nvPr>
        </p:nvSpPr>
        <p:spPr>
          <a:xfrm>
            <a:off x="381000" y="685800"/>
            <a:ext cx="6096000" cy="3429000"/>
          </a:xfrm>
          <a:prstGeom prst="rect">
            <a:avLst/>
          </a:prstGeom>
        </p:spPr>
        <p:txBody>
          <a:bodyPr/>
          <a:lstStyle/>
          <a:p>
            <a:endParaRPr/>
          </a:p>
        </p:txBody>
      </p:sp>
      <p:sp>
        <p:nvSpPr>
          <p:cNvPr id="720" name="Shape 720"/>
          <p:cNvSpPr>
            <a:spLocks noGrp="1"/>
          </p:cNvSpPr>
          <p:nvPr>
            <p:ph type="body" sz="quarter" idx="1"/>
          </p:nvPr>
        </p:nvSpPr>
        <p:spPr>
          <a:prstGeom prst="rect">
            <a:avLst/>
          </a:prstGeom>
        </p:spPr>
        <p:txBody>
          <a:bodyPr/>
          <a:lstStyle/>
          <a:p>
            <a:pPr marL="0" indent="0">
              <a:buSzPct val="100000"/>
              <a:buNone/>
              <a:defRPr sz="1400"/>
            </a:pPr>
            <a:r>
              <a:rPr lang="en-US" dirty="0"/>
              <a:t>Intro and Overview of </a:t>
            </a:r>
            <a:r>
              <a:rPr lang="en-US" dirty="0" err="1"/>
              <a:t>IaC</a:t>
            </a:r>
            <a:r>
              <a:rPr lang="en-US" dirty="0"/>
              <a:t>, Terraform, and Azure – give us a solid base to start discussing higher level topics</a:t>
            </a:r>
          </a:p>
          <a:p>
            <a:pPr marL="0" indent="0">
              <a:buSzPct val="100000"/>
              <a:buNone/>
              <a:defRPr sz="1400"/>
            </a:pPr>
            <a:endParaRPr lang="en-US" dirty="0"/>
          </a:p>
          <a:p>
            <a:pPr marL="0" indent="0">
              <a:buSzPct val="100000"/>
              <a:buNone/>
              <a:defRPr sz="1400"/>
            </a:pPr>
            <a:r>
              <a:rPr lang="en-US" dirty="0"/>
              <a:t>Lunch – Solution Discussion, Free form, whiteboard</a:t>
            </a:r>
          </a:p>
          <a:p>
            <a:pPr marL="228600" indent="-228600">
              <a:buSzPct val="100000"/>
              <a:buChar char="•"/>
              <a:defRPr sz="1400"/>
            </a:pPr>
            <a:endParaRPr lang="en-US" dirty="0"/>
          </a:p>
        </p:txBody>
      </p:sp>
    </p:spTree>
    <p:extLst>
      <p:ext uri="{BB962C8B-B14F-4D97-AF65-F5344CB8AC3E}">
        <p14:creationId xmlns:p14="http://schemas.microsoft.com/office/powerpoint/2010/main" val="91059275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set them in the configuration</a:t>
            </a:r>
          </a:p>
          <a:p>
            <a:endParaRPr lang="en-US" dirty="0"/>
          </a:p>
          <a:p>
            <a:endParaRPr lang="en-US" dirty="0"/>
          </a:p>
        </p:txBody>
      </p:sp>
    </p:spTree>
    <p:extLst>
      <p:ext uri="{BB962C8B-B14F-4D97-AF65-F5344CB8AC3E}">
        <p14:creationId xmlns:p14="http://schemas.microsoft.com/office/powerpoint/2010/main" val="11687099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Preferred method</a:t>
            </a:r>
          </a:p>
          <a:p>
            <a:endParaRPr lang="en-US" dirty="0"/>
          </a:p>
          <a:p>
            <a:r>
              <a:rPr lang="en-US" dirty="0"/>
              <a:t>Easiest to blend into automation</a:t>
            </a:r>
          </a:p>
          <a:p>
            <a:endParaRPr lang="en-US" dirty="0"/>
          </a:p>
          <a:p>
            <a:r>
              <a:rPr lang="en-US" dirty="0"/>
              <a:t>How Terraform Enterprise will get these values.</a:t>
            </a:r>
          </a:p>
        </p:txBody>
      </p:sp>
    </p:spTree>
    <p:extLst>
      <p:ext uri="{BB962C8B-B14F-4D97-AF65-F5344CB8AC3E}">
        <p14:creationId xmlns:p14="http://schemas.microsoft.com/office/powerpoint/2010/main" val="255021964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Location equivalent</a:t>
            </a:r>
          </a:p>
          <a:p>
            <a:endParaRPr lang="en-US" dirty="0"/>
          </a:p>
          <a:p>
            <a:r>
              <a:rPr lang="en-US" dirty="0"/>
              <a:t>Pick either format, just be consistent</a:t>
            </a:r>
          </a:p>
          <a:p>
            <a:endParaRPr lang="en-US" dirty="0"/>
          </a:p>
          <a:p>
            <a:r>
              <a:rPr lang="en-US" dirty="0"/>
              <a:t>We use `</a:t>
            </a:r>
            <a:r>
              <a:rPr lang="en-US" dirty="0" err="1"/>
              <a:t>eastus</a:t>
            </a:r>
            <a:r>
              <a:rPr lang="en-US" dirty="0"/>
              <a:t>` in this workshop</a:t>
            </a:r>
          </a:p>
        </p:txBody>
      </p:sp>
    </p:spTree>
    <p:extLst>
      <p:ext uri="{BB962C8B-B14F-4D97-AF65-F5344CB8AC3E}">
        <p14:creationId xmlns:p14="http://schemas.microsoft.com/office/powerpoint/2010/main" val="26830830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Walk through Repo</a:t>
            </a:r>
          </a:p>
        </p:txBody>
      </p:sp>
    </p:spTree>
    <p:extLst>
      <p:ext uri="{BB962C8B-B14F-4D97-AF65-F5344CB8AC3E}">
        <p14:creationId xmlns:p14="http://schemas.microsoft.com/office/powerpoint/2010/main" val="312087808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30-45 mins</a:t>
            </a:r>
            <a:br>
              <a:rPr lang="en-US" sz="2400" b="0" dirty="0">
                <a:effectLst/>
                <a:latin typeface="+mn-lt"/>
                <a:ea typeface="+mn-ea"/>
                <a:cs typeface="+mn-cs"/>
                <a:sym typeface="Calibri"/>
              </a:rPr>
            </a:br>
            <a:r>
              <a:rPr lang="en-US" sz="2400" b="0" dirty="0">
                <a:effectLst/>
                <a:latin typeface="+mn-lt"/>
                <a:ea typeface="+mn-ea"/>
                <a:cs typeface="+mn-cs"/>
                <a:sym typeface="Calibri"/>
              </a:rPr>
              <a:t>Walk through the challenges</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Setup Environment</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Connect to the Azure CLI</a:t>
            </a:r>
          </a:p>
          <a:p>
            <a:r>
              <a:rPr lang="en-US" sz="2400" b="0" dirty="0">
                <a:effectLst/>
                <a:latin typeface="+mn-lt"/>
                <a:ea typeface="+mn-ea"/>
                <a:cs typeface="+mn-cs"/>
                <a:sym typeface="Calibri"/>
              </a:rPr>
              <a:t>Create a Resource Group</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Goal: get setup/connected/building infrastructure</a:t>
            </a:r>
          </a:p>
          <a:p>
            <a:endParaRPr lang="en-US" sz="2400" b="0" dirty="0">
              <a:effectLst/>
              <a:latin typeface="+mn-lt"/>
              <a:ea typeface="+mn-ea"/>
              <a:cs typeface="+mn-cs"/>
              <a:sym typeface="Calibri"/>
            </a:endParaRPr>
          </a:p>
          <a:p>
            <a:r>
              <a:rPr lang="en-US" sz="2400" b="0" dirty="0">
                <a:effectLst/>
                <a:latin typeface="+mn-lt"/>
                <a:ea typeface="+mn-ea"/>
                <a:cs typeface="+mn-cs"/>
                <a:sym typeface="Calibri"/>
              </a:rPr>
              <a:t>Combine this as a break</a:t>
            </a:r>
          </a:p>
          <a:p>
            <a:endParaRPr lang="en-US" sz="2400" b="0" dirty="0">
              <a:effectLst/>
              <a:latin typeface="+mn-lt"/>
              <a:ea typeface="+mn-ea"/>
              <a:cs typeface="+mn-cs"/>
              <a:sym typeface="Calibri"/>
            </a:endParaRPr>
          </a:p>
          <a:p>
            <a:endParaRPr lang="en-US" dirty="0"/>
          </a:p>
        </p:txBody>
      </p:sp>
    </p:spTree>
    <p:extLst>
      <p:ext uri="{BB962C8B-B14F-4D97-AF65-F5344CB8AC3E}">
        <p14:creationId xmlns:p14="http://schemas.microsoft.com/office/powerpoint/2010/main" val="133355790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0" dirty="0">
                <a:effectLst/>
                <a:latin typeface="+mn-lt"/>
                <a:ea typeface="+mn-ea"/>
                <a:cs typeface="+mn-cs"/>
                <a:sym typeface="Calibri"/>
              </a:rPr>
              <a:t>How did it go?</a:t>
            </a:r>
            <a:endParaRPr lang="en-US" dirty="0"/>
          </a:p>
        </p:txBody>
      </p:sp>
    </p:spTree>
    <p:extLst>
      <p:ext uri="{BB962C8B-B14F-4D97-AF65-F5344CB8AC3E}">
        <p14:creationId xmlns:p14="http://schemas.microsoft.com/office/powerpoint/2010/main" val="130296781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Connecting these 3 points.</a:t>
            </a:r>
          </a:p>
          <a:p>
            <a:endParaRPr lang="en-US" dirty="0"/>
          </a:p>
        </p:txBody>
      </p:sp>
    </p:spTree>
    <p:extLst>
      <p:ext uri="{BB962C8B-B14F-4D97-AF65-F5344CB8AC3E}">
        <p14:creationId xmlns:p14="http://schemas.microsoft.com/office/powerpoint/2010/main" val="154264991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not store in source control</a:t>
            </a:r>
          </a:p>
          <a:p>
            <a:endParaRPr lang="en-US" dirty="0"/>
          </a:p>
          <a:p>
            <a:r>
              <a:rPr lang="en-US" dirty="0"/>
              <a:t>Such as usernames, passwords, keys…</a:t>
            </a:r>
          </a:p>
          <a:p>
            <a:endParaRPr lang="en-US" dirty="0"/>
          </a:p>
          <a:p>
            <a:r>
              <a:rPr lang="en-US" dirty="0"/>
              <a:t>Encrypted at rest in Azure storage accounts</a:t>
            </a:r>
          </a:p>
          <a:p>
            <a:endParaRPr lang="en-US" dirty="0"/>
          </a:p>
        </p:txBody>
      </p:sp>
    </p:spTree>
    <p:extLst>
      <p:ext uri="{BB962C8B-B14F-4D97-AF65-F5344CB8AC3E}">
        <p14:creationId xmlns:p14="http://schemas.microsoft.com/office/powerpoint/2010/main" val="15315536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517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33170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 name="Shape 686"/>
          <p:cNvSpPr>
            <a:spLocks noGrp="1" noRot="1" noChangeAspect="1"/>
          </p:cNvSpPr>
          <p:nvPr>
            <p:ph type="sldImg"/>
          </p:nvPr>
        </p:nvSpPr>
        <p:spPr>
          <a:xfrm>
            <a:off x="381000" y="685800"/>
            <a:ext cx="6096000" cy="3429000"/>
          </a:xfrm>
          <a:prstGeom prst="rect">
            <a:avLst/>
          </a:prstGeom>
        </p:spPr>
        <p:txBody>
          <a:bodyPr/>
          <a:lstStyle/>
          <a:p>
            <a:endParaRPr/>
          </a:p>
        </p:txBody>
      </p:sp>
      <p:sp>
        <p:nvSpPr>
          <p:cNvPr id="687" name="Shape 687"/>
          <p:cNvSpPr>
            <a:spLocks noGrp="1"/>
          </p:cNvSpPr>
          <p:nvPr>
            <p:ph type="body" sz="quarter" idx="1"/>
          </p:nvPr>
        </p:nvSpPr>
        <p:spPr>
          <a:prstGeom prst="rect">
            <a:avLst/>
          </a:prstGeom>
        </p:spPr>
        <p:txBody>
          <a:bodyPr/>
          <a:lstStyle/>
          <a:p>
            <a:pPr defTabSz="685800">
              <a:defRPr sz="1400"/>
            </a:pPr>
            <a:r>
              <a:rPr lang="en-US" dirty="0"/>
              <a:t>Founded: As Ops Practitioners moving to the cloud, gaps in provision, secure, run.</a:t>
            </a:r>
          </a:p>
          <a:p>
            <a:pPr defTabSz="685800">
              <a:defRPr sz="1400"/>
            </a:pPr>
            <a:endParaRPr lang="en-US" dirty="0"/>
          </a:p>
          <a:p>
            <a:pPr defTabSz="685800">
              <a:defRPr sz="1400"/>
            </a:pPr>
            <a:r>
              <a:rPr lang="en-US" dirty="0"/>
              <a:t>Mission: Any, could be cloud native, hybrid, </a:t>
            </a:r>
            <a:r>
              <a:rPr lang="en-US" dirty="0" err="1"/>
              <a:t>etc</a:t>
            </a:r>
            <a:r>
              <a:rPr lang="en-US" dirty="0"/>
              <a:t>…</a:t>
            </a:r>
          </a:p>
          <a:p>
            <a:pPr defTabSz="685800">
              <a:defRPr sz="1400"/>
            </a:pPr>
            <a:endParaRPr lang="en-US" dirty="0"/>
          </a:p>
          <a:p>
            <a:pPr defTabSz="685800">
              <a:defRPr sz="1400"/>
            </a:pPr>
            <a:r>
              <a:rPr lang="en-US" dirty="0"/>
              <a:t>How: Open source projects, Enterprise (collaboration and governance)</a:t>
            </a:r>
          </a:p>
          <a:p>
            <a:pPr defTabSz="685800">
              <a:defRPr sz="1400"/>
            </a:pPr>
            <a:endParaRPr lang="en-US" dirty="0"/>
          </a:p>
          <a:p>
            <a:pPr marL="0" marR="0" lvl="0" indent="0" defTabSz="685800" eaLnBrk="1" fontAlgn="auto" latinLnBrk="0" hangingPunct="1">
              <a:lnSpc>
                <a:spcPct val="100000"/>
              </a:lnSpc>
              <a:spcBef>
                <a:spcPts val="0"/>
              </a:spcBef>
              <a:spcAft>
                <a:spcPts val="0"/>
              </a:spcAft>
              <a:buClrTx/>
              <a:buSzTx/>
              <a:buFontTx/>
              <a:buNone/>
              <a:tabLst/>
              <a:defRPr sz="1400"/>
            </a:pPr>
            <a:r>
              <a:rPr lang="en-US" dirty="0"/>
              <a:t>Without tying themselves to a particular platform or technology</a:t>
            </a:r>
          </a:p>
        </p:txBody>
      </p:sp>
    </p:spTree>
    <p:extLst>
      <p:ext uri="{BB962C8B-B14F-4D97-AF65-F5344CB8AC3E}">
        <p14:creationId xmlns:p14="http://schemas.microsoft.com/office/powerpoint/2010/main" val="114805882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482651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429504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755070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630979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128669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637642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50999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765213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467554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70850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 name="Shape 741"/>
          <p:cNvSpPr>
            <a:spLocks noGrp="1" noRot="1" noChangeAspect="1"/>
          </p:cNvSpPr>
          <p:nvPr>
            <p:ph type="sldImg"/>
          </p:nvPr>
        </p:nvSpPr>
        <p:spPr>
          <a:xfrm>
            <a:off x="381000" y="685800"/>
            <a:ext cx="6096000" cy="3429000"/>
          </a:xfrm>
          <a:prstGeom prst="rect">
            <a:avLst/>
          </a:prstGeom>
        </p:spPr>
        <p:txBody>
          <a:bodyPr/>
          <a:lstStyle/>
          <a:p>
            <a:endParaRPr/>
          </a:p>
        </p:txBody>
      </p:sp>
      <p:sp>
        <p:nvSpPr>
          <p:cNvPr id="742" name="Shape 742"/>
          <p:cNvSpPr>
            <a:spLocks noGrp="1"/>
          </p:cNvSpPr>
          <p:nvPr>
            <p:ph type="body" sz="quarter" idx="1"/>
          </p:nvPr>
        </p:nvSpPr>
        <p:spPr>
          <a:prstGeom prst="rect">
            <a:avLst/>
          </a:prstGeom>
        </p:spPr>
        <p:txBody>
          <a:bodyPr/>
          <a:lstStyle/>
          <a:p>
            <a:pPr defTabSz="685800">
              <a:defRPr sz="1400"/>
            </a:pPr>
            <a:r>
              <a:rPr lang="en-US" dirty="0"/>
              <a:t>Journey to the cloud</a:t>
            </a:r>
          </a:p>
          <a:p>
            <a:pPr defTabSz="685800">
              <a:defRPr sz="1400"/>
            </a:pPr>
            <a:endParaRPr lang="en-US" dirty="0"/>
          </a:p>
          <a:p>
            <a:pPr defTabSz="685800">
              <a:defRPr sz="1400"/>
            </a:pPr>
            <a:r>
              <a:rPr lang="en-US" dirty="0"/>
              <a:t>Traditional Datacenter:</a:t>
            </a:r>
          </a:p>
          <a:p>
            <a:pPr marL="285750" indent="-285750" defTabSz="685800">
              <a:buFontTx/>
              <a:buChar char="-"/>
              <a:defRPr sz="1400"/>
            </a:pPr>
            <a:r>
              <a:rPr lang="en-US" dirty="0"/>
              <a:t>Infrastructure</a:t>
            </a:r>
          </a:p>
          <a:p>
            <a:pPr marL="285750" indent="-285750" defTabSz="685800">
              <a:buFontTx/>
              <a:buChar char="-"/>
              <a:defRPr sz="1400"/>
            </a:pPr>
            <a:r>
              <a:rPr lang="en-US" dirty="0"/>
              <a:t>Applications</a:t>
            </a:r>
          </a:p>
          <a:p>
            <a:pPr marL="285750" indent="-285750" defTabSz="685800">
              <a:buFontTx/>
              <a:buChar char="-"/>
              <a:defRPr sz="1400"/>
            </a:pPr>
            <a:r>
              <a:rPr lang="en-US" dirty="0"/>
              <a:t>Security around perimeter</a:t>
            </a:r>
          </a:p>
          <a:p>
            <a:pPr defTabSz="685800">
              <a:defRPr sz="1400"/>
            </a:pPr>
            <a:endParaRPr lang="en-US" dirty="0"/>
          </a:p>
          <a:p>
            <a:pPr defTabSz="685800">
              <a:defRPr sz="1400"/>
            </a:pPr>
            <a:r>
              <a:rPr lang="en-US" dirty="0"/>
              <a:t>Straightforward approach. </a:t>
            </a:r>
          </a:p>
          <a:p>
            <a:pPr defTabSz="685800">
              <a:defRPr sz="1400"/>
            </a:pPr>
            <a:br>
              <a:rPr lang="en-US" dirty="0"/>
            </a:br>
            <a:r>
              <a:rPr lang="en-US" dirty="0"/>
              <a:t>Scaling up by adding more compute/memory.</a:t>
            </a:r>
          </a:p>
          <a:p>
            <a:pPr defTabSz="685800">
              <a:defRPr sz="1400"/>
            </a:pPr>
            <a:endParaRPr lang="en-US" dirty="0"/>
          </a:p>
        </p:txBody>
      </p:sp>
    </p:spTree>
    <p:extLst>
      <p:ext uri="{BB962C8B-B14F-4D97-AF65-F5344CB8AC3E}">
        <p14:creationId xmlns:p14="http://schemas.microsoft.com/office/powerpoint/2010/main" val="211429901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357898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default or else required.</a:t>
            </a:r>
          </a:p>
          <a:p>
            <a:endParaRPr lang="en-US" dirty="0"/>
          </a:p>
          <a:p>
            <a:r>
              <a:rPr lang="en-US" dirty="0"/>
              <a:t>Default are literal and can not be interpolated.</a:t>
            </a:r>
          </a:p>
          <a:p>
            <a:endParaRPr lang="en-US" dirty="0"/>
          </a:p>
          <a:p>
            <a:r>
              <a:rPr lang="en-US" dirty="0"/>
              <a:t>Type is assumed.</a:t>
            </a:r>
          </a:p>
          <a:p>
            <a:endParaRPr lang="en-US" dirty="0"/>
          </a:p>
          <a:p>
            <a:r>
              <a:rPr lang="en-US" dirty="0"/>
              <a:t>Interpolation, more to come, VERY powerful</a:t>
            </a:r>
          </a:p>
          <a:p>
            <a:endParaRPr lang="en-US" dirty="0"/>
          </a:p>
          <a:p>
            <a:r>
              <a:rPr lang="en-US" dirty="0"/>
              <a:t>Description is purely for documentation (TF Registry)</a:t>
            </a:r>
          </a:p>
        </p:txBody>
      </p:sp>
    </p:spTree>
    <p:extLst>
      <p:ext uri="{BB962C8B-B14F-4D97-AF65-F5344CB8AC3E}">
        <p14:creationId xmlns:p14="http://schemas.microsoft.com/office/powerpoint/2010/main" val="219908520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6017410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Can be fragile</a:t>
            </a:r>
          </a:p>
          <a:p>
            <a:endParaRPr lang="en-US" dirty="0"/>
          </a:p>
        </p:txBody>
      </p:sp>
    </p:spTree>
    <p:extLst>
      <p:ext uri="{BB962C8B-B14F-4D97-AF65-F5344CB8AC3E}">
        <p14:creationId xmlns:p14="http://schemas.microsoft.com/office/powerpoint/2010/main" val="360893646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078979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145948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All files can declare and use variables.</a:t>
            </a:r>
          </a:p>
          <a:p>
            <a:r>
              <a:rPr lang="en-US" dirty="0"/>
              <a:t>Share the same scope.</a:t>
            </a:r>
          </a:p>
          <a:p>
            <a:r>
              <a:rPr lang="en-US" dirty="0"/>
              <a:t>Can not duplicate.</a:t>
            </a:r>
          </a:p>
          <a:p>
            <a:endParaRPr lang="en-US" dirty="0"/>
          </a:p>
          <a:p>
            <a:r>
              <a:rPr lang="en-US" dirty="0"/>
              <a:t>Revisit when we reach modules.</a:t>
            </a:r>
          </a:p>
        </p:txBody>
      </p:sp>
    </p:spTree>
    <p:extLst>
      <p:ext uri="{BB962C8B-B14F-4D97-AF65-F5344CB8AC3E}">
        <p14:creationId xmlns:p14="http://schemas.microsoft.com/office/powerpoint/2010/main" val="74162605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Already shown</a:t>
            </a:r>
          </a:p>
        </p:txBody>
      </p:sp>
    </p:spTree>
    <p:extLst>
      <p:ext uri="{BB962C8B-B14F-4D97-AF65-F5344CB8AC3E}">
        <p14:creationId xmlns:p14="http://schemas.microsoft.com/office/powerpoint/2010/main" val="25219128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Pass as many as you like</a:t>
            </a:r>
          </a:p>
          <a:p>
            <a:endParaRPr lang="en-US" dirty="0"/>
          </a:p>
          <a:p>
            <a:r>
              <a:rPr lang="en-US" dirty="0"/>
              <a:t>Duplicates will be overridden.</a:t>
            </a:r>
          </a:p>
          <a:p>
            <a:endParaRPr lang="en-US" dirty="0"/>
          </a:p>
        </p:txBody>
      </p:sp>
    </p:spTree>
    <p:extLst>
      <p:ext uri="{BB962C8B-B14F-4D97-AF65-F5344CB8AC3E}">
        <p14:creationId xmlns:p14="http://schemas.microsoft.com/office/powerpoint/2010/main" val="32607876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Great for automation.</a:t>
            </a:r>
          </a:p>
          <a:p>
            <a:endParaRPr lang="en-US" dirty="0"/>
          </a:p>
        </p:txBody>
      </p:sp>
    </p:spTree>
    <p:extLst>
      <p:ext uri="{BB962C8B-B14F-4D97-AF65-F5344CB8AC3E}">
        <p14:creationId xmlns:p14="http://schemas.microsoft.com/office/powerpoint/2010/main" val="11105544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 Rise">
    <p:bg>
      <p:bgPr>
        <a:solidFill>
          <a:srgbClr val="000000"/>
        </a:solidFill>
        <a:effectLst/>
      </p:bgPr>
    </p:bg>
    <p:spTree>
      <p:nvGrpSpPr>
        <p:cNvPr id="1" name=""/>
        <p:cNvGrpSpPr/>
        <p:nvPr/>
      </p:nvGrpSpPr>
      <p:grpSpPr>
        <a:xfrm>
          <a:off x="0" y="0"/>
          <a:ext cx="0" cy="0"/>
          <a:chOff x="0" y="0"/>
          <a:chExt cx="0" cy="0"/>
        </a:xfrm>
      </p:grpSpPr>
      <p:pic>
        <p:nvPicPr>
          <p:cNvPr id="25" name="image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26" name="Shape 26"/>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7" name="Shape 27"/>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8" name="Shape 28"/>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2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30" name="Shape 30"/>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31" name="Shape 31"/>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ck Black">
    <p:bg>
      <p:bgPr>
        <a:solidFill>
          <a:srgbClr val="000000"/>
        </a:solidFill>
        <a:effectLst/>
      </p:bgPr>
    </p:bg>
    <p:spTree>
      <p:nvGrpSpPr>
        <p:cNvPr id="1" name=""/>
        <p:cNvGrpSpPr/>
        <p:nvPr/>
      </p:nvGrpSpPr>
      <p:grpSpPr>
        <a:xfrm>
          <a:off x="0" y="0"/>
          <a:ext cx="0" cy="0"/>
          <a:chOff x="0" y="0"/>
          <a:chExt cx="0" cy="0"/>
        </a:xfrm>
      </p:grpSpPr>
      <p:sp>
        <p:nvSpPr>
          <p:cNvPr id="144" name="Shape 1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ection White">
    <p:spTree>
      <p:nvGrpSpPr>
        <p:cNvPr id="1" name=""/>
        <p:cNvGrpSpPr/>
        <p:nvPr/>
      </p:nvGrpSpPr>
      <p:grpSpPr>
        <a:xfrm>
          <a:off x="0" y="0"/>
          <a:ext cx="0" cy="0"/>
          <a:chOff x="0" y="0"/>
          <a:chExt cx="0" cy="0"/>
        </a:xfrm>
      </p:grpSpPr>
      <p:pic>
        <p:nvPicPr>
          <p:cNvPr id="151" name="image12.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52" name="Shape 152"/>
          <p:cNvSpPr/>
          <p:nvPr/>
        </p:nvSpPr>
        <p:spPr>
          <a:xfrm>
            <a:off x="5745269" y="3640895"/>
            <a:ext cx="18638730" cy="7164893"/>
          </a:xfrm>
          <a:prstGeom prst="rect">
            <a:avLst/>
          </a:prstGeom>
          <a:solidFill>
            <a:srgbClr val="FFFFFF"/>
          </a:solidFill>
          <a:ln w="12700">
            <a:miter lim="400000"/>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3400" b="0">
                <a:latin typeface="Verdana"/>
                <a:ea typeface="Verdana"/>
                <a:cs typeface="Verdana"/>
                <a:sym typeface="Verdana"/>
              </a:defRPr>
            </a:lvl1pPr>
          </a:lstStyle>
          <a:p>
            <a:r>
              <a:t>s</a:t>
            </a:r>
          </a:p>
        </p:txBody>
      </p:sp>
      <p:sp>
        <p:nvSpPr>
          <p:cNvPr id="153" name="Shape 153"/>
          <p:cNvSpPr>
            <a:spLocks noGrp="1"/>
          </p:cNvSpPr>
          <p:nvPr>
            <p:ph type="body" sz="quarter" idx="13"/>
          </p:nvPr>
        </p:nvSpPr>
        <p:spPr>
          <a:xfrm>
            <a:off x="7996235" y="7540258"/>
            <a:ext cx="12890738" cy="2184401"/>
          </a:xfrm>
          <a:prstGeom prst="rect">
            <a:avLst/>
          </a:prstGeom>
          <a:ln w="12700"/>
        </p:spPr>
        <p:txBody>
          <a:bodyPr lIns="0" tIns="0" rIns="0" bIns="0">
            <a:normAutofit/>
          </a:bodyPr>
          <a:lstStyle/>
          <a:p>
            <a:pPr marL="88900" indent="-88900" defTabSz="1828800">
              <a:spcBef>
                <a:spcPts val="0"/>
              </a:spcBef>
              <a:buSzTx/>
              <a:buFontTx/>
              <a:buNone/>
              <a:defRPr sz="4200">
                <a:solidFill>
                  <a:srgbClr val="44546A"/>
                </a:solidFill>
              </a:defRPr>
            </a:pPr>
            <a:endParaRPr/>
          </a:p>
        </p:txBody>
      </p:sp>
      <p:sp>
        <p:nvSpPr>
          <p:cNvPr id="154" name="Shape 154"/>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55" name="Shape 155"/>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59" name="Group 159"/>
          <p:cNvGrpSpPr/>
          <p:nvPr/>
        </p:nvGrpSpPr>
        <p:grpSpPr>
          <a:xfrm>
            <a:off x="22603860" y="12793059"/>
            <a:ext cx="594806" cy="629478"/>
            <a:chOff x="0" y="0"/>
            <a:chExt cx="594805" cy="629477"/>
          </a:xfrm>
        </p:grpSpPr>
        <p:sp>
          <p:nvSpPr>
            <p:cNvPr id="156" name="Shape 15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 name="Shape 15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 name="Shape 15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0" name="Shape 160"/>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lvl1pPr>
          </a:lstStyle>
          <a:p>
            <a:r>
              <a:t>Title Text</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ection Black">
    <p:spTree>
      <p:nvGrpSpPr>
        <p:cNvPr id="1" name=""/>
        <p:cNvGrpSpPr/>
        <p:nvPr/>
      </p:nvGrpSpPr>
      <p:grpSpPr>
        <a:xfrm>
          <a:off x="0" y="0"/>
          <a:ext cx="0" cy="0"/>
          <a:chOff x="0" y="0"/>
          <a:chExt cx="0" cy="0"/>
        </a:xfrm>
      </p:grpSpPr>
      <p:pic>
        <p:nvPicPr>
          <p:cNvPr id="167"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68" name="Shape 168"/>
          <p:cNvSpPr/>
          <p:nvPr/>
        </p:nvSpPr>
        <p:spPr>
          <a:xfrm>
            <a:off x="5705246" y="3628195"/>
            <a:ext cx="18638730" cy="7164893"/>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69" name="Shape 169"/>
          <p:cNvSpPr>
            <a:spLocks noGrp="1"/>
          </p:cNvSpPr>
          <p:nvPr>
            <p:ph type="body" sz="quarter" idx="13"/>
          </p:nvPr>
        </p:nvSpPr>
        <p:spPr>
          <a:xfrm>
            <a:off x="7997753" y="7527558"/>
            <a:ext cx="13027164" cy="2184401"/>
          </a:xfrm>
          <a:prstGeom prst="rect">
            <a:avLst/>
          </a:prstGeom>
          <a:ln w="12700"/>
        </p:spPr>
        <p:txBody>
          <a:bodyPr lIns="0" tIns="0" rIns="0" bIns="0" anchor="b" anchorCtr="0">
            <a:normAutofit/>
          </a:bodyPr>
          <a:lstStyle>
            <a:lvl1pPr marL="604157" indent="-604157">
              <a:buSzTx/>
              <a:defRPr sz="4200">
                <a:solidFill>
                  <a:schemeClr val="tx1"/>
                </a:solidFill>
              </a:defRPr>
            </a:lvl1pPr>
          </a:lstStyle>
          <a:p>
            <a:pPr marL="0" indent="0">
              <a:buSzTx/>
              <a:buFontTx/>
              <a:buNone/>
              <a:defRPr sz="4200">
                <a:solidFill>
                  <a:srgbClr val="D0CECE"/>
                </a:solidFill>
              </a:defRPr>
            </a:pPr>
            <a:endParaRPr dirty="0"/>
          </a:p>
        </p:txBody>
      </p:sp>
      <p:sp>
        <p:nvSpPr>
          <p:cNvPr id="170" name="Shape 170"/>
          <p:cNvSpPr/>
          <p:nvPr/>
        </p:nvSpPr>
        <p:spPr>
          <a:xfrm>
            <a:off x="7996235" y="13015168"/>
            <a:ext cx="2979738" cy="241301"/>
          </a:xfrm>
          <a:prstGeom prst="rect">
            <a:avLst/>
          </a:prstGeom>
          <a:ln w="25400">
            <a:miter lim="400000"/>
          </a:ln>
          <a:extLst>
            <a:ext uri="{C572A759-6A51-4108-AA02-DFA0A04FC94B}">
              <ma14:wrappingTextBoxFlag xmlns="" xmlns:ma14="http://schemas.microsoft.com/office/mac/drawingml/2011/main" val="1"/>
            </a:ext>
          </a:extLst>
        </p:spPr>
        <p:txBody>
          <a:bodyPr wrap="none" lIns="0" tIns="0" rIns="0" bIns="0">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174" name="Group 174"/>
          <p:cNvGrpSpPr/>
          <p:nvPr/>
        </p:nvGrpSpPr>
        <p:grpSpPr>
          <a:xfrm>
            <a:off x="22603860" y="12793059"/>
            <a:ext cx="594806" cy="629478"/>
            <a:chOff x="0" y="0"/>
            <a:chExt cx="594805" cy="629477"/>
          </a:xfrm>
        </p:grpSpPr>
        <p:sp>
          <p:nvSpPr>
            <p:cNvPr id="171" name="Shape 1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 name="Shape 1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3" name="Shape 1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A6A6A6"/>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75" name="Shape 175"/>
          <p:cNvSpPr>
            <a:spLocks noGrp="1"/>
          </p:cNvSpPr>
          <p:nvPr>
            <p:ph type="sldNum" sz="quarter" idx="2"/>
          </p:nvPr>
        </p:nvSpPr>
        <p:spPr>
          <a:xfrm>
            <a:off x="23460168" y="12939814"/>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176" name="Shape 176"/>
          <p:cNvSpPr>
            <a:spLocks noGrp="1"/>
          </p:cNvSpPr>
          <p:nvPr>
            <p:ph type="title"/>
          </p:nvPr>
        </p:nvSpPr>
        <p:spPr>
          <a:xfrm>
            <a:off x="7996235" y="4148300"/>
            <a:ext cx="13030201" cy="3315759"/>
          </a:xfrm>
          <a:prstGeom prst="rect">
            <a:avLst/>
          </a:prstGeom>
        </p:spPr>
        <p:txBody>
          <a:bodyPr lIns="0" tIns="0" rIns="0" bIns="0" anchor="b">
            <a:normAutofit/>
          </a:bodyPr>
          <a:lstStyle>
            <a:lvl1pPr>
              <a:defRPr sz="8400">
                <a:solidFill>
                  <a:srgbClr val="FFFFFF"/>
                </a:solidFill>
              </a:defRPr>
            </a:lvl1p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hank You">
    <p:bg>
      <p:bgPr>
        <a:solidFill>
          <a:srgbClr val="000000"/>
        </a:solidFill>
        <a:effectLst/>
      </p:bgPr>
    </p:bg>
    <p:spTree>
      <p:nvGrpSpPr>
        <p:cNvPr id="1" name=""/>
        <p:cNvGrpSpPr/>
        <p:nvPr/>
      </p:nvGrpSpPr>
      <p:grpSpPr>
        <a:xfrm>
          <a:off x="0" y="0"/>
          <a:ext cx="0" cy="0"/>
          <a:chOff x="0" y="0"/>
          <a:chExt cx="0" cy="0"/>
        </a:xfrm>
      </p:grpSpPr>
      <p:pic>
        <p:nvPicPr>
          <p:cNvPr id="183" name="image13.jp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184" name="Shape 184"/>
          <p:cNvSpPr/>
          <p:nvPr/>
        </p:nvSpPr>
        <p:spPr>
          <a:xfrm>
            <a:off x="27324" y="-1"/>
            <a:ext cx="24356677" cy="13716001"/>
          </a:xfrm>
          <a:prstGeom prst="rect">
            <a:avLst/>
          </a:prstGeom>
          <a:solidFill>
            <a:srgbClr val="000000">
              <a:alpha val="54000"/>
            </a:srgbClr>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pic>
        <p:nvPicPr>
          <p:cNvPr id="185"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350551" y="8866999"/>
            <a:ext cx="3544124" cy="3544114"/>
          </a:xfrm>
          <a:prstGeom prst="rect">
            <a:avLst/>
          </a:prstGeom>
          <a:ln w="12700">
            <a:miter lim="400000"/>
          </a:ln>
        </p:spPr>
      </p:pic>
      <p:sp>
        <p:nvSpPr>
          <p:cNvPr id="186" name="Shape 186"/>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lvl1pPr>
          </a:lstStyle>
          <a:p>
            <a:r>
              <a:t>Thank you.</a:t>
            </a:r>
          </a:p>
        </p:txBody>
      </p:sp>
      <p:sp>
        <p:nvSpPr>
          <p:cNvPr id="187" name="Shape 187"/>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latin typeface="Verdana"/>
                <a:ea typeface="Verdana"/>
                <a:cs typeface="Verdana"/>
                <a:sym typeface="Verdana"/>
              </a:defRPr>
            </a:lvl1pPr>
          </a:lstStyle>
          <a:p>
            <a:r>
              <a:t>hello@hashicorp.com</a:t>
            </a:r>
          </a:p>
        </p:txBody>
      </p:sp>
      <p:sp>
        <p:nvSpPr>
          <p:cNvPr id="188" name="Shape 188"/>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latin typeface="Verdana"/>
                <a:ea typeface="Verdana"/>
                <a:cs typeface="Verdana"/>
                <a:sym typeface="Verdana"/>
              </a:defRPr>
            </a:lvl1pPr>
          </a:lstStyle>
          <a:p>
            <a:r>
              <a:t>www.hashicorp.com</a:t>
            </a:r>
          </a:p>
        </p:txBody>
      </p:sp>
      <p:sp>
        <p:nvSpPr>
          <p:cNvPr id="189" name="Shape 1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hank You copy">
    <p:spTree>
      <p:nvGrpSpPr>
        <p:cNvPr id="1" name=""/>
        <p:cNvGrpSpPr/>
        <p:nvPr/>
      </p:nvGrpSpPr>
      <p:grpSpPr>
        <a:xfrm>
          <a:off x="0" y="0"/>
          <a:ext cx="0" cy="0"/>
          <a:chOff x="0" y="0"/>
          <a:chExt cx="0" cy="0"/>
        </a:xfrm>
      </p:grpSpPr>
      <p:pic>
        <p:nvPicPr>
          <p:cNvPr id="196" name="image12.jpg"/>
          <p:cNvPicPr>
            <a:picLocks noChangeAspect="1"/>
          </p:cNvPicPr>
          <p:nvPr/>
        </p:nvPicPr>
        <p:blipFill>
          <a:blip r:embed="rId2">
            <a:extLst/>
          </a:blip>
          <a:stretch>
            <a:fillRect/>
          </a:stretch>
        </p:blipFill>
        <p:spPr>
          <a:xfrm>
            <a:off x="-1" y="0"/>
            <a:ext cx="24384001" cy="13716001"/>
          </a:xfrm>
          <a:prstGeom prst="rect">
            <a:avLst/>
          </a:prstGeom>
          <a:ln w="12700">
            <a:miter lim="400000"/>
          </a:ln>
        </p:spPr>
      </p:pic>
      <p:sp>
        <p:nvSpPr>
          <p:cNvPr id="197" name="Shape 197"/>
          <p:cNvSpPr/>
          <p:nvPr/>
        </p:nvSpPr>
        <p:spPr>
          <a:xfrm>
            <a:off x="7473632" y="5151116"/>
            <a:ext cx="9249728" cy="21996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12800">
                <a:solidFill>
                  <a:srgbClr val="000000"/>
                </a:solidFill>
              </a:defRPr>
            </a:lvl1pPr>
          </a:lstStyle>
          <a:p>
            <a:r>
              <a:t>Thank you.</a:t>
            </a:r>
          </a:p>
        </p:txBody>
      </p:sp>
      <p:sp>
        <p:nvSpPr>
          <p:cNvPr id="198" name="Shape 198"/>
          <p:cNvSpPr/>
          <p:nvPr/>
        </p:nvSpPr>
        <p:spPr>
          <a:xfrm>
            <a:off x="12442618" y="12317610"/>
            <a:ext cx="3782490"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defTabSz="2438400">
              <a:lnSpc>
                <a:spcPct val="90000"/>
              </a:lnSpc>
              <a:spcBef>
                <a:spcPts val="2600"/>
              </a:spcBef>
              <a:defRPr sz="2600" b="0">
                <a:solidFill>
                  <a:srgbClr val="000000"/>
                </a:solidFill>
                <a:latin typeface="Verdana"/>
                <a:ea typeface="Verdana"/>
                <a:cs typeface="Verdana"/>
                <a:sym typeface="Verdana"/>
              </a:defRPr>
            </a:lvl1pPr>
          </a:lstStyle>
          <a:p>
            <a:r>
              <a:t>hello@hashicorp.com</a:t>
            </a:r>
          </a:p>
        </p:txBody>
      </p:sp>
      <p:sp>
        <p:nvSpPr>
          <p:cNvPr id="199" name="Shape 199"/>
          <p:cNvSpPr/>
          <p:nvPr/>
        </p:nvSpPr>
        <p:spPr>
          <a:xfrm>
            <a:off x="8506413" y="12317610"/>
            <a:ext cx="3584499"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gn="r" defTabSz="2438400">
              <a:lnSpc>
                <a:spcPct val="90000"/>
              </a:lnSpc>
              <a:spcBef>
                <a:spcPts val="2600"/>
              </a:spcBef>
              <a:defRPr sz="2600" b="0">
                <a:solidFill>
                  <a:srgbClr val="000000"/>
                </a:solidFill>
                <a:latin typeface="Verdana"/>
                <a:ea typeface="Verdana"/>
                <a:cs typeface="Verdana"/>
                <a:sym typeface="Verdana"/>
              </a:defRPr>
            </a:lvl1pPr>
          </a:lstStyle>
          <a:p>
            <a:r>
              <a:t>www.hashicorp.com</a:t>
            </a:r>
          </a:p>
        </p:txBody>
      </p:sp>
      <p:pic>
        <p:nvPicPr>
          <p:cNvPr id="200" name="image29.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0532616" y="9003494"/>
            <a:ext cx="3318768" cy="3318769"/>
          </a:xfrm>
          <a:prstGeom prst="rect">
            <a:avLst/>
          </a:prstGeom>
          <a:ln w="12700">
            <a:miter lim="400000"/>
          </a:ln>
        </p:spPr>
      </p:pic>
      <p:sp>
        <p:nvSpPr>
          <p:cNvPr id="201" name="Shape 20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Info-Image-Terraform">
    <p:spTree>
      <p:nvGrpSpPr>
        <p:cNvPr id="1" name=""/>
        <p:cNvGrpSpPr/>
        <p:nvPr/>
      </p:nvGrpSpPr>
      <p:grpSpPr>
        <a:xfrm>
          <a:off x="0" y="0"/>
          <a:ext cx="0" cy="0"/>
          <a:chOff x="0" y="0"/>
          <a:chExt cx="0" cy="0"/>
        </a:xfrm>
      </p:grpSpPr>
      <p:pic>
        <p:nvPicPr>
          <p:cNvPr id="208"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13" name="Group 213"/>
          <p:cNvGrpSpPr/>
          <p:nvPr/>
        </p:nvGrpSpPr>
        <p:grpSpPr>
          <a:xfrm>
            <a:off x="659357" y="776666"/>
            <a:ext cx="1813537" cy="2060689"/>
            <a:chOff x="0" y="0"/>
            <a:chExt cx="1813536" cy="2060688"/>
          </a:xfrm>
        </p:grpSpPr>
        <p:sp>
          <p:nvSpPr>
            <p:cNvPr id="209" name="Shape 209"/>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0" name="Shape 210"/>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1" name="Shape 211"/>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2" name="Shape 212"/>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14" name="Shape 214"/>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15" name="Shape 215"/>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16" name="Shape 216"/>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17" name="Shape 217"/>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18" name="Shape 218"/>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19" name="Shape 219"/>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Info-Text-Terraform">
    <p:spTree>
      <p:nvGrpSpPr>
        <p:cNvPr id="1" name=""/>
        <p:cNvGrpSpPr/>
        <p:nvPr/>
      </p:nvGrpSpPr>
      <p:grpSpPr>
        <a:xfrm>
          <a:off x="0" y="0"/>
          <a:ext cx="0" cy="0"/>
          <a:chOff x="0" y="0"/>
          <a:chExt cx="0" cy="0"/>
        </a:xfrm>
      </p:grpSpPr>
      <p:pic>
        <p:nvPicPr>
          <p:cNvPr id="226"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sp>
        <p:nvSpPr>
          <p:cNvPr id="227" name="Shape 227"/>
          <p:cNvSpPr>
            <a:spLocks noGrp="1"/>
          </p:cNvSpPr>
          <p:nvPr>
            <p:ph type="body" idx="1"/>
          </p:nvPr>
        </p:nvSpPr>
        <p:spPr>
          <a:xfrm>
            <a:off x="8014999" y="4094997"/>
            <a:ext cx="15711928" cy="8807871"/>
          </a:xfrm>
          <a:prstGeom prst="rect">
            <a:avLst/>
          </a:prstGeom>
        </p:spPr>
        <p:txBody>
          <a:bodyPr>
            <a:normAutofit/>
          </a:bodyPr>
          <a:lstStyle>
            <a:lvl1pPr marL="457200" indent="-457200" defTabSz="1828800">
              <a:spcBef>
                <a:spcPts val="1600"/>
              </a:spcBef>
              <a:buClr>
                <a:schemeClr val="accent4"/>
              </a:buClr>
              <a:buFont typeface="Wingdings-Regular"/>
              <a:buChar char="▪"/>
              <a:defRPr sz="4800">
                <a:solidFill>
                  <a:srgbClr val="44546A"/>
                </a:solidFill>
              </a:defRPr>
            </a:lvl1pPr>
            <a:lvl2pPr marL="800100" indent="-514350" defTabSz="1828800">
              <a:spcBef>
                <a:spcPts val="1600"/>
              </a:spcBef>
              <a:buClr>
                <a:schemeClr val="accent4"/>
              </a:buClr>
              <a:buFont typeface="Wingdings-Regular"/>
              <a:buChar char="–"/>
              <a:defRPr sz="4800">
                <a:solidFill>
                  <a:srgbClr val="44546A"/>
                </a:solidFill>
              </a:defRPr>
            </a:lvl2pPr>
            <a:lvl3pPr marL="1103766" indent="-587828" defTabSz="1828800">
              <a:spcBef>
                <a:spcPts val="1600"/>
              </a:spcBef>
              <a:buClr>
                <a:schemeClr val="accent4"/>
              </a:buClr>
              <a:buFont typeface="Wingdings-Regular"/>
              <a:buChar char="▪"/>
              <a:defRPr sz="4800">
                <a:solidFill>
                  <a:srgbClr val="44546A"/>
                </a:solidFill>
              </a:defRPr>
            </a:lvl3pPr>
            <a:lvl4pPr marL="1330778" indent="-587828" defTabSz="1828800">
              <a:spcBef>
                <a:spcPts val="1600"/>
              </a:spcBef>
              <a:buClr>
                <a:schemeClr val="accent4"/>
              </a:buClr>
              <a:buFont typeface="Wingdings-Regular"/>
              <a:buChar char="–"/>
              <a:defRPr sz="4800">
                <a:solidFill>
                  <a:srgbClr val="44546A"/>
                </a:solidFill>
              </a:defRPr>
            </a:lvl4pPr>
            <a:lvl5pPr marL="1557112" indent="-582387" defTabSz="1828800">
              <a:spcBef>
                <a:spcPts val="1600"/>
              </a:spcBef>
              <a:buClr>
                <a:schemeClr val="accent4"/>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232" name="Group 232"/>
          <p:cNvGrpSpPr/>
          <p:nvPr/>
        </p:nvGrpSpPr>
        <p:grpSpPr>
          <a:xfrm>
            <a:off x="659357" y="776666"/>
            <a:ext cx="1813537" cy="2060689"/>
            <a:chOff x="0" y="0"/>
            <a:chExt cx="1813536" cy="2060688"/>
          </a:xfrm>
        </p:grpSpPr>
        <p:sp>
          <p:nvSpPr>
            <p:cNvPr id="228" name="Shape 228"/>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9" name="Shape 229"/>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0" name="Shape 230"/>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31" name="Shape 231"/>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33" name="Shape 233"/>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34" name="Shape 234"/>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35" name="Shape 235"/>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36" name="Shape 236"/>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37" name="Shape 237"/>
          <p:cNvSpPr>
            <a:spLocks noGrp="1"/>
          </p:cNvSpPr>
          <p:nvPr>
            <p:ph type="title"/>
          </p:nvPr>
        </p:nvSpPr>
        <p:spPr>
          <a:xfrm>
            <a:off x="-15657"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Info-CodeBox-Terraform">
    <p:spTree>
      <p:nvGrpSpPr>
        <p:cNvPr id="1" name=""/>
        <p:cNvGrpSpPr/>
        <p:nvPr/>
      </p:nvGrpSpPr>
      <p:grpSpPr>
        <a:xfrm>
          <a:off x="0" y="0"/>
          <a:ext cx="0" cy="0"/>
          <a:chOff x="0" y="0"/>
          <a:chExt cx="0" cy="0"/>
        </a:xfrm>
      </p:grpSpPr>
      <p:pic>
        <p:nvPicPr>
          <p:cNvPr id="244" name="image14.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19" y="0"/>
            <a:ext cx="7358162" cy="13716435"/>
          </a:xfrm>
          <a:prstGeom prst="rect">
            <a:avLst/>
          </a:prstGeom>
          <a:ln w="12700">
            <a:miter lim="400000"/>
          </a:ln>
        </p:spPr>
      </p:pic>
      <p:grpSp>
        <p:nvGrpSpPr>
          <p:cNvPr id="249" name="Group 249"/>
          <p:cNvGrpSpPr/>
          <p:nvPr/>
        </p:nvGrpSpPr>
        <p:grpSpPr>
          <a:xfrm>
            <a:off x="659357" y="776666"/>
            <a:ext cx="1813537" cy="2060689"/>
            <a:chOff x="0" y="0"/>
            <a:chExt cx="1813536" cy="2060688"/>
          </a:xfrm>
        </p:grpSpPr>
        <p:sp>
          <p:nvSpPr>
            <p:cNvPr id="245" name="Shape 245"/>
            <p:cNvSpPr/>
            <p:nvPr/>
          </p:nvSpPr>
          <p:spPr>
            <a:xfrm>
              <a:off x="627168" y="358380"/>
              <a:ext cx="553023" cy="97318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6" name="Shape 246"/>
            <p:cNvSpPr/>
            <p:nvPr/>
          </p:nvSpPr>
          <p:spPr>
            <a:xfrm>
              <a:off x="1257426" y="358380"/>
              <a:ext cx="556111" cy="973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200"/>
                  </a:lnTo>
                  <a:lnTo>
                    <a:pt x="0" y="21600"/>
                  </a:lnTo>
                  <a:lnTo>
                    <a:pt x="21600" y="14400"/>
                  </a:lnTo>
                  <a:lnTo>
                    <a:pt x="21600" y="0"/>
                  </a:lnTo>
                  <a:close/>
                </a:path>
              </a:pathLst>
            </a:cu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7" name="Shape 247"/>
            <p:cNvSpPr/>
            <p:nvPr/>
          </p:nvSpPr>
          <p:spPr>
            <a:xfrm>
              <a:off x="-1" y="-1"/>
              <a:ext cx="556111" cy="96701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54"/>
                  </a:lnTo>
                  <a:lnTo>
                    <a:pt x="21600" y="21600"/>
                  </a:lnTo>
                  <a:lnTo>
                    <a:pt x="21600" y="7246"/>
                  </a:lnTo>
                  <a:lnTo>
                    <a:pt x="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48" name="Shape 248"/>
            <p:cNvSpPr/>
            <p:nvPr/>
          </p:nvSpPr>
          <p:spPr>
            <a:xfrm>
              <a:off x="627168" y="1093678"/>
              <a:ext cx="553023" cy="967010"/>
            </a:xfrm>
            <a:custGeom>
              <a:avLst/>
              <a:gdLst/>
              <a:ahLst/>
              <a:cxnLst>
                <a:cxn ang="0">
                  <a:pos x="wd2" y="hd2"/>
                </a:cxn>
                <a:cxn ang="5400000">
                  <a:pos x="wd2" y="hd2"/>
                </a:cxn>
                <a:cxn ang="10800000">
                  <a:pos x="wd2" y="hd2"/>
                </a:cxn>
                <a:cxn ang="16200000">
                  <a:pos x="wd2" y="hd2"/>
                </a:cxn>
              </a:cxnLst>
              <a:rect l="0" t="0" r="r" b="b"/>
              <a:pathLst>
                <a:path w="21600" h="21600" extrusionOk="0">
                  <a:moveTo>
                    <a:pt x="0" y="14354"/>
                  </a:moveTo>
                  <a:lnTo>
                    <a:pt x="21600" y="21600"/>
                  </a:lnTo>
                  <a:lnTo>
                    <a:pt x="21600" y="7108"/>
                  </a:lnTo>
                  <a:lnTo>
                    <a:pt x="0" y="0"/>
                  </a:lnTo>
                  <a:lnTo>
                    <a:pt x="0" y="14354"/>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250" name="Shape 250"/>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251" name="Shape 251"/>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252" name="Shape 252"/>
          <p:cNvSpPr>
            <a:spLocks noGrp="1"/>
          </p:cNvSpPr>
          <p:nvPr>
            <p:ph type="body" sz="half" idx="13"/>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253" name="Shape 253"/>
          <p:cNvSpPr>
            <a:spLocks noGrp="1"/>
          </p:cNvSpPr>
          <p:nvPr>
            <p:ph type="body" sz="quarter" idx="14"/>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
        <p:nvSpPr>
          <p:cNvPr id="254" name="Shape 254"/>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55" name="Shape 255"/>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256" name="Shape 256"/>
          <p:cNvSpPr/>
          <p:nvPr/>
        </p:nvSpPr>
        <p:spPr>
          <a:xfrm>
            <a:off x="6030" y="4094997"/>
            <a:ext cx="6773335" cy="7315201"/>
          </a:xfrm>
          <a:prstGeom prst="rect">
            <a:avLst/>
          </a:prstGeom>
          <a:solidFill>
            <a:srgbClr val="5933C3"/>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57" name="Shape 257"/>
          <p:cNvSpPr>
            <a:spLocks noGrp="1"/>
          </p:cNvSpPr>
          <p:nvPr>
            <p:ph type="body" sz="quarter" idx="15"/>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58" name="Shape 25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Info-Image-Consul">
    <p:spTree>
      <p:nvGrpSpPr>
        <p:cNvPr id="1" name=""/>
        <p:cNvGrpSpPr/>
        <p:nvPr/>
      </p:nvGrpSpPr>
      <p:grpSpPr>
        <a:xfrm>
          <a:off x="0" y="0"/>
          <a:ext cx="0" cy="0"/>
          <a:chOff x="0" y="0"/>
          <a:chExt cx="0" cy="0"/>
        </a:xfrm>
      </p:grpSpPr>
      <p:pic>
        <p:nvPicPr>
          <p:cNvPr id="265"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66" name="Shape 266"/>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267" name="Shape 26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68" name="Shape 26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278" name="Group 278"/>
          <p:cNvGrpSpPr/>
          <p:nvPr/>
        </p:nvGrpSpPr>
        <p:grpSpPr>
          <a:xfrm>
            <a:off x="659357" y="662175"/>
            <a:ext cx="1991242" cy="1950721"/>
            <a:chOff x="0" y="0"/>
            <a:chExt cx="1991241" cy="1950720"/>
          </a:xfrm>
        </p:grpSpPr>
        <p:sp>
          <p:nvSpPr>
            <p:cNvPr id="269" name="Shape 269"/>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0" name="Shape 270"/>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1" name="Shape 271"/>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2" name="Shape 272"/>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3" name="Shape 273"/>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4" name="Shape 274"/>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5" name="Shape 275"/>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6" name="Shape 276"/>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77" name="Shape 277"/>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279" name="Shape 279"/>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280" name="Shape 280"/>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281" name="Shape 281"/>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Info-Text-Consul">
    <p:spTree>
      <p:nvGrpSpPr>
        <p:cNvPr id="1" name=""/>
        <p:cNvGrpSpPr/>
        <p:nvPr/>
      </p:nvGrpSpPr>
      <p:grpSpPr>
        <a:xfrm>
          <a:off x="0" y="0"/>
          <a:ext cx="0" cy="0"/>
          <a:chOff x="0" y="0"/>
          <a:chExt cx="0" cy="0"/>
        </a:xfrm>
      </p:grpSpPr>
      <p:sp>
        <p:nvSpPr>
          <p:cNvPr id="288" name="Shape 288"/>
          <p:cNvSpPr>
            <a:spLocks noGrp="1"/>
          </p:cNvSpPr>
          <p:nvPr>
            <p:ph type="body" idx="1"/>
          </p:nvPr>
        </p:nvSpPr>
        <p:spPr>
          <a:xfrm>
            <a:off x="8014999" y="4122458"/>
            <a:ext cx="15785906" cy="8807920"/>
          </a:xfrm>
          <a:prstGeom prst="rect">
            <a:avLst/>
          </a:prstGeom>
        </p:spPr>
        <p:txBody>
          <a:bodyPr>
            <a:normAutofit/>
          </a:bodyPr>
          <a:lstStyle>
            <a:lvl1pPr marL="457200" indent="-457200" defTabSz="1828800">
              <a:spcBef>
                <a:spcPts val="1600"/>
              </a:spcBef>
              <a:buClr>
                <a:schemeClr val="accent6"/>
              </a:buClr>
              <a:buFont typeface="Wingdings-Regular"/>
              <a:buChar char="▪"/>
              <a:defRPr sz="4800">
                <a:solidFill>
                  <a:srgbClr val="44546A"/>
                </a:solidFill>
              </a:defRPr>
            </a:lvl1pPr>
            <a:lvl2pPr marL="800100" indent="-514350" defTabSz="1828800">
              <a:spcBef>
                <a:spcPts val="1600"/>
              </a:spcBef>
              <a:buClr>
                <a:schemeClr val="accent6"/>
              </a:buClr>
              <a:buFont typeface="Wingdings-Regular"/>
              <a:buChar char="–"/>
              <a:defRPr sz="4800">
                <a:solidFill>
                  <a:srgbClr val="44546A"/>
                </a:solidFill>
              </a:defRPr>
            </a:lvl2pPr>
            <a:lvl3pPr marL="1103766" indent="-587828" defTabSz="1828800">
              <a:spcBef>
                <a:spcPts val="1600"/>
              </a:spcBef>
              <a:buClr>
                <a:schemeClr val="accent6"/>
              </a:buClr>
              <a:buFont typeface="Wingdings-Regular"/>
              <a:buChar char="▪"/>
              <a:defRPr sz="4800">
                <a:solidFill>
                  <a:srgbClr val="44546A"/>
                </a:solidFill>
              </a:defRPr>
            </a:lvl3pPr>
            <a:lvl4pPr marL="1330778" indent="-587828" defTabSz="1828800">
              <a:spcBef>
                <a:spcPts val="1600"/>
              </a:spcBef>
              <a:buClr>
                <a:schemeClr val="accent6"/>
              </a:buClr>
              <a:buFont typeface="Wingdings-Regular"/>
              <a:buChar char="–"/>
              <a:defRPr sz="4800">
                <a:solidFill>
                  <a:srgbClr val="44546A"/>
                </a:solidFill>
              </a:defRPr>
            </a:lvl4pPr>
            <a:lvl5pPr marL="1557112" indent="-582387" defTabSz="1828800">
              <a:spcBef>
                <a:spcPts val="1600"/>
              </a:spcBef>
              <a:buClr>
                <a:schemeClr val="accent6"/>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289"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290" name="Shape 29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291" name="Shape 29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01" name="Group 301"/>
          <p:cNvGrpSpPr/>
          <p:nvPr/>
        </p:nvGrpSpPr>
        <p:grpSpPr>
          <a:xfrm>
            <a:off x="659357" y="662175"/>
            <a:ext cx="1991242" cy="1950721"/>
            <a:chOff x="0" y="0"/>
            <a:chExt cx="1991241" cy="1950720"/>
          </a:xfrm>
        </p:grpSpPr>
        <p:sp>
          <p:nvSpPr>
            <p:cNvPr id="292" name="Shape 292"/>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3" name="Shape 293"/>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4" name="Shape 294"/>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5" name="Shape 295"/>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6" name="Shape 296"/>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7" name="Shape 297"/>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8" name="Shape 298"/>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299" name="Shape 299"/>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00" name="Shape 300"/>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02" name="Shape 302"/>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03" name="Shape 303"/>
          <p:cNvSpPr>
            <a:spLocks noGrp="1"/>
          </p:cNvSpPr>
          <p:nvPr>
            <p:ph type="title"/>
          </p:nvPr>
        </p:nvSpPr>
        <p:spPr>
          <a:xfrm>
            <a:off x="6030" y="4547424"/>
            <a:ext cx="6616701" cy="2976502"/>
          </a:xfrm>
          <a:prstGeom prst="rect">
            <a:avLst/>
          </a:prstGeom>
        </p:spPr>
        <p:txBody>
          <a:bodyPr anchor="b"/>
          <a:lstStyle>
            <a:lvl1pPr>
              <a:lnSpc>
                <a:spcPts val="5000"/>
              </a:lnSpc>
              <a:defRPr sz="4800">
                <a:solidFill>
                  <a:srgbClr val="FFFFFF"/>
                </a:solidFill>
              </a:defRPr>
            </a:lvl1pPr>
          </a:lstStyle>
          <a:p>
            <a:r>
              <a:t>Title Text</a:t>
            </a:r>
          </a:p>
        </p:txBody>
      </p:sp>
      <p:sp>
        <p:nvSpPr>
          <p:cNvPr id="304" name="Shape 304"/>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 Diagram">
    <p:bg>
      <p:bgPr>
        <a:solidFill>
          <a:srgbClr val="000000"/>
        </a:solidFill>
        <a:effectLst/>
      </p:bgPr>
    </p:bg>
    <p:spTree>
      <p:nvGrpSpPr>
        <p:cNvPr id="1" name=""/>
        <p:cNvGrpSpPr/>
        <p:nvPr/>
      </p:nvGrpSpPr>
      <p:grpSpPr>
        <a:xfrm>
          <a:off x="0" y="0"/>
          <a:ext cx="0" cy="0"/>
          <a:chOff x="0" y="0"/>
          <a:chExt cx="0" cy="0"/>
        </a:xfrm>
      </p:grpSpPr>
      <p:pic>
        <p:nvPicPr>
          <p:cNvPr id="39" name="image4.png"/>
          <p:cNvPicPr>
            <a:picLocks noChangeAspect="1"/>
          </p:cNvPicPr>
          <p:nvPr/>
        </p:nvPicPr>
        <p:blipFill>
          <a:blip r:embed="rId2">
            <a:extLst/>
          </a:blip>
          <a:stretch>
            <a:fillRect/>
          </a:stretch>
        </p:blipFill>
        <p:spPr>
          <a:xfrm>
            <a:off x="-1" y="-1"/>
            <a:ext cx="24384001" cy="13716001"/>
          </a:xfrm>
          <a:prstGeom prst="rect">
            <a:avLst/>
          </a:prstGeom>
          <a:ln w="12700">
            <a:miter lim="400000"/>
          </a:ln>
        </p:spPr>
      </p:pic>
      <p:sp>
        <p:nvSpPr>
          <p:cNvPr id="40" name="Shape 40"/>
          <p:cNvSpPr/>
          <p:nvPr/>
        </p:nvSpPr>
        <p:spPr>
          <a:xfrm>
            <a:off x="1701674" y="3082173"/>
            <a:ext cx="12838854" cy="10633828"/>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1" name="Shape 41"/>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42"/>
          <p:cNvSpPr/>
          <p:nvPr/>
        </p:nvSpPr>
        <p:spPr>
          <a:xfrm>
            <a:off x="2336799" y="12859187"/>
            <a:ext cx="4290647"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44546A"/>
                </a:solidFill>
                <a:latin typeface="Verdana"/>
                <a:ea typeface="Verdana"/>
                <a:cs typeface="Verdana"/>
                <a:sym typeface="Verdana"/>
              </a:defRPr>
            </a:lvl1pPr>
          </a:lstStyle>
          <a:p>
            <a:r>
              <a:t>Copyright © 2017 HashiCorp</a:t>
            </a:r>
          </a:p>
        </p:txBody>
      </p:sp>
      <p:pic>
        <p:nvPicPr>
          <p:cNvPr id="4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44" name="Shape 44"/>
          <p:cNvSpPr>
            <a:spLocks noGrp="1"/>
          </p:cNvSpPr>
          <p:nvPr>
            <p:ph type="title"/>
          </p:nvPr>
        </p:nvSpPr>
        <p:spPr>
          <a:xfrm>
            <a:off x="2336799" y="5257800"/>
            <a:ext cx="11531601" cy="4927600"/>
          </a:xfrm>
          <a:prstGeom prst="rect">
            <a:avLst/>
          </a:prstGeom>
        </p:spPr>
        <p:txBody>
          <a:bodyPr anchor="b"/>
          <a:lstStyle>
            <a:lvl1pPr>
              <a:spcBef>
                <a:spcPts val="2500"/>
              </a:spcBef>
              <a:defRPr sz="8400">
                <a:solidFill>
                  <a:srgbClr val="FFFFFF"/>
                </a:solidFill>
              </a:defRPr>
            </a:lvl1pPr>
          </a:lstStyle>
          <a:p>
            <a:r>
              <a:t>Title Text</a:t>
            </a:r>
          </a:p>
        </p:txBody>
      </p:sp>
      <p:sp>
        <p:nvSpPr>
          <p:cNvPr id="45" name="Shape 45"/>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rgbClr val="8497B0"/>
                </a:solidFill>
              </a:defRPr>
            </a:lvl1pPr>
            <a:lvl2pPr marL="0" indent="342900">
              <a:buSzTx/>
              <a:buFontTx/>
              <a:buNone/>
              <a:defRPr sz="4200">
                <a:solidFill>
                  <a:srgbClr val="8497B0"/>
                </a:solidFill>
              </a:defRPr>
            </a:lvl2pPr>
            <a:lvl3pPr marL="1165860" indent="-480060">
              <a:buFontTx/>
              <a:defRPr sz="4200">
                <a:solidFill>
                  <a:srgbClr val="8497B0"/>
                </a:solidFill>
              </a:defRPr>
            </a:lvl3pPr>
            <a:lvl4pPr marL="1562100" indent="-533400">
              <a:buFontTx/>
              <a:defRPr sz="4200">
                <a:solidFill>
                  <a:srgbClr val="8497B0"/>
                </a:solidFill>
              </a:defRPr>
            </a:lvl4pPr>
            <a:lvl5pPr marL="1905000" indent="-533400">
              <a:buFontTx/>
              <a:defRPr sz="4200">
                <a:solidFill>
                  <a:srgbClr val="8497B0"/>
                </a:solidFill>
              </a:defRPr>
            </a:lvl5pPr>
          </a:lstStyle>
          <a:p>
            <a:r>
              <a:t>Body Level One</a:t>
            </a:r>
          </a:p>
          <a:p>
            <a:pPr lvl="1"/>
            <a:r>
              <a:t>Body Level Two</a:t>
            </a:r>
          </a:p>
          <a:p>
            <a:pPr lvl="2"/>
            <a:r>
              <a:t>Body Level Three</a:t>
            </a:r>
          </a:p>
          <a:p>
            <a:pPr lvl="3"/>
            <a:r>
              <a:t>Body Level Four</a:t>
            </a:r>
          </a:p>
          <a:p>
            <a:pPr lvl="4"/>
            <a:r>
              <a:t>Body Level Five</a:t>
            </a:r>
          </a:p>
        </p:txBody>
      </p:sp>
      <p:sp>
        <p:nvSpPr>
          <p:cNvPr id="46" name="Shape 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Info-CodeBox-Consul">
    <p:spTree>
      <p:nvGrpSpPr>
        <p:cNvPr id="1" name=""/>
        <p:cNvGrpSpPr/>
        <p:nvPr/>
      </p:nvGrpSpPr>
      <p:grpSpPr>
        <a:xfrm>
          <a:off x="0" y="0"/>
          <a:ext cx="0" cy="0"/>
          <a:chOff x="0" y="0"/>
          <a:chExt cx="0" cy="0"/>
        </a:xfrm>
      </p:grpSpPr>
      <p:pic>
        <p:nvPicPr>
          <p:cNvPr id="311" name="image15.jp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1" y="-1"/>
            <a:ext cx="7373722" cy="13716001"/>
          </a:xfrm>
          <a:prstGeom prst="rect">
            <a:avLst/>
          </a:prstGeom>
          <a:ln w="12700">
            <a:miter lim="400000"/>
          </a:ln>
        </p:spPr>
      </p:pic>
      <p:sp>
        <p:nvSpPr>
          <p:cNvPr id="312" name="Shape 312"/>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13" name="Shape 313"/>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323" name="Group 323"/>
          <p:cNvGrpSpPr/>
          <p:nvPr/>
        </p:nvGrpSpPr>
        <p:grpSpPr>
          <a:xfrm>
            <a:off x="659357" y="662175"/>
            <a:ext cx="1991242" cy="1950721"/>
            <a:chOff x="0" y="0"/>
            <a:chExt cx="1991241" cy="1950720"/>
          </a:xfrm>
        </p:grpSpPr>
        <p:sp>
          <p:nvSpPr>
            <p:cNvPr id="314" name="Shape 314"/>
            <p:cNvSpPr/>
            <p:nvPr/>
          </p:nvSpPr>
          <p:spPr>
            <a:xfrm>
              <a:off x="760065" y="766586"/>
              <a:ext cx="414283" cy="417548"/>
            </a:xfrm>
            <a:prstGeom prst="ellipse">
              <a:avLst/>
            </a:prstGeom>
            <a:solidFill>
              <a:srgbClr val="FFFFFF">
                <a:alpha val="80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5" name="Shape 315"/>
            <p:cNvSpPr/>
            <p:nvPr/>
          </p:nvSpPr>
          <p:spPr>
            <a:xfrm>
              <a:off x="1272210" y="877496"/>
              <a:ext cx="189201" cy="195724"/>
            </a:xfrm>
            <a:prstGeom prst="ellipse">
              <a:avLst/>
            </a:pr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6" name="Shape 316"/>
            <p:cNvSpPr/>
            <p:nvPr/>
          </p:nvSpPr>
          <p:spPr>
            <a:xfrm>
              <a:off x="1526217" y="1043136"/>
              <a:ext cx="194360" cy="190654"/>
            </a:xfrm>
            <a:custGeom>
              <a:avLst/>
              <a:gdLst/>
              <a:ahLst/>
              <a:cxnLst>
                <a:cxn ang="0">
                  <a:pos x="wd2" y="hd2"/>
                </a:cxn>
                <a:cxn ang="5400000">
                  <a:pos x="wd2" y="hd2"/>
                </a:cxn>
                <a:cxn ang="10800000">
                  <a:pos x="wd2" y="hd2"/>
                </a:cxn>
                <a:cxn ang="16200000">
                  <a:pos x="wd2" y="hd2"/>
                </a:cxn>
              </a:cxnLst>
              <a:rect l="0" t="0" r="r" b="b"/>
              <a:pathLst>
                <a:path w="20109" h="19725" extrusionOk="0">
                  <a:moveTo>
                    <a:pt x="20033" y="12263"/>
                  </a:moveTo>
                  <a:cubicBezTo>
                    <a:pt x="20033" y="12263"/>
                    <a:pt x="20033" y="12263"/>
                    <a:pt x="20033" y="12263"/>
                  </a:cubicBezTo>
                  <a:cubicBezTo>
                    <a:pt x="18233" y="17663"/>
                    <a:pt x="12833" y="20663"/>
                    <a:pt x="7433" y="19463"/>
                  </a:cubicBezTo>
                  <a:cubicBezTo>
                    <a:pt x="2633" y="18263"/>
                    <a:pt x="-967" y="12863"/>
                    <a:pt x="233" y="7463"/>
                  </a:cubicBezTo>
                  <a:cubicBezTo>
                    <a:pt x="2033" y="2063"/>
                    <a:pt x="7433" y="-937"/>
                    <a:pt x="12833" y="263"/>
                  </a:cubicBezTo>
                  <a:cubicBezTo>
                    <a:pt x="17633" y="1463"/>
                    <a:pt x="20633" y="6263"/>
                    <a:pt x="20033" y="11663"/>
                  </a:cubicBezTo>
                  <a:cubicBezTo>
                    <a:pt x="20033" y="11663"/>
                    <a:pt x="20033" y="12263"/>
                    <a:pt x="20033" y="122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7" name="Shape 317"/>
            <p:cNvSpPr/>
            <p:nvPr/>
          </p:nvSpPr>
          <p:spPr>
            <a:xfrm>
              <a:off x="1532419" y="723453"/>
              <a:ext cx="191777" cy="190653"/>
            </a:xfrm>
            <a:custGeom>
              <a:avLst/>
              <a:gdLst/>
              <a:ahLst/>
              <a:cxnLst>
                <a:cxn ang="0">
                  <a:pos x="wd2" y="hd2"/>
                </a:cxn>
                <a:cxn ang="5400000">
                  <a:pos x="wd2" y="hd2"/>
                </a:cxn>
                <a:cxn ang="10800000">
                  <a:pos x="wd2" y="hd2"/>
                </a:cxn>
                <a:cxn ang="16200000">
                  <a:pos x="wd2" y="hd2"/>
                </a:cxn>
              </a:cxnLst>
              <a:rect l="0" t="0" r="r" b="b"/>
              <a:pathLst>
                <a:path w="20482" h="19725" extrusionOk="0">
                  <a:moveTo>
                    <a:pt x="12613" y="19463"/>
                  </a:moveTo>
                  <a:cubicBezTo>
                    <a:pt x="7059" y="20663"/>
                    <a:pt x="1505" y="17663"/>
                    <a:pt x="270" y="12263"/>
                  </a:cubicBezTo>
                  <a:cubicBezTo>
                    <a:pt x="-964" y="6863"/>
                    <a:pt x="2122" y="1463"/>
                    <a:pt x="7676" y="263"/>
                  </a:cubicBezTo>
                  <a:cubicBezTo>
                    <a:pt x="13230" y="-937"/>
                    <a:pt x="18785" y="2063"/>
                    <a:pt x="20019" y="7463"/>
                  </a:cubicBezTo>
                  <a:cubicBezTo>
                    <a:pt x="20636" y="9263"/>
                    <a:pt x="20636" y="10463"/>
                    <a:pt x="20019" y="11663"/>
                  </a:cubicBezTo>
                  <a:cubicBezTo>
                    <a:pt x="19402" y="15263"/>
                    <a:pt x="16933" y="18863"/>
                    <a:pt x="12613" y="1946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8" name="Shape 318"/>
            <p:cNvSpPr/>
            <p:nvPr/>
          </p:nvSpPr>
          <p:spPr>
            <a:xfrm>
              <a:off x="1799293" y="1037158"/>
              <a:ext cx="191949" cy="193998"/>
            </a:xfrm>
            <a:custGeom>
              <a:avLst/>
              <a:gdLst/>
              <a:ahLst/>
              <a:cxnLst>
                <a:cxn ang="0">
                  <a:pos x="wd2" y="hd2"/>
                </a:cxn>
                <a:cxn ang="5400000">
                  <a:pos x="wd2" y="hd2"/>
                </a:cxn>
                <a:cxn ang="10800000">
                  <a:pos x="wd2" y="hd2"/>
                </a:cxn>
                <a:cxn ang="16200000">
                  <a:pos x="wd2" y="hd2"/>
                </a:cxn>
              </a:cxnLst>
              <a:rect l="0" t="0" r="r" b="b"/>
              <a:pathLst>
                <a:path w="20500" h="20071" extrusionOk="0">
                  <a:moveTo>
                    <a:pt x="20433" y="11606"/>
                  </a:moveTo>
                  <a:cubicBezTo>
                    <a:pt x="19199" y="17006"/>
                    <a:pt x="14261" y="20606"/>
                    <a:pt x="8707" y="20006"/>
                  </a:cubicBezTo>
                  <a:cubicBezTo>
                    <a:pt x="3153" y="18806"/>
                    <a:pt x="-550" y="14006"/>
                    <a:pt x="67" y="8606"/>
                  </a:cubicBezTo>
                  <a:cubicBezTo>
                    <a:pt x="1301" y="3206"/>
                    <a:pt x="6239" y="-994"/>
                    <a:pt x="11793" y="206"/>
                  </a:cubicBezTo>
                  <a:cubicBezTo>
                    <a:pt x="17347" y="1406"/>
                    <a:pt x="21050" y="5606"/>
                    <a:pt x="20433" y="11006"/>
                  </a:cubicBezTo>
                  <a:cubicBezTo>
                    <a:pt x="20433" y="11006"/>
                    <a:pt x="20433" y="11606"/>
                    <a:pt x="20433" y="11606"/>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19" name="Shape 319"/>
            <p:cNvSpPr/>
            <p:nvPr/>
          </p:nvSpPr>
          <p:spPr>
            <a:xfrm>
              <a:off x="1799274" y="719543"/>
              <a:ext cx="190594" cy="191948"/>
            </a:xfrm>
            <a:custGeom>
              <a:avLst/>
              <a:gdLst/>
              <a:ahLst/>
              <a:cxnLst>
                <a:cxn ang="0">
                  <a:pos x="wd2" y="hd2"/>
                </a:cxn>
                <a:cxn ang="5400000">
                  <a:pos x="wd2" y="hd2"/>
                </a:cxn>
                <a:cxn ang="10800000">
                  <a:pos x="wd2" y="hd2"/>
                </a:cxn>
                <a:cxn ang="16200000">
                  <a:pos x="wd2" y="hd2"/>
                </a:cxn>
              </a:cxnLst>
              <a:rect l="0" t="0" r="r" b="b"/>
              <a:pathLst>
                <a:path w="21034" h="20500" extrusionOk="0">
                  <a:moveTo>
                    <a:pt x="12140" y="20433"/>
                  </a:moveTo>
                  <a:cubicBezTo>
                    <a:pt x="6422" y="21050"/>
                    <a:pt x="1340" y="17347"/>
                    <a:pt x="69" y="11793"/>
                  </a:cubicBezTo>
                  <a:cubicBezTo>
                    <a:pt x="-566" y="6239"/>
                    <a:pt x="3246" y="684"/>
                    <a:pt x="8963" y="67"/>
                  </a:cubicBezTo>
                  <a:cubicBezTo>
                    <a:pt x="14681" y="-550"/>
                    <a:pt x="20399" y="3153"/>
                    <a:pt x="21034" y="8707"/>
                  </a:cubicBezTo>
                  <a:cubicBezTo>
                    <a:pt x="21034" y="9324"/>
                    <a:pt x="21034" y="9941"/>
                    <a:pt x="21034" y="11176"/>
                  </a:cubicBezTo>
                  <a:cubicBezTo>
                    <a:pt x="21034" y="15496"/>
                    <a:pt x="17222" y="19816"/>
                    <a:pt x="12140" y="20433"/>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0" name="Shape 320"/>
            <p:cNvSpPr/>
            <p:nvPr/>
          </p:nvSpPr>
          <p:spPr>
            <a:xfrm>
              <a:off x="1665432" y="1339337"/>
              <a:ext cx="193953" cy="195230"/>
            </a:xfrm>
            <a:custGeom>
              <a:avLst/>
              <a:gdLst/>
              <a:ahLst/>
              <a:cxnLst>
                <a:cxn ang="0">
                  <a:pos x="wd2" y="hd2"/>
                </a:cxn>
                <a:cxn ang="5400000">
                  <a:pos x="wd2" y="hd2"/>
                </a:cxn>
                <a:cxn ang="10800000">
                  <a:pos x="wd2" y="hd2"/>
                </a:cxn>
                <a:cxn ang="16200000">
                  <a:pos x="wd2" y="hd2"/>
                </a:cxn>
              </a:cxnLst>
              <a:rect l="0" t="0" r="r" b="b"/>
              <a:pathLst>
                <a:path w="20067" h="19011" extrusionOk="0">
                  <a:moveTo>
                    <a:pt x="18867" y="14210"/>
                  </a:moveTo>
                  <a:cubicBezTo>
                    <a:pt x="18867" y="14210"/>
                    <a:pt x="18867" y="14210"/>
                    <a:pt x="18867" y="14210"/>
                  </a:cubicBezTo>
                  <a:cubicBezTo>
                    <a:pt x="15867" y="18758"/>
                    <a:pt x="9867" y="20463"/>
                    <a:pt x="5067" y="17621"/>
                  </a:cubicBezTo>
                  <a:cubicBezTo>
                    <a:pt x="267" y="15347"/>
                    <a:pt x="-1533" y="9095"/>
                    <a:pt x="1467" y="4547"/>
                  </a:cubicBezTo>
                  <a:cubicBezTo>
                    <a:pt x="3867" y="0"/>
                    <a:pt x="10467" y="-1137"/>
                    <a:pt x="15267" y="1137"/>
                  </a:cubicBezTo>
                  <a:cubicBezTo>
                    <a:pt x="18267" y="2842"/>
                    <a:pt x="20067" y="6821"/>
                    <a:pt x="20067" y="10231"/>
                  </a:cubicBezTo>
                  <a:cubicBezTo>
                    <a:pt x="20067" y="11368"/>
                    <a:pt x="19467" y="13074"/>
                    <a:pt x="18867" y="14210"/>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1" name="Shape 321"/>
            <p:cNvSpPr/>
            <p:nvPr/>
          </p:nvSpPr>
          <p:spPr>
            <a:xfrm>
              <a:off x="1668553" y="420618"/>
              <a:ext cx="190626" cy="191000"/>
            </a:xfrm>
            <a:custGeom>
              <a:avLst/>
              <a:gdLst/>
              <a:ahLst/>
              <a:cxnLst>
                <a:cxn ang="0">
                  <a:pos x="wd2" y="hd2"/>
                </a:cxn>
                <a:cxn ang="5400000">
                  <a:pos x="wd2" y="hd2"/>
                </a:cxn>
                <a:cxn ang="10800000">
                  <a:pos x="wd2" y="hd2"/>
                </a:cxn>
                <a:cxn ang="16200000">
                  <a:pos x="wd2" y="hd2"/>
                </a:cxn>
              </a:cxnLst>
              <a:rect l="0" t="0" r="r" b="b"/>
              <a:pathLst>
                <a:path w="20035" h="18876" extrusionOk="0">
                  <a:moveTo>
                    <a:pt x="15000" y="17487"/>
                  </a:moveTo>
                  <a:cubicBezTo>
                    <a:pt x="10200" y="20329"/>
                    <a:pt x="4200" y="18624"/>
                    <a:pt x="1200" y="14076"/>
                  </a:cubicBezTo>
                  <a:cubicBezTo>
                    <a:pt x="-1200" y="9529"/>
                    <a:pt x="0" y="3845"/>
                    <a:pt x="4800" y="1003"/>
                  </a:cubicBezTo>
                  <a:cubicBezTo>
                    <a:pt x="9600" y="-1271"/>
                    <a:pt x="16200" y="434"/>
                    <a:pt x="18600" y="4982"/>
                  </a:cubicBezTo>
                  <a:cubicBezTo>
                    <a:pt x="19800" y="6687"/>
                    <a:pt x="20400" y="8392"/>
                    <a:pt x="19800" y="10097"/>
                  </a:cubicBezTo>
                  <a:cubicBezTo>
                    <a:pt x="19800" y="13508"/>
                    <a:pt x="18000" y="15782"/>
                    <a:pt x="15000" y="17487"/>
                  </a:cubicBezTo>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322" name="Shape 322"/>
            <p:cNvSpPr/>
            <p:nvPr/>
          </p:nvSpPr>
          <p:spPr>
            <a:xfrm>
              <a:off x="0" y="0"/>
              <a:ext cx="1559274" cy="1950721"/>
            </a:xfrm>
            <a:custGeom>
              <a:avLst/>
              <a:gdLst/>
              <a:ahLst/>
              <a:cxnLst>
                <a:cxn ang="0">
                  <a:pos x="wd2" y="hd2"/>
                </a:cxn>
                <a:cxn ang="5400000">
                  <a:pos x="wd2" y="hd2"/>
                </a:cxn>
                <a:cxn ang="10800000">
                  <a:pos x="wd2" y="hd2"/>
                </a:cxn>
                <a:cxn ang="16200000">
                  <a:pos x="wd2" y="hd2"/>
                </a:cxn>
              </a:cxnLst>
              <a:rect l="0" t="0" r="r" b="b"/>
              <a:pathLst>
                <a:path w="21600" h="21600" extrusionOk="0">
                  <a:moveTo>
                    <a:pt x="13390" y="21600"/>
                  </a:moveTo>
                  <a:cubicBezTo>
                    <a:pt x="9804" y="21600"/>
                    <a:pt x="6456" y="20507"/>
                    <a:pt x="3906" y="18450"/>
                  </a:cubicBezTo>
                  <a:cubicBezTo>
                    <a:pt x="1435" y="16393"/>
                    <a:pt x="0" y="13693"/>
                    <a:pt x="0" y="10800"/>
                  </a:cubicBezTo>
                  <a:cubicBezTo>
                    <a:pt x="0" y="7907"/>
                    <a:pt x="1435" y="5207"/>
                    <a:pt x="3906" y="3150"/>
                  </a:cubicBezTo>
                  <a:cubicBezTo>
                    <a:pt x="6456" y="1157"/>
                    <a:pt x="9883" y="0"/>
                    <a:pt x="13390" y="0"/>
                  </a:cubicBezTo>
                  <a:cubicBezTo>
                    <a:pt x="16419" y="0"/>
                    <a:pt x="19209" y="771"/>
                    <a:pt x="21600" y="2250"/>
                  </a:cubicBezTo>
                  <a:cubicBezTo>
                    <a:pt x="19846" y="4050"/>
                    <a:pt x="19846" y="4050"/>
                    <a:pt x="19846" y="4050"/>
                  </a:cubicBezTo>
                  <a:cubicBezTo>
                    <a:pt x="17934" y="2957"/>
                    <a:pt x="15782" y="2314"/>
                    <a:pt x="13390" y="2314"/>
                  </a:cubicBezTo>
                  <a:cubicBezTo>
                    <a:pt x="10601" y="2314"/>
                    <a:pt x="7970" y="3214"/>
                    <a:pt x="5978" y="4821"/>
                  </a:cubicBezTo>
                  <a:cubicBezTo>
                    <a:pt x="3985" y="6429"/>
                    <a:pt x="2869" y="8550"/>
                    <a:pt x="2869" y="10800"/>
                  </a:cubicBezTo>
                  <a:cubicBezTo>
                    <a:pt x="2869" y="13114"/>
                    <a:pt x="3985" y="15236"/>
                    <a:pt x="5978" y="16843"/>
                  </a:cubicBezTo>
                  <a:cubicBezTo>
                    <a:pt x="7970" y="18450"/>
                    <a:pt x="10601" y="19286"/>
                    <a:pt x="13390" y="19286"/>
                  </a:cubicBezTo>
                  <a:cubicBezTo>
                    <a:pt x="15782" y="19286"/>
                    <a:pt x="17934" y="18707"/>
                    <a:pt x="19846" y="17550"/>
                  </a:cubicBezTo>
                  <a:cubicBezTo>
                    <a:pt x="21520" y="19414"/>
                    <a:pt x="21520" y="19414"/>
                    <a:pt x="21520" y="19414"/>
                  </a:cubicBezTo>
                  <a:cubicBezTo>
                    <a:pt x="19209" y="20893"/>
                    <a:pt x="16419" y="21600"/>
                    <a:pt x="13390" y="21600"/>
                  </a:cubicBez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324" name="Shape 324"/>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25" name="Shape 325"/>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26" name="Shape 326"/>
          <p:cNvSpPr/>
          <p:nvPr/>
        </p:nvSpPr>
        <p:spPr>
          <a:xfrm>
            <a:off x="6030" y="4094997"/>
            <a:ext cx="6773335" cy="7315201"/>
          </a:xfrm>
          <a:prstGeom prst="rect">
            <a:avLst/>
          </a:prstGeom>
          <a:solidFill>
            <a:schemeClr val="accent6">
              <a:lumOff val="-11728"/>
            </a:schemeClr>
          </a:solidFill>
          <a:ln w="12700">
            <a:miter lim="400000"/>
          </a:ln>
        </p:spPr>
        <p:txBody>
          <a:bodyPr lIns="121919" tIns="121919" rIns="121919" bIns="121919">
            <a:normAutofit/>
          </a:bodyPr>
          <a:lstStyle/>
          <a:p>
            <a:pPr defTabSz="2438400">
              <a:lnSpc>
                <a:spcPts val="4000"/>
              </a:lnSpc>
              <a:spcBef>
                <a:spcPts val="0"/>
              </a:spcBef>
              <a:defRPr sz="3600" b="0">
                <a:latin typeface="Verdana"/>
                <a:ea typeface="Verdana"/>
                <a:cs typeface="Verdana"/>
                <a:sym typeface="Verdana"/>
              </a:defRPr>
            </a:pPr>
            <a:endParaRPr/>
          </a:p>
        </p:txBody>
      </p:sp>
      <p:sp>
        <p:nvSpPr>
          <p:cNvPr id="327" name="Shape 32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28" name="Shape 32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329" name="Shape 32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30" name="Shape 33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Info-Image-Vault">
    <p:spTree>
      <p:nvGrpSpPr>
        <p:cNvPr id="1" name=""/>
        <p:cNvGrpSpPr/>
        <p:nvPr/>
      </p:nvGrpSpPr>
      <p:grpSpPr>
        <a:xfrm>
          <a:off x="0" y="0"/>
          <a:ext cx="0" cy="0"/>
          <a:chOff x="0" y="0"/>
          <a:chExt cx="0" cy="0"/>
        </a:xfrm>
      </p:grpSpPr>
      <p:pic>
        <p:nvPicPr>
          <p:cNvPr id="337"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38" name="Shape 338"/>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6" name="Group 346"/>
          <p:cNvGrpSpPr/>
          <p:nvPr/>
        </p:nvGrpSpPr>
        <p:grpSpPr>
          <a:xfrm>
            <a:off x="705842" y="643031"/>
            <a:ext cx="2099012" cy="2105871"/>
            <a:chOff x="0" y="0"/>
            <a:chExt cx="2099011" cy="2105869"/>
          </a:xfrm>
        </p:grpSpPr>
        <p:sp>
          <p:nvSpPr>
            <p:cNvPr id="339" name="Shape 339"/>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0" name="Shape 340"/>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1" name="Shape 341"/>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2" name="Shape 342"/>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3" name="Shape 343"/>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4" name="Shape 344"/>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45" name="Shape 345"/>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47" name="Shape 347"/>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48" name="Shape 348"/>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49" name="Shape 349"/>
          <p:cNvSpPr>
            <a:spLocks noGrp="1"/>
          </p:cNvSpPr>
          <p:nvPr>
            <p:ph type="title"/>
          </p:nvPr>
        </p:nvSpPr>
        <p:spPr>
          <a:xfrm>
            <a:off x="-2060" y="4547424"/>
            <a:ext cx="6612847" cy="2976502"/>
          </a:xfrm>
          <a:prstGeom prst="rect">
            <a:avLst/>
          </a:prstGeom>
        </p:spPr>
        <p:txBody>
          <a:bodyPr anchor="b"/>
          <a:lstStyle>
            <a:lvl1pPr marL="12700" indent="-12700">
              <a:lnSpc>
                <a:spcPts val="5000"/>
              </a:lnSpc>
              <a:defRPr sz="4800">
                <a:solidFill>
                  <a:srgbClr val="FFFFFF"/>
                </a:solidFill>
              </a:defRPr>
            </a:lvl1pPr>
          </a:lstStyle>
          <a:p>
            <a:r>
              <a:t>Title Text</a:t>
            </a:r>
          </a:p>
        </p:txBody>
      </p:sp>
      <p:sp>
        <p:nvSpPr>
          <p:cNvPr id="350" name="Shape 350"/>
          <p:cNvSpPr>
            <a:spLocks noGrp="1"/>
          </p:cNvSpPr>
          <p:nvPr>
            <p:ph type="body" sz="quarter" idx="13"/>
          </p:nvPr>
        </p:nvSpPr>
        <p:spPr>
          <a:xfrm>
            <a:off x="-1" y="7657141"/>
            <a:ext cx="6585388" cy="3368285"/>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51" name="Shape 351"/>
          <p:cNvSpPr>
            <a:spLocks noGrp="1"/>
          </p:cNvSpPr>
          <p:nvPr>
            <p:ph type="pic" idx="14"/>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Info-Text-Vault">
    <p:spTree>
      <p:nvGrpSpPr>
        <p:cNvPr id="1" name=""/>
        <p:cNvGrpSpPr/>
        <p:nvPr/>
      </p:nvGrpSpPr>
      <p:grpSpPr>
        <a:xfrm>
          <a:off x="0" y="0"/>
          <a:ext cx="0" cy="0"/>
          <a:chOff x="0" y="0"/>
          <a:chExt cx="0" cy="0"/>
        </a:xfrm>
      </p:grpSpPr>
      <p:pic>
        <p:nvPicPr>
          <p:cNvPr id="358"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59" name="Shape 359"/>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67" name="Group 367"/>
          <p:cNvGrpSpPr/>
          <p:nvPr/>
        </p:nvGrpSpPr>
        <p:grpSpPr>
          <a:xfrm>
            <a:off x="705842" y="643031"/>
            <a:ext cx="2099012" cy="2105871"/>
            <a:chOff x="0" y="0"/>
            <a:chExt cx="2099011" cy="2105869"/>
          </a:xfrm>
        </p:grpSpPr>
        <p:sp>
          <p:nvSpPr>
            <p:cNvPr id="360" name="Shape 360"/>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1" name="Shape 361"/>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2" name="Shape 362"/>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3" name="Shape 363"/>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4" name="Shape 364"/>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5" name="Shape 365"/>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66" name="Shape 366"/>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68" name="Shape 368"/>
          <p:cNvSpPr>
            <a:spLocks noGrp="1"/>
          </p:cNvSpPr>
          <p:nvPr>
            <p:ph type="body" idx="1"/>
          </p:nvPr>
        </p:nvSpPr>
        <p:spPr>
          <a:xfrm>
            <a:off x="8014999" y="4128163"/>
            <a:ext cx="15711928" cy="8814917"/>
          </a:xfrm>
          <a:prstGeom prst="rect">
            <a:avLst/>
          </a:prstGeom>
        </p:spPr>
        <p:txBody>
          <a:bodyPr>
            <a:normAutofit/>
          </a:bodyPr>
          <a:lstStyle>
            <a:lvl1pPr marL="457200" indent="-457200" defTabSz="1828800">
              <a:spcBef>
                <a:spcPts val="1600"/>
              </a:spcBef>
              <a:buClr>
                <a:srgbClr val="808080"/>
              </a:buClr>
              <a:buFont typeface="Wingdings-Regular"/>
              <a:buChar char="▪"/>
              <a:defRPr sz="4800">
                <a:solidFill>
                  <a:srgbClr val="44546A"/>
                </a:solidFill>
              </a:defRPr>
            </a:lvl1pPr>
            <a:lvl2pPr marL="800100" indent="-514350" defTabSz="1828800">
              <a:spcBef>
                <a:spcPts val="1600"/>
              </a:spcBef>
              <a:buClr>
                <a:srgbClr val="808080"/>
              </a:buClr>
              <a:buFont typeface="Wingdings-Regular"/>
              <a:buChar char="–"/>
              <a:defRPr sz="4800">
                <a:solidFill>
                  <a:srgbClr val="44546A"/>
                </a:solidFill>
              </a:defRPr>
            </a:lvl2pPr>
            <a:lvl3pPr marL="1103766" indent="-587828" defTabSz="1828800">
              <a:spcBef>
                <a:spcPts val="1600"/>
              </a:spcBef>
              <a:buClr>
                <a:srgbClr val="808080"/>
              </a:buClr>
              <a:buFont typeface="Wingdings-Regular"/>
              <a:buChar char="▪"/>
              <a:defRPr sz="4800">
                <a:solidFill>
                  <a:srgbClr val="44546A"/>
                </a:solidFill>
              </a:defRPr>
            </a:lvl3pPr>
            <a:lvl4pPr marL="1330778" indent="-587828" defTabSz="1828800">
              <a:spcBef>
                <a:spcPts val="1600"/>
              </a:spcBef>
              <a:buClr>
                <a:srgbClr val="808080"/>
              </a:buClr>
              <a:buFont typeface="Wingdings-Regular"/>
              <a:buChar char="–"/>
              <a:defRPr sz="4800">
                <a:solidFill>
                  <a:srgbClr val="44546A"/>
                </a:solidFill>
              </a:defRPr>
            </a:lvl4pPr>
            <a:lvl5pPr marL="1557112" indent="-582387" defTabSz="1828800">
              <a:spcBef>
                <a:spcPts val="1600"/>
              </a:spcBef>
              <a:buClr>
                <a:srgbClr val="808080"/>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369" name="Shape 36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70" name="Shape 37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71" name="Shape 37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72" name="Shape 37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Info-Code-Vault">
    <p:spTree>
      <p:nvGrpSpPr>
        <p:cNvPr id="1" name=""/>
        <p:cNvGrpSpPr/>
        <p:nvPr/>
      </p:nvGrpSpPr>
      <p:grpSpPr>
        <a:xfrm>
          <a:off x="0" y="0"/>
          <a:ext cx="0" cy="0"/>
          <a:chOff x="0" y="0"/>
          <a:chExt cx="0" cy="0"/>
        </a:xfrm>
      </p:grpSpPr>
      <p:pic>
        <p:nvPicPr>
          <p:cNvPr id="379" name="image16.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94" y="11"/>
            <a:ext cx="7373723" cy="13716001"/>
          </a:xfrm>
          <a:prstGeom prst="rect">
            <a:avLst/>
          </a:prstGeom>
          <a:ln w="12700">
            <a:miter lim="400000"/>
          </a:ln>
        </p:spPr>
      </p:pic>
      <p:sp>
        <p:nvSpPr>
          <p:cNvPr id="380" name="Shape 380"/>
          <p:cNvSpPr/>
          <p:nvPr/>
        </p:nvSpPr>
        <p:spPr>
          <a:xfrm>
            <a:off x="28890" y="4105157"/>
            <a:ext cx="6773335" cy="7315201"/>
          </a:xfrm>
          <a:prstGeom prst="rect">
            <a:avLst/>
          </a:prstGeom>
          <a:solidFill>
            <a:srgbClr val="000000"/>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88" name="Group 388"/>
          <p:cNvGrpSpPr/>
          <p:nvPr/>
        </p:nvGrpSpPr>
        <p:grpSpPr>
          <a:xfrm>
            <a:off x="705842" y="643031"/>
            <a:ext cx="2099012" cy="2105871"/>
            <a:chOff x="0" y="0"/>
            <a:chExt cx="2099011" cy="2105869"/>
          </a:xfrm>
        </p:grpSpPr>
        <p:sp>
          <p:nvSpPr>
            <p:cNvPr id="381" name="Shape 381"/>
            <p:cNvSpPr/>
            <p:nvPr/>
          </p:nvSpPr>
          <p:spPr>
            <a:xfrm>
              <a:off x="-1" y="-1"/>
              <a:ext cx="2099012" cy="2105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29" y="21600"/>
                  </a:lnTo>
                  <a:lnTo>
                    <a:pt x="21600" y="0"/>
                  </a:lnTo>
                  <a:lnTo>
                    <a:pt x="0" y="0"/>
                  </a:lnTo>
                  <a:close/>
                  <a:moveTo>
                    <a:pt x="12071" y="4327"/>
                  </a:moveTo>
                  <a:lnTo>
                    <a:pt x="13306" y="4327"/>
                  </a:lnTo>
                  <a:lnTo>
                    <a:pt x="13306" y="5558"/>
                  </a:lnTo>
                  <a:lnTo>
                    <a:pt x="12071" y="5558"/>
                  </a:lnTo>
                  <a:lnTo>
                    <a:pt x="12071" y="4327"/>
                  </a:lnTo>
                  <a:close/>
                  <a:moveTo>
                    <a:pt x="9565" y="9322"/>
                  </a:moveTo>
                  <a:lnTo>
                    <a:pt x="8329" y="9322"/>
                  </a:lnTo>
                  <a:lnTo>
                    <a:pt x="8329" y="8056"/>
                  </a:lnTo>
                  <a:lnTo>
                    <a:pt x="9565" y="8056"/>
                  </a:lnTo>
                  <a:lnTo>
                    <a:pt x="9565" y="9322"/>
                  </a:lnTo>
                  <a:close/>
                  <a:moveTo>
                    <a:pt x="9565" y="7458"/>
                  </a:moveTo>
                  <a:lnTo>
                    <a:pt x="8329" y="7458"/>
                  </a:lnTo>
                  <a:lnTo>
                    <a:pt x="8329" y="6192"/>
                  </a:lnTo>
                  <a:lnTo>
                    <a:pt x="9565" y="6192"/>
                  </a:lnTo>
                  <a:lnTo>
                    <a:pt x="9565" y="7458"/>
                  </a:lnTo>
                  <a:close/>
                  <a:moveTo>
                    <a:pt x="9565" y="5558"/>
                  </a:moveTo>
                  <a:lnTo>
                    <a:pt x="8329" y="5558"/>
                  </a:lnTo>
                  <a:lnTo>
                    <a:pt x="8329" y="4327"/>
                  </a:lnTo>
                  <a:lnTo>
                    <a:pt x="9565" y="4327"/>
                  </a:lnTo>
                  <a:lnTo>
                    <a:pt x="9565" y="5558"/>
                  </a:lnTo>
                  <a:close/>
                  <a:moveTo>
                    <a:pt x="11435" y="11187"/>
                  </a:moveTo>
                  <a:lnTo>
                    <a:pt x="10200" y="11187"/>
                  </a:lnTo>
                  <a:lnTo>
                    <a:pt x="10200" y="9956"/>
                  </a:lnTo>
                  <a:lnTo>
                    <a:pt x="11435" y="9956"/>
                  </a:lnTo>
                  <a:lnTo>
                    <a:pt x="11435" y="11187"/>
                  </a:lnTo>
                  <a:close/>
                  <a:moveTo>
                    <a:pt x="11435" y="9322"/>
                  </a:moveTo>
                  <a:lnTo>
                    <a:pt x="10200" y="9322"/>
                  </a:lnTo>
                  <a:lnTo>
                    <a:pt x="10200" y="8056"/>
                  </a:lnTo>
                  <a:lnTo>
                    <a:pt x="11435" y="8056"/>
                  </a:lnTo>
                  <a:lnTo>
                    <a:pt x="11435" y="9322"/>
                  </a:lnTo>
                  <a:close/>
                  <a:moveTo>
                    <a:pt x="11435" y="7458"/>
                  </a:moveTo>
                  <a:lnTo>
                    <a:pt x="10200" y="7458"/>
                  </a:lnTo>
                  <a:lnTo>
                    <a:pt x="10200" y="6192"/>
                  </a:lnTo>
                  <a:lnTo>
                    <a:pt x="11435" y="6192"/>
                  </a:lnTo>
                  <a:lnTo>
                    <a:pt x="11435" y="7458"/>
                  </a:lnTo>
                  <a:close/>
                  <a:moveTo>
                    <a:pt x="11435" y="5558"/>
                  </a:moveTo>
                  <a:lnTo>
                    <a:pt x="10200" y="5558"/>
                  </a:lnTo>
                  <a:lnTo>
                    <a:pt x="10200" y="4327"/>
                  </a:lnTo>
                  <a:lnTo>
                    <a:pt x="11435" y="4327"/>
                  </a:lnTo>
                  <a:lnTo>
                    <a:pt x="11435" y="5558"/>
                  </a:lnTo>
                  <a:close/>
                  <a:moveTo>
                    <a:pt x="12071" y="6192"/>
                  </a:moveTo>
                  <a:lnTo>
                    <a:pt x="13306" y="6192"/>
                  </a:lnTo>
                  <a:lnTo>
                    <a:pt x="13306" y="7458"/>
                  </a:lnTo>
                  <a:lnTo>
                    <a:pt x="12071" y="7458"/>
                  </a:lnTo>
                  <a:lnTo>
                    <a:pt x="12071" y="6192"/>
                  </a:lnTo>
                  <a:close/>
                  <a:moveTo>
                    <a:pt x="12071" y="9322"/>
                  </a:moveTo>
                  <a:lnTo>
                    <a:pt x="12071" y="8056"/>
                  </a:lnTo>
                  <a:lnTo>
                    <a:pt x="13306" y="8056"/>
                  </a:lnTo>
                  <a:lnTo>
                    <a:pt x="13306" y="9322"/>
                  </a:lnTo>
                  <a:lnTo>
                    <a:pt x="12071" y="9322"/>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2" name="Shape 382"/>
            <p:cNvSpPr/>
            <p:nvPr/>
          </p:nvSpPr>
          <p:spPr>
            <a:xfrm>
              <a:off x="809422" y="785414"/>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3" name="Shape 383"/>
            <p:cNvSpPr/>
            <p:nvPr/>
          </p:nvSpPr>
          <p:spPr>
            <a:xfrm>
              <a:off x="802561" y="785414"/>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4" name="Shape 384"/>
            <p:cNvSpPr/>
            <p:nvPr/>
          </p:nvSpPr>
          <p:spPr>
            <a:xfrm>
              <a:off x="809422" y="421860"/>
              <a:ext cx="113180" cy="120041"/>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5" name="Shape 385"/>
            <p:cNvSpPr/>
            <p:nvPr/>
          </p:nvSpPr>
          <p:spPr>
            <a:xfrm>
              <a:off x="802561" y="421860"/>
              <a:ext cx="120043" cy="1200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6" name="Shape 386"/>
            <p:cNvSpPr/>
            <p:nvPr/>
          </p:nvSpPr>
          <p:spPr>
            <a:xfrm>
              <a:off x="991199" y="603637"/>
              <a:ext cx="113180" cy="123473"/>
            </a:xfrm>
            <a:prstGeom prst="rect">
              <a:avLst/>
            </a:prstGeom>
            <a:solidFill>
              <a:srgbClr val="FFFFFF">
                <a:alpha val="54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387" name="Shape 387"/>
            <p:cNvSpPr/>
            <p:nvPr/>
          </p:nvSpPr>
          <p:spPr>
            <a:xfrm>
              <a:off x="984341" y="603637"/>
              <a:ext cx="120043" cy="1234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234" y="21600"/>
                  </a:lnTo>
                  <a:lnTo>
                    <a:pt x="1234" y="0"/>
                  </a:lnTo>
                  <a:lnTo>
                    <a:pt x="21600"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389" name="Shape 389"/>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390" name="Shape 390"/>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391" name="Shape 391"/>
          <p:cNvSpPr>
            <a:spLocks noGrp="1"/>
          </p:cNvSpPr>
          <p:nvPr>
            <p:ph type="title"/>
          </p:nvPr>
        </p:nvSpPr>
        <p:spPr>
          <a:xfrm>
            <a:off x="-2060" y="4547424"/>
            <a:ext cx="6612847" cy="2976502"/>
          </a:xfrm>
          <a:prstGeom prst="rect">
            <a:avLst/>
          </a:prstGeom>
        </p:spPr>
        <p:txBody>
          <a:bodyPr anchor="b"/>
          <a:lstStyle>
            <a:lvl1pPr>
              <a:lnSpc>
                <a:spcPts val="5000"/>
              </a:lnSpc>
              <a:defRPr sz="4800">
                <a:solidFill>
                  <a:srgbClr val="FFFFFF"/>
                </a:solidFill>
              </a:defRPr>
            </a:lvl1pPr>
          </a:lstStyle>
          <a:p>
            <a:r>
              <a:t>Title Text</a:t>
            </a:r>
          </a:p>
        </p:txBody>
      </p:sp>
      <p:sp>
        <p:nvSpPr>
          <p:cNvPr id="392" name="Shape 392"/>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393" name="Shape 393"/>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394" name="Shape 394"/>
          <p:cNvSpPr/>
          <p:nvPr/>
        </p:nvSpPr>
        <p:spPr>
          <a:xfrm>
            <a:off x="8525562" y="2479554"/>
            <a:ext cx="14677338"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395" name="Shape 395"/>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396" name="Shape 396"/>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Info-Image-Nomad">
    <p:spTree>
      <p:nvGrpSpPr>
        <p:cNvPr id="1" name=""/>
        <p:cNvGrpSpPr/>
        <p:nvPr/>
      </p:nvGrpSpPr>
      <p:grpSpPr>
        <a:xfrm>
          <a:off x="0" y="0"/>
          <a:ext cx="0" cy="0"/>
          <a:chOff x="0" y="0"/>
          <a:chExt cx="0" cy="0"/>
        </a:xfrm>
      </p:grpSpPr>
      <p:pic>
        <p:nvPicPr>
          <p:cNvPr id="403"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07" name="Group 407"/>
          <p:cNvGrpSpPr/>
          <p:nvPr/>
        </p:nvGrpSpPr>
        <p:grpSpPr>
          <a:xfrm>
            <a:off x="653685" y="610965"/>
            <a:ext cx="1971097" cy="2266393"/>
            <a:chOff x="0" y="0"/>
            <a:chExt cx="1971095" cy="2266391"/>
          </a:xfrm>
        </p:grpSpPr>
        <p:sp>
          <p:nvSpPr>
            <p:cNvPr id="404" name="Shape 404"/>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5" name="Shape 405"/>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06" name="Shape 406"/>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08" name="Shape 408"/>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09" name="Shape 409"/>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10" name="Shape 410"/>
          <p:cNvSpPr>
            <a:spLocks noGrp="1"/>
          </p:cNvSpPr>
          <p:nvPr>
            <p:ph type="pic" idx="13"/>
          </p:nvPr>
        </p:nvSpPr>
        <p:spPr>
          <a:xfrm>
            <a:off x="8030797" y="747437"/>
            <a:ext cx="15696127" cy="12195643"/>
          </a:xfrm>
          <a:prstGeom prst="rect">
            <a:avLst/>
          </a:prstGeom>
          <a:ln w="12700">
            <a:solidFill>
              <a:srgbClr val="CBCFD5"/>
            </a:solidFill>
            <a:round/>
          </a:ln>
        </p:spPr>
        <p:txBody>
          <a:bodyPr lIns="91439" tIns="45719" rIns="91439" bIns="45719"/>
          <a:lstStyle/>
          <a:p>
            <a:endParaRPr/>
          </a:p>
        </p:txBody>
      </p:sp>
      <p:sp>
        <p:nvSpPr>
          <p:cNvPr id="411" name="Shape 411"/>
          <p:cNvSpPr/>
          <p:nvPr/>
        </p:nvSpPr>
        <p:spPr>
          <a:xfrm>
            <a:off x="28890" y="410515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12" name="Shape 412"/>
          <p:cNvSpPr>
            <a:spLocks noGrp="1"/>
          </p:cNvSpPr>
          <p:nvPr>
            <p:ph type="body" sz="quarter" idx="14"/>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13" name="Shape 413"/>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Info-Text-Nomad">
    <p:spTree>
      <p:nvGrpSpPr>
        <p:cNvPr id="1" name=""/>
        <p:cNvGrpSpPr/>
        <p:nvPr/>
      </p:nvGrpSpPr>
      <p:grpSpPr>
        <a:xfrm>
          <a:off x="0" y="0"/>
          <a:ext cx="0" cy="0"/>
          <a:chOff x="0" y="0"/>
          <a:chExt cx="0" cy="0"/>
        </a:xfrm>
      </p:grpSpPr>
      <p:sp>
        <p:nvSpPr>
          <p:cNvPr id="420" name="Shape 420"/>
          <p:cNvSpPr>
            <a:spLocks noGrp="1"/>
          </p:cNvSpPr>
          <p:nvPr>
            <p:ph type="body" idx="1"/>
          </p:nvPr>
        </p:nvSpPr>
        <p:spPr>
          <a:xfrm>
            <a:off x="8014999" y="4133223"/>
            <a:ext cx="15711929" cy="8809857"/>
          </a:xfrm>
          <a:prstGeom prst="rect">
            <a:avLst/>
          </a:prstGeom>
        </p:spPr>
        <p:txBody>
          <a:bodyPr>
            <a:normAutofit/>
          </a:bodyPr>
          <a:lstStyle>
            <a:lvl1pPr marL="457200" indent="-457200" defTabSz="1828800">
              <a:spcBef>
                <a:spcPts val="1600"/>
              </a:spcBef>
              <a:buClr>
                <a:schemeClr val="accent5"/>
              </a:buClr>
              <a:buFont typeface="Wingdings-Regular"/>
              <a:buChar char="▪"/>
              <a:defRPr sz="4800">
                <a:solidFill>
                  <a:srgbClr val="44546A"/>
                </a:solidFill>
              </a:defRPr>
            </a:lvl1pPr>
            <a:lvl2pPr marL="800100" indent="-514350" defTabSz="1828800">
              <a:spcBef>
                <a:spcPts val="1600"/>
              </a:spcBef>
              <a:buClr>
                <a:schemeClr val="accent5"/>
              </a:buClr>
              <a:buFont typeface="Wingdings-Regular"/>
              <a:buChar char="–"/>
              <a:defRPr sz="4800">
                <a:solidFill>
                  <a:srgbClr val="44546A"/>
                </a:solidFill>
              </a:defRPr>
            </a:lvl2pPr>
            <a:lvl3pPr marL="1103766" indent="-587828" defTabSz="1828800">
              <a:spcBef>
                <a:spcPts val="1600"/>
              </a:spcBef>
              <a:buClr>
                <a:schemeClr val="accent5"/>
              </a:buClr>
              <a:buFont typeface="Wingdings-Regular"/>
              <a:buChar char="▪"/>
              <a:defRPr sz="4800">
                <a:solidFill>
                  <a:srgbClr val="44546A"/>
                </a:solidFill>
              </a:defRPr>
            </a:lvl3pPr>
            <a:lvl4pPr marL="1330778" indent="-587828" defTabSz="1828800">
              <a:spcBef>
                <a:spcPts val="1600"/>
              </a:spcBef>
              <a:buClr>
                <a:schemeClr val="accent5"/>
              </a:buClr>
              <a:buFont typeface="Wingdings-Regular"/>
              <a:buChar char="–"/>
              <a:defRPr sz="4800">
                <a:solidFill>
                  <a:srgbClr val="44546A"/>
                </a:solidFill>
              </a:defRPr>
            </a:lvl4pPr>
            <a:lvl5pPr marL="1557112" indent="-582387" defTabSz="1828800">
              <a:spcBef>
                <a:spcPts val="1600"/>
              </a:spcBef>
              <a:buClr>
                <a:schemeClr val="accent5"/>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pic>
        <p:nvPicPr>
          <p:cNvPr id="421"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grpSp>
        <p:nvGrpSpPr>
          <p:cNvPr id="425" name="Group 425"/>
          <p:cNvGrpSpPr/>
          <p:nvPr/>
        </p:nvGrpSpPr>
        <p:grpSpPr>
          <a:xfrm>
            <a:off x="653685" y="610965"/>
            <a:ext cx="1971097" cy="2266393"/>
            <a:chOff x="0" y="0"/>
            <a:chExt cx="1971095" cy="2266391"/>
          </a:xfrm>
        </p:grpSpPr>
        <p:sp>
          <p:nvSpPr>
            <p:cNvPr id="422" name="Shape 42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3" name="Shape 42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4" name="Shape 42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26" name="Shape 426"/>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27" name="Shape 427"/>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28" name="Shape 428"/>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29" name="Shape 429"/>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30" name="Shape 430"/>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Info-CodeBox-Nomad">
    <p:spTree>
      <p:nvGrpSpPr>
        <p:cNvPr id="1" name=""/>
        <p:cNvGrpSpPr/>
        <p:nvPr/>
      </p:nvGrpSpPr>
      <p:grpSpPr>
        <a:xfrm>
          <a:off x="0" y="0"/>
          <a:ext cx="0" cy="0"/>
          <a:chOff x="0" y="0"/>
          <a:chExt cx="0" cy="0"/>
        </a:xfrm>
      </p:grpSpPr>
      <p:pic>
        <p:nvPicPr>
          <p:cNvPr id="437" name="image17.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938" y="-3"/>
            <a:ext cx="7337692" cy="13716004"/>
          </a:xfrm>
          <a:prstGeom prst="rect">
            <a:avLst/>
          </a:prstGeom>
          <a:ln w="12700">
            <a:miter lim="400000"/>
          </a:ln>
        </p:spPr>
      </p:pic>
      <p:sp>
        <p:nvSpPr>
          <p:cNvPr id="438" name="Shape 438"/>
          <p:cNvSpPr/>
          <p:nvPr/>
        </p:nvSpPr>
        <p:spPr>
          <a:xfrm>
            <a:off x="8525562" y="2931055"/>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439" name="Shape 439"/>
          <p:cNvSpPr/>
          <p:nvPr/>
        </p:nvSpPr>
        <p:spPr>
          <a:xfrm>
            <a:off x="8523730" y="2479554"/>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40" name="Shape 440"/>
          <p:cNvSpPr>
            <a:spLocks noGrp="1"/>
          </p:cNvSpPr>
          <p:nvPr>
            <p:ph type="sldNum" sz="quarter" idx="2"/>
          </p:nvPr>
        </p:nvSpPr>
        <p:spPr>
          <a:xfrm>
            <a:off x="23603591" y="13156774"/>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41" name="Shape 441"/>
          <p:cNvSpPr/>
          <p:nvPr/>
        </p:nvSpPr>
        <p:spPr>
          <a:xfrm>
            <a:off x="19445329" y="1314128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grpSp>
        <p:nvGrpSpPr>
          <p:cNvPr id="445" name="Group 445"/>
          <p:cNvGrpSpPr/>
          <p:nvPr/>
        </p:nvGrpSpPr>
        <p:grpSpPr>
          <a:xfrm>
            <a:off x="653685" y="610965"/>
            <a:ext cx="1971097" cy="2266393"/>
            <a:chOff x="0" y="0"/>
            <a:chExt cx="1971095" cy="2266391"/>
          </a:xfrm>
        </p:grpSpPr>
        <p:sp>
          <p:nvSpPr>
            <p:cNvPr id="442" name="Shape 442"/>
            <p:cNvSpPr/>
            <p:nvPr/>
          </p:nvSpPr>
          <p:spPr>
            <a:xfrm>
              <a:off x="985547"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21196" y="0"/>
                  </a:moveTo>
                  <a:lnTo>
                    <a:pt x="9708" y="3842"/>
                  </a:lnTo>
                  <a:lnTo>
                    <a:pt x="9708" y="8621"/>
                  </a:lnTo>
                  <a:lnTo>
                    <a:pt x="4045" y="10495"/>
                  </a:lnTo>
                  <a:lnTo>
                    <a:pt x="0" y="9090"/>
                  </a:lnTo>
                  <a:lnTo>
                    <a:pt x="0" y="21600"/>
                  </a:lnTo>
                  <a:lnTo>
                    <a:pt x="162" y="21600"/>
                  </a:lnTo>
                  <a:lnTo>
                    <a:pt x="21600" y="14338"/>
                  </a:lnTo>
                  <a:lnTo>
                    <a:pt x="21600" y="0"/>
                  </a:lnTo>
                  <a:lnTo>
                    <a:pt x="21196" y="0"/>
                  </a:lnTo>
                  <a:close/>
                </a:path>
              </a:pathLst>
            </a:custGeom>
            <a:solidFill>
              <a:srgbClr val="FFFFFF">
                <a:alpha val="73000"/>
              </a:srgbClr>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3" name="Shape 443"/>
            <p:cNvSpPr/>
            <p:nvPr/>
          </p:nvSpPr>
          <p:spPr>
            <a:xfrm>
              <a:off x="0" y="0"/>
              <a:ext cx="1971096" cy="1059373"/>
            </a:xfrm>
            <a:custGeom>
              <a:avLst/>
              <a:gdLst/>
              <a:ahLst/>
              <a:cxnLst>
                <a:cxn ang="0">
                  <a:pos x="wd2" y="hd2"/>
                </a:cxn>
                <a:cxn ang="5400000">
                  <a:pos x="wd2" y="hd2"/>
                </a:cxn>
                <a:cxn ang="10800000">
                  <a:pos x="wd2" y="hd2"/>
                </a:cxn>
                <a:cxn ang="16200000">
                  <a:pos x="wd2" y="hd2"/>
                </a:cxn>
              </a:cxnLst>
              <a:rect l="0" t="0" r="r" b="b"/>
              <a:pathLst>
                <a:path w="21600" h="21600" extrusionOk="0">
                  <a:moveTo>
                    <a:pt x="10719" y="0"/>
                  </a:moveTo>
                  <a:lnTo>
                    <a:pt x="0" y="11515"/>
                  </a:lnTo>
                  <a:lnTo>
                    <a:pt x="7240" y="19417"/>
                  </a:lnTo>
                  <a:lnTo>
                    <a:pt x="8737" y="17837"/>
                  </a:lnTo>
                  <a:lnTo>
                    <a:pt x="12216" y="21600"/>
                  </a:lnTo>
                  <a:lnTo>
                    <a:pt x="12216" y="13848"/>
                  </a:lnTo>
                  <a:lnTo>
                    <a:pt x="15654" y="10085"/>
                  </a:lnTo>
                  <a:lnTo>
                    <a:pt x="15654" y="17686"/>
                  </a:lnTo>
                  <a:lnTo>
                    <a:pt x="21600" y="11515"/>
                  </a:lnTo>
                  <a:lnTo>
                    <a:pt x="10719" y="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44" name="Shape 444"/>
            <p:cNvSpPr/>
            <p:nvPr/>
          </p:nvSpPr>
          <p:spPr>
            <a:xfrm>
              <a:off x="0" y="564753"/>
              <a:ext cx="985549" cy="1701639"/>
            </a:xfrm>
            <a:custGeom>
              <a:avLst/>
              <a:gdLst/>
              <a:ahLst/>
              <a:cxnLst>
                <a:cxn ang="0">
                  <a:pos x="wd2" y="hd2"/>
                </a:cxn>
                <a:cxn ang="5400000">
                  <a:pos x="wd2" y="hd2"/>
                </a:cxn>
                <a:cxn ang="10800000">
                  <a:pos x="wd2" y="hd2"/>
                </a:cxn>
                <a:cxn ang="16200000">
                  <a:pos x="wd2" y="hd2"/>
                </a:cxn>
              </a:cxnLst>
              <a:rect l="0" t="0" r="r" b="b"/>
              <a:pathLst>
                <a:path w="21600" h="21600" extrusionOk="0">
                  <a:moveTo>
                    <a:pt x="18769" y="8200"/>
                  </a:moveTo>
                  <a:lnTo>
                    <a:pt x="18769" y="12932"/>
                  </a:lnTo>
                  <a:lnTo>
                    <a:pt x="12297" y="15368"/>
                  </a:lnTo>
                  <a:lnTo>
                    <a:pt x="12297" y="5763"/>
                  </a:lnTo>
                  <a:lnTo>
                    <a:pt x="14724" y="4826"/>
                  </a:lnTo>
                  <a:lnTo>
                    <a:pt x="162" y="0"/>
                  </a:lnTo>
                  <a:lnTo>
                    <a:pt x="0" y="0"/>
                  </a:lnTo>
                  <a:lnTo>
                    <a:pt x="0" y="14338"/>
                  </a:lnTo>
                  <a:lnTo>
                    <a:pt x="21600" y="21600"/>
                  </a:lnTo>
                  <a:lnTo>
                    <a:pt x="21600" y="9090"/>
                  </a:lnTo>
                  <a:lnTo>
                    <a:pt x="18769" y="8200"/>
                  </a:lnTo>
                  <a:close/>
                </a:path>
              </a:pathLst>
            </a:custGeom>
            <a:solidFill>
              <a:srgbClr val="FFFFF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46" name="Shape 446"/>
          <p:cNvSpPr/>
          <p:nvPr/>
        </p:nvSpPr>
        <p:spPr>
          <a:xfrm>
            <a:off x="6030" y="4094997"/>
            <a:ext cx="6773335" cy="7315201"/>
          </a:xfrm>
          <a:prstGeom prst="rect">
            <a:avLst/>
          </a:prstGeom>
          <a:solidFill>
            <a:schemeClr val="accent5">
              <a:lumOff val="-8745"/>
            </a:schemeClr>
          </a:solidFill>
          <a:ln w="25400">
            <a:miter lim="400000"/>
          </a:ln>
        </p:spPr>
        <p:txBody>
          <a:bodyPr lIns="243839" tIns="243839" rIns="243839" bIns="243839" anchor="b">
            <a:normAutofit/>
          </a:bodyPr>
          <a:lstStyle/>
          <a:p>
            <a:pPr defTabSz="2438400">
              <a:lnSpc>
                <a:spcPts val="5000"/>
              </a:lnSpc>
              <a:spcBef>
                <a:spcPts val="0"/>
              </a:spcBef>
            </a:pPr>
            <a:endParaRPr/>
          </a:p>
        </p:txBody>
      </p:sp>
      <p:sp>
        <p:nvSpPr>
          <p:cNvPr id="447" name="Shape 447"/>
          <p:cNvSpPr>
            <a:spLocks noGrp="1"/>
          </p:cNvSpPr>
          <p:nvPr>
            <p:ph type="body" sz="quarter" idx="13"/>
          </p:nvPr>
        </p:nvSpPr>
        <p:spPr>
          <a:xfrm>
            <a:off x="-1" y="7657141"/>
            <a:ext cx="6585388" cy="3365501"/>
          </a:xfrm>
          <a:prstGeom prst="rect">
            <a:avLst/>
          </a:prstGeom>
          <a:ln w="12700"/>
        </p:spPr>
        <p:txBody>
          <a:bodyPr>
            <a:normAutofit/>
          </a:bodyPr>
          <a:lstStyle/>
          <a:p>
            <a:pPr marL="0" indent="0">
              <a:lnSpc>
                <a:spcPts val="4000"/>
              </a:lnSpc>
              <a:spcBef>
                <a:spcPts val="0"/>
              </a:spcBef>
              <a:buSzTx/>
              <a:buFontTx/>
              <a:buNone/>
              <a:defRPr sz="3600">
                <a:solidFill>
                  <a:srgbClr val="FFFFFF"/>
                </a:solidFill>
              </a:defRPr>
            </a:pPr>
            <a:endParaRPr/>
          </a:p>
        </p:txBody>
      </p:sp>
      <p:sp>
        <p:nvSpPr>
          <p:cNvPr id="448" name="Shape 448"/>
          <p:cNvSpPr>
            <a:spLocks noGrp="1"/>
          </p:cNvSpPr>
          <p:nvPr>
            <p:ph type="title"/>
          </p:nvPr>
        </p:nvSpPr>
        <p:spPr>
          <a:xfrm>
            <a:off x="-1" y="4552125"/>
            <a:ext cx="6616701" cy="2971801"/>
          </a:xfrm>
          <a:prstGeom prst="rect">
            <a:avLst/>
          </a:prstGeom>
        </p:spPr>
        <p:txBody>
          <a:bodyPr anchor="b"/>
          <a:lstStyle>
            <a:lvl1pPr>
              <a:lnSpc>
                <a:spcPts val="5000"/>
              </a:lnSpc>
              <a:defRPr sz="4800">
                <a:solidFill>
                  <a:srgbClr val="FFFFFF"/>
                </a:solidFill>
              </a:defRPr>
            </a:lvl1pPr>
          </a:lstStyle>
          <a:p>
            <a:r>
              <a:t>Title Text</a:t>
            </a:r>
          </a:p>
        </p:txBody>
      </p:sp>
      <p:sp>
        <p:nvSpPr>
          <p:cNvPr id="449" name="Shape 449"/>
          <p:cNvSpPr>
            <a:spLocks noGrp="1"/>
          </p:cNvSpPr>
          <p:nvPr>
            <p:ph type="body" sz="half" idx="14"/>
          </p:nvPr>
        </p:nvSpPr>
        <p:spPr>
          <a:xfrm>
            <a:off x="8812231" y="34709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450" name="Shape 450"/>
          <p:cNvSpPr>
            <a:spLocks noGrp="1"/>
          </p:cNvSpPr>
          <p:nvPr>
            <p:ph type="body" sz="quarter" idx="15"/>
          </p:nvPr>
        </p:nvSpPr>
        <p:spPr>
          <a:xfrm>
            <a:off x="8812231" y="24805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ody w/title">
    <p:spTree>
      <p:nvGrpSpPr>
        <p:cNvPr id="1" name=""/>
        <p:cNvGrpSpPr/>
        <p:nvPr/>
      </p:nvGrpSpPr>
      <p:grpSpPr>
        <a:xfrm>
          <a:off x="0" y="0"/>
          <a:ext cx="0" cy="0"/>
          <a:chOff x="0" y="0"/>
          <a:chExt cx="0" cy="0"/>
        </a:xfrm>
      </p:grpSpPr>
      <p:pic>
        <p:nvPicPr>
          <p:cNvPr id="457" name="image18.jpg"/>
          <p:cNvPicPr>
            <a:picLocks noChangeAspect="1"/>
          </p:cNvPicPr>
          <p:nvPr/>
        </p:nvPicPr>
        <p:blipFill>
          <a:blip r:embed="rId2">
            <a:alphaModFix amt="34000"/>
            <a:extLst/>
          </a:blip>
          <a:stretch>
            <a:fillRect/>
          </a:stretch>
        </p:blipFill>
        <p:spPr>
          <a:xfrm>
            <a:off x="-1" y="278779"/>
            <a:ext cx="24384001" cy="13716001"/>
          </a:xfrm>
          <a:prstGeom prst="rect">
            <a:avLst/>
          </a:prstGeom>
          <a:ln w="12700">
            <a:miter lim="400000"/>
          </a:ln>
        </p:spPr>
      </p:pic>
      <p:sp>
        <p:nvSpPr>
          <p:cNvPr id="21" name="Shape 458">
            <a:extLst>
              <a:ext uri="{FF2B5EF4-FFF2-40B4-BE49-F238E27FC236}">
                <a16:creationId xmlns:a16="http://schemas.microsoft.com/office/drawing/2014/main" id="{33270A15-4564-8042-8315-F648CF17AA15}"/>
              </a:ext>
            </a:extLst>
          </p:cNvPr>
          <p:cNvSpPr/>
          <p:nvPr userDrawn="1"/>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59" name="Shape 459"/>
          <p:cNvSpPr>
            <a:spLocks noGrp="1"/>
          </p:cNvSpPr>
          <p:nvPr>
            <p:ph type="body" idx="1"/>
          </p:nvPr>
        </p:nvSpPr>
        <p:spPr>
          <a:xfrm>
            <a:off x="1453186" y="3349719"/>
            <a:ext cx="21745481" cy="9241292"/>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60" name="Shape 460"/>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61" name="Shape 461"/>
          <p:cNvSpPr>
            <a:spLocks noGrp="1"/>
          </p:cNvSpPr>
          <p:nvPr>
            <p:ph type="title"/>
          </p:nvPr>
        </p:nvSpPr>
        <p:spPr>
          <a:xfrm>
            <a:off x="1451869" y="783573"/>
            <a:ext cx="21746797" cy="17845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62" name="Shape 462"/>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466" name="Group 466"/>
          <p:cNvGrpSpPr/>
          <p:nvPr/>
        </p:nvGrpSpPr>
        <p:grpSpPr>
          <a:xfrm>
            <a:off x="22603860" y="12793059"/>
            <a:ext cx="594806" cy="629478"/>
            <a:chOff x="0" y="0"/>
            <a:chExt cx="594805" cy="629477"/>
          </a:xfrm>
        </p:grpSpPr>
        <p:sp>
          <p:nvSpPr>
            <p:cNvPr id="463" name="Shape 463"/>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4" name="Shape 464"/>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65" name="Shape 465"/>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67" name="Shape 467"/>
          <p:cNvSpPr/>
          <p:nvPr/>
        </p:nvSpPr>
        <p:spPr>
          <a:xfrm>
            <a:off x="1451869" y="12949816"/>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68" name="Shape 468"/>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 name="Text Placeholder 5">
            <a:extLst>
              <a:ext uri="{FF2B5EF4-FFF2-40B4-BE49-F238E27FC236}">
                <a16:creationId xmlns:a16="http://schemas.microsoft.com/office/drawing/2014/main" id="{670D6D46-CA8F-CF41-BA5D-BFC96F1EF4AF}"/>
              </a:ext>
            </a:extLst>
          </p:cNvPr>
          <p:cNvSpPr>
            <a:spLocks noGrp="1"/>
          </p:cNvSpPr>
          <p:nvPr>
            <p:ph type="body" sz="quarter" idx="10" hasCustomPrompt="1"/>
          </p:nvPr>
        </p:nvSpPr>
        <p:spPr>
          <a:xfrm>
            <a:off x="9612352" y="12882563"/>
            <a:ext cx="12679324" cy="547687"/>
          </a:xfrm>
        </p:spPr>
        <p:txBody>
          <a:bodyPr/>
          <a:lstStyle>
            <a:lvl1pPr marL="0" indent="0" algn="r">
              <a:buNone/>
              <a:defRPr sz="2400">
                <a:solidFill>
                  <a:schemeClr val="accent2"/>
                </a:solidFill>
              </a:defRPr>
            </a:lvl1pPr>
          </a:lstStyle>
          <a:p>
            <a:pPr lvl="0"/>
            <a:r>
              <a:rPr lang="en-US" dirty="0"/>
              <a:t>&lt;Insert Link&gt;</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Body w/title &amp; Subtitle">
    <p:spTree>
      <p:nvGrpSpPr>
        <p:cNvPr id="1" name=""/>
        <p:cNvGrpSpPr/>
        <p:nvPr/>
      </p:nvGrpSpPr>
      <p:grpSpPr>
        <a:xfrm>
          <a:off x="0" y="0"/>
          <a:ext cx="0" cy="0"/>
          <a:chOff x="0" y="0"/>
          <a:chExt cx="0" cy="0"/>
        </a:xfrm>
      </p:grpSpPr>
      <p:pic>
        <p:nvPicPr>
          <p:cNvPr id="475" name="image18.jpg"/>
          <p:cNvPicPr>
            <a:picLocks noChangeAspect="1"/>
          </p:cNvPicPr>
          <p:nvPr/>
        </p:nvPicPr>
        <p:blipFill>
          <a:blip r:embed="rId2">
            <a:alphaModFix amt="34000"/>
            <a:extLst/>
          </a:blip>
          <a:stretch>
            <a:fillRect/>
          </a:stretch>
        </p:blipFill>
        <p:spPr>
          <a:xfrm>
            <a:off x="-1" y="289930"/>
            <a:ext cx="24384001" cy="13716001"/>
          </a:xfrm>
          <a:prstGeom prst="rect">
            <a:avLst/>
          </a:prstGeom>
          <a:ln w="12700">
            <a:miter lim="400000"/>
          </a:ln>
        </p:spPr>
      </p:pic>
      <p:sp>
        <p:nvSpPr>
          <p:cNvPr id="476" name="Shape 476"/>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477" name="Shape 477"/>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8" name="Shape 478"/>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479" name="Shape 479"/>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480" name="Shape 480"/>
          <p:cNvSpPr>
            <a:spLocks noGrp="1"/>
          </p:cNvSpPr>
          <p:nvPr>
            <p:ph type="body" idx="1"/>
          </p:nvPr>
        </p:nvSpPr>
        <p:spPr>
          <a:xfrm>
            <a:off x="1451869" y="4126279"/>
            <a:ext cx="21746797"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484" name="Group 484"/>
          <p:cNvGrpSpPr/>
          <p:nvPr/>
        </p:nvGrpSpPr>
        <p:grpSpPr>
          <a:xfrm>
            <a:off x="22603860" y="12793059"/>
            <a:ext cx="594806" cy="629478"/>
            <a:chOff x="0" y="0"/>
            <a:chExt cx="594805" cy="629477"/>
          </a:xfrm>
        </p:grpSpPr>
        <p:sp>
          <p:nvSpPr>
            <p:cNvPr id="481" name="Shape 48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2" name="Shape 48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3" name="Shape 48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85" name="Shape 48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486" name="Shape 486"/>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487" name="Shape 48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Body w/2 LINE TITLE">
    <p:spTree>
      <p:nvGrpSpPr>
        <p:cNvPr id="1" name=""/>
        <p:cNvGrpSpPr/>
        <p:nvPr/>
      </p:nvGrpSpPr>
      <p:grpSpPr>
        <a:xfrm>
          <a:off x="0" y="0"/>
          <a:ext cx="0" cy="0"/>
          <a:chOff x="0" y="0"/>
          <a:chExt cx="0" cy="0"/>
        </a:xfrm>
      </p:grpSpPr>
      <p:pic>
        <p:nvPicPr>
          <p:cNvPr id="51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12" name="Shape 512"/>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13" name="Shape 51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4" name="Shape 514"/>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15" name="Shape 515"/>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19" name="Group 519"/>
          <p:cNvGrpSpPr/>
          <p:nvPr/>
        </p:nvGrpSpPr>
        <p:grpSpPr>
          <a:xfrm>
            <a:off x="22603860" y="12793059"/>
            <a:ext cx="594806" cy="629478"/>
            <a:chOff x="0" y="0"/>
            <a:chExt cx="594805" cy="629477"/>
          </a:xfrm>
        </p:grpSpPr>
        <p:sp>
          <p:nvSpPr>
            <p:cNvPr id="516" name="Shape 51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7" name="Shape 51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18" name="Shape 51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20" name="Shape 52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21" name="Shape 521"/>
          <p:cNvSpPr/>
          <p:nvPr/>
        </p:nvSpPr>
        <p:spPr>
          <a:xfrm>
            <a:off x="1451869" y="4126279"/>
            <a:ext cx="21746797" cy="8137689"/>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ormAutofit/>
          </a:bodyPr>
          <a:lstStyle>
            <a:lvl1pPr marL="457200" indent="-45720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1pPr>
            <a:lvl2pPr marL="800100" indent="-514350">
              <a:lnSpc>
                <a:spcPct val="90000"/>
              </a:lnSpc>
              <a:spcBef>
                <a:spcPts val="1600"/>
              </a:spcBef>
              <a:buClr>
                <a:schemeClr val="accent1"/>
              </a:buClr>
              <a:buSzPct val="100000"/>
              <a:buFont typeface="Wingdings-Regular"/>
              <a:buChar char="–"/>
              <a:defRPr b="0">
                <a:solidFill>
                  <a:srgbClr val="44546A"/>
                </a:solidFill>
                <a:latin typeface="Verdana"/>
                <a:ea typeface="Verdana"/>
                <a:cs typeface="Verdana"/>
                <a:sym typeface="Verdana"/>
              </a:defRPr>
            </a:lvl2pPr>
            <a:lvl3pPr marL="1103766"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3pPr>
            <a:lvl4pPr marL="1330778" indent="-587828">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4pPr>
            <a:lvl5pPr marL="1557112" indent="-582387">
              <a:lnSpc>
                <a:spcPct val="90000"/>
              </a:lnSpc>
              <a:spcBef>
                <a:spcPts val="1600"/>
              </a:spcBef>
              <a:buClr>
                <a:schemeClr val="accent1"/>
              </a:buClr>
              <a:buFont typeface="Wingdings-Regular"/>
              <a:buChar char="▪"/>
              <a:defRPr b="0">
                <a:solidFill>
                  <a:srgbClr val="44546A"/>
                </a:solidFill>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522" name="Shape 522"/>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slide - Hashicorp">
    <p:spTree>
      <p:nvGrpSpPr>
        <p:cNvPr id="1" name=""/>
        <p:cNvGrpSpPr/>
        <p:nvPr/>
      </p:nvGrpSpPr>
      <p:grpSpPr>
        <a:xfrm>
          <a:off x="0" y="0"/>
          <a:ext cx="0" cy="0"/>
          <a:chOff x="0" y="0"/>
          <a:chExt cx="0" cy="0"/>
        </a:xfrm>
      </p:grpSpPr>
      <p:pic>
        <p:nvPicPr>
          <p:cNvPr id="53"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54" name="Shape 5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5" name="Shape 5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56" name="Shape 5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57" name="Shape 5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58" name="Shape 58"/>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59"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ody w/2 LINE TITLE Blank">
    <p:spTree>
      <p:nvGrpSpPr>
        <p:cNvPr id="1" name=""/>
        <p:cNvGrpSpPr/>
        <p:nvPr/>
      </p:nvGrpSpPr>
      <p:grpSpPr>
        <a:xfrm>
          <a:off x="0" y="0"/>
          <a:ext cx="0" cy="0"/>
          <a:chOff x="0" y="0"/>
          <a:chExt cx="0" cy="0"/>
        </a:xfrm>
      </p:grpSpPr>
      <p:pic>
        <p:nvPicPr>
          <p:cNvPr id="529"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30" name="Shape 530"/>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31" name="Shape 531"/>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2" name="Shape 532"/>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33" name="Shape 533"/>
          <p:cNvSpPr>
            <a:spLocks noGrp="1"/>
          </p:cNvSpPr>
          <p:nvPr>
            <p:ph type="title"/>
          </p:nvPr>
        </p:nvSpPr>
        <p:spPr>
          <a:xfrm>
            <a:off x="1451869" y="783573"/>
            <a:ext cx="21746797" cy="2559134"/>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37" name="Group 537"/>
          <p:cNvGrpSpPr/>
          <p:nvPr/>
        </p:nvGrpSpPr>
        <p:grpSpPr>
          <a:xfrm>
            <a:off x="22603860" y="12793059"/>
            <a:ext cx="594806" cy="629478"/>
            <a:chOff x="0" y="0"/>
            <a:chExt cx="594805" cy="629477"/>
          </a:xfrm>
        </p:grpSpPr>
        <p:sp>
          <p:nvSpPr>
            <p:cNvPr id="534" name="Shape 534"/>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5" name="Shape 535"/>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36" name="Shape 536"/>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38" name="Shape 538"/>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39" name="Shape 539"/>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w/title &amp; Subtitle Blank">
    <p:spTree>
      <p:nvGrpSpPr>
        <p:cNvPr id="1" name=""/>
        <p:cNvGrpSpPr/>
        <p:nvPr/>
      </p:nvGrpSpPr>
      <p:grpSpPr>
        <a:xfrm>
          <a:off x="0" y="0"/>
          <a:ext cx="0" cy="0"/>
          <a:chOff x="0" y="0"/>
          <a:chExt cx="0" cy="0"/>
        </a:xfrm>
      </p:grpSpPr>
      <p:pic>
        <p:nvPicPr>
          <p:cNvPr id="546"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47" name="Shape 547"/>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48" name="Shape 548"/>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49" name="Shape 549"/>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50" name="Shape 550"/>
          <p:cNvSpPr>
            <a:spLocks noGrp="1"/>
          </p:cNvSpPr>
          <p:nvPr>
            <p:ph type="title"/>
          </p:nvPr>
        </p:nvSpPr>
        <p:spPr>
          <a:xfrm>
            <a:off x="1451869" y="783573"/>
            <a:ext cx="21746797" cy="1434697"/>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grpSp>
        <p:nvGrpSpPr>
          <p:cNvPr id="554" name="Group 554"/>
          <p:cNvGrpSpPr/>
          <p:nvPr/>
        </p:nvGrpSpPr>
        <p:grpSpPr>
          <a:xfrm>
            <a:off x="22603860" y="12793059"/>
            <a:ext cx="594806" cy="629478"/>
            <a:chOff x="0" y="0"/>
            <a:chExt cx="594805" cy="629477"/>
          </a:xfrm>
        </p:grpSpPr>
        <p:sp>
          <p:nvSpPr>
            <p:cNvPr id="551" name="Shape 55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2" name="Shape 55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53" name="Shape 55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55" name="Shape 55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56" name="Shape 55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557" name="Shape 557"/>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lnSpc>
                <a:spcPct val="100000"/>
              </a:lnSpc>
              <a:spcBef>
                <a:spcPts val="2300"/>
              </a:spcBef>
              <a:buSzTx/>
              <a:buFontTx/>
              <a:buNone/>
              <a:defRPr sz="4200" b="1">
                <a:solidFill>
                  <a:srgbClr val="44546A"/>
                </a:solidFill>
                <a:latin typeface="Tahoma"/>
                <a:ea typeface="Tahoma"/>
                <a:cs typeface="Tahoma"/>
                <a:sym typeface="Tahoma"/>
              </a:defRPr>
            </a:pPr>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Body 2 Column">
    <p:spTree>
      <p:nvGrpSpPr>
        <p:cNvPr id="1" name=""/>
        <p:cNvGrpSpPr/>
        <p:nvPr/>
      </p:nvGrpSpPr>
      <p:grpSpPr>
        <a:xfrm>
          <a:off x="0" y="0"/>
          <a:ext cx="0" cy="0"/>
          <a:chOff x="0" y="0"/>
          <a:chExt cx="0" cy="0"/>
        </a:xfrm>
      </p:grpSpPr>
      <p:pic>
        <p:nvPicPr>
          <p:cNvPr id="564"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65" name="Shape 565"/>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66" name="Shape 566"/>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7" name="Shape 567"/>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68" name="Shape 568"/>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69" name="Shape 569"/>
          <p:cNvSpPr>
            <a:spLocks noGrp="1"/>
          </p:cNvSpPr>
          <p:nvPr>
            <p:ph type="body" sz="half" idx="1"/>
          </p:nvPr>
        </p:nvSpPr>
        <p:spPr>
          <a:xfrm>
            <a:off x="1451869" y="3323165"/>
            <a:ext cx="10475971" cy="9241107"/>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70" name="Shape 570"/>
          <p:cNvSpPr>
            <a:spLocks noGrp="1"/>
          </p:cNvSpPr>
          <p:nvPr>
            <p:ph type="body" sz="half" idx="13"/>
          </p:nvPr>
        </p:nvSpPr>
        <p:spPr>
          <a:xfrm>
            <a:off x="12517117" y="3323165"/>
            <a:ext cx="10829203" cy="9241105"/>
          </a:xfrm>
          <a:prstGeom prst="rect">
            <a:avLst/>
          </a:prstGeom>
          <a:ln w="12700"/>
        </p:spPr>
        <p:txBody>
          <a:bodyPr>
            <a:normAutofit/>
          </a:bodyPr>
          <a:lstStyle/>
          <a:p>
            <a:pPr marL="457200" indent="-457200" defTabSz="1828800">
              <a:spcBef>
                <a:spcPts val="1600"/>
              </a:spcBef>
              <a:buClr>
                <a:schemeClr val="accent1"/>
              </a:buClr>
              <a:buFont typeface="Wingdings-Regular"/>
              <a:buChar char="▪"/>
              <a:defRPr sz="4800">
                <a:solidFill>
                  <a:srgbClr val="44546A"/>
                </a:solidFill>
              </a:defRPr>
            </a:pPr>
            <a:endParaRPr/>
          </a:p>
        </p:txBody>
      </p:sp>
      <p:grpSp>
        <p:nvGrpSpPr>
          <p:cNvPr id="574" name="Group 574"/>
          <p:cNvGrpSpPr/>
          <p:nvPr/>
        </p:nvGrpSpPr>
        <p:grpSpPr>
          <a:xfrm>
            <a:off x="22603860" y="12793059"/>
            <a:ext cx="594806" cy="629478"/>
            <a:chOff x="0" y="0"/>
            <a:chExt cx="594805" cy="629477"/>
          </a:xfrm>
        </p:grpSpPr>
        <p:sp>
          <p:nvSpPr>
            <p:cNvPr id="571" name="Shape 57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2" name="Shape 57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73" name="Shape 57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75" name="Shape 57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76" name="Shape 57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Body 3 Column">
    <p:spTree>
      <p:nvGrpSpPr>
        <p:cNvPr id="1" name=""/>
        <p:cNvGrpSpPr/>
        <p:nvPr/>
      </p:nvGrpSpPr>
      <p:grpSpPr>
        <a:xfrm>
          <a:off x="0" y="0"/>
          <a:ext cx="0" cy="0"/>
          <a:chOff x="0" y="0"/>
          <a:chExt cx="0" cy="0"/>
        </a:xfrm>
      </p:grpSpPr>
      <p:pic>
        <p:nvPicPr>
          <p:cNvPr id="58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584" name="Shape 58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585" name="Shape 58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6" name="Shape 58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587" name="Shape 58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588" name="Shape 588"/>
          <p:cNvSpPr>
            <a:spLocks noGrp="1"/>
          </p:cNvSpPr>
          <p:nvPr>
            <p:ph type="body" sz="quarter" idx="1"/>
          </p:nvPr>
        </p:nvSpPr>
        <p:spPr>
          <a:xfrm>
            <a:off x="1483359" y="3323167"/>
            <a:ext cx="6702748" cy="9445809"/>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589" name="Shape 589"/>
          <p:cNvSpPr>
            <a:spLocks noGrp="1"/>
          </p:cNvSpPr>
          <p:nvPr>
            <p:ph type="body" sz="quarter" idx="13"/>
          </p:nvPr>
        </p:nvSpPr>
        <p:spPr>
          <a:xfrm>
            <a:off x="9089914"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sp>
        <p:nvSpPr>
          <p:cNvPr id="590" name="Shape 590"/>
          <p:cNvSpPr>
            <a:spLocks noGrp="1"/>
          </p:cNvSpPr>
          <p:nvPr>
            <p:ph type="body" sz="quarter" idx="14"/>
          </p:nvPr>
        </p:nvSpPr>
        <p:spPr>
          <a:xfrm>
            <a:off x="16677442" y="3323167"/>
            <a:ext cx="6702747" cy="9445809"/>
          </a:xfrm>
          <a:prstGeom prst="rect">
            <a:avLst/>
          </a:prstGeom>
          <a:ln w="12700"/>
        </p:spPr>
        <p:txBody>
          <a:bodyPr>
            <a:normAutofit/>
          </a:bodyPr>
          <a:lstStyle/>
          <a:p>
            <a:pPr marL="450056" indent="-450056" defTabSz="1828800">
              <a:spcBef>
                <a:spcPts val="800"/>
              </a:spcBef>
              <a:buClr>
                <a:schemeClr val="accent1"/>
              </a:buClr>
              <a:buFont typeface="Wingdings-Regular"/>
              <a:buChar char="▪"/>
              <a:defRPr sz="4200">
                <a:solidFill>
                  <a:srgbClr val="44546A"/>
                </a:solidFill>
              </a:defRPr>
            </a:pPr>
            <a:endParaRPr/>
          </a:p>
        </p:txBody>
      </p:sp>
      <p:grpSp>
        <p:nvGrpSpPr>
          <p:cNvPr id="594" name="Group 594"/>
          <p:cNvGrpSpPr/>
          <p:nvPr/>
        </p:nvGrpSpPr>
        <p:grpSpPr>
          <a:xfrm>
            <a:off x="22603860" y="12793059"/>
            <a:ext cx="594806" cy="629478"/>
            <a:chOff x="0" y="0"/>
            <a:chExt cx="594805" cy="629477"/>
          </a:xfrm>
        </p:grpSpPr>
        <p:sp>
          <p:nvSpPr>
            <p:cNvPr id="591" name="Shape 591"/>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2" name="Shape 592"/>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93" name="Shape 593"/>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595" name="Shape 595"/>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596" name="Shape 596"/>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Body w/ Title 1 Column + Pic">
    <p:spTree>
      <p:nvGrpSpPr>
        <p:cNvPr id="1" name=""/>
        <p:cNvGrpSpPr/>
        <p:nvPr/>
      </p:nvGrpSpPr>
      <p:grpSpPr>
        <a:xfrm>
          <a:off x="0" y="0"/>
          <a:ext cx="0" cy="0"/>
          <a:chOff x="0" y="0"/>
          <a:chExt cx="0" cy="0"/>
        </a:xfrm>
      </p:grpSpPr>
      <p:pic>
        <p:nvPicPr>
          <p:cNvPr id="603"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04" name="Shape 604"/>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05" name="Shape 605"/>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6" name="Shape 606"/>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07" name="Shape 607"/>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08" name="Shape 608"/>
          <p:cNvSpPr>
            <a:spLocks noGrp="1"/>
          </p:cNvSpPr>
          <p:nvPr>
            <p:ph type="body" sz="half" idx="1"/>
          </p:nvPr>
        </p:nvSpPr>
        <p:spPr>
          <a:xfrm>
            <a:off x="1451869" y="3323165"/>
            <a:ext cx="10475971" cy="8940804"/>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09" name="Shape 609"/>
          <p:cNvSpPr>
            <a:spLocks noGrp="1"/>
          </p:cNvSpPr>
          <p:nvPr>
            <p:ph type="pic" sz="half" idx="13"/>
          </p:nvPr>
        </p:nvSpPr>
        <p:spPr>
          <a:xfrm>
            <a:off x="12615336" y="3323165"/>
            <a:ext cx="10587568" cy="8940804"/>
          </a:xfrm>
          <a:prstGeom prst="rect">
            <a:avLst/>
          </a:prstGeom>
          <a:ln w="12700"/>
        </p:spPr>
        <p:txBody>
          <a:bodyPr lIns="91439" tIns="45719" rIns="91439" bIns="45719"/>
          <a:lstStyle/>
          <a:p>
            <a:endParaRPr/>
          </a:p>
        </p:txBody>
      </p:sp>
      <p:grpSp>
        <p:nvGrpSpPr>
          <p:cNvPr id="613" name="Group 613"/>
          <p:cNvGrpSpPr/>
          <p:nvPr/>
        </p:nvGrpSpPr>
        <p:grpSpPr>
          <a:xfrm>
            <a:off x="22603860" y="12793059"/>
            <a:ext cx="594806" cy="629478"/>
            <a:chOff x="0" y="0"/>
            <a:chExt cx="594805" cy="629477"/>
          </a:xfrm>
        </p:grpSpPr>
        <p:sp>
          <p:nvSpPr>
            <p:cNvPr id="610" name="Shape 61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1" name="Shape 61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12" name="Shape 61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14" name="Shape 61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15" name="Shape 61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dy w/title &amp; Sub- 1 Column + Pic">
    <p:spTree>
      <p:nvGrpSpPr>
        <p:cNvPr id="1" name=""/>
        <p:cNvGrpSpPr/>
        <p:nvPr/>
      </p:nvGrpSpPr>
      <p:grpSpPr>
        <a:xfrm>
          <a:off x="0" y="0"/>
          <a:ext cx="0" cy="0"/>
          <a:chOff x="0" y="0"/>
          <a:chExt cx="0" cy="0"/>
        </a:xfrm>
      </p:grpSpPr>
      <p:pic>
        <p:nvPicPr>
          <p:cNvPr id="62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23" name="Shape 62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24" name="Shape 62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5" name="Shape 625"/>
          <p:cNvSpPr/>
          <p:nvPr/>
        </p:nvSpPr>
        <p:spPr>
          <a:xfrm flipH="1">
            <a:off x="1041394" y="783573"/>
            <a:ext cx="133771" cy="2559134"/>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26" name="Shape 626"/>
          <p:cNvSpPr>
            <a:spLocks noGrp="1"/>
          </p:cNvSpPr>
          <p:nvPr>
            <p:ph type="title"/>
          </p:nvPr>
        </p:nvSpPr>
        <p:spPr>
          <a:xfrm>
            <a:off x="1451869" y="783573"/>
            <a:ext cx="21746797" cy="1483066"/>
          </a:xfrm>
          <a:prstGeom prst="rect">
            <a:avLst/>
          </a:prstGeom>
          <a:ln w="12700"/>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27" name="Shape 627"/>
          <p:cNvSpPr>
            <a:spLocks noGrp="1"/>
          </p:cNvSpPr>
          <p:nvPr>
            <p:ph type="body" sz="half" idx="1"/>
          </p:nvPr>
        </p:nvSpPr>
        <p:spPr>
          <a:xfrm>
            <a:off x="1451869" y="4126279"/>
            <a:ext cx="10477501" cy="8137689"/>
          </a:xfrm>
          <a:prstGeom prst="rect">
            <a:avLst/>
          </a:prstGeom>
        </p:spPr>
        <p:txBody>
          <a:bodyPr>
            <a:normAutofit/>
          </a:bodyPr>
          <a:lstStyle>
            <a:lvl1pPr marL="457200" indent="-457200" defTabSz="1828800">
              <a:spcBef>
                <a:spcPts val="1600"/>
              </a:spcBef>
              <a:buClr>
                <a:schemeClr val="accent1"/>
              </a:buClr>
              <a:buFont typeface="Wingdings-Regular"/>
              <a:buChar char="▪"/>
              <a:defRPr sz="4800">
                <a:solidFill>
                  <a:srgbClr val="44546A"/>
                </a:solidFill>
              </a:defRPr>
            </a:lvl1pPr>
            <a:lvl2pPr marL="800100" indent="-514350" defTabSz="1828800">
              <a:spcBef>
                <a:spcPts val="1600"/>
              </a:spcBef>
              <a:buClr>
                <a:schemeClr val="accent1"/>
              </a:buClr>
              <a:buFont typeface="Wingdings-Regular"/>
              <a:buChar char="–"/>
              <a:defRPr sz="4800">
                <a:solidFill>
                  <a:srgbClr val="44546A"/>
                </a:solidFill>
              </a:defRPr>
            </a:lvl2pPr>
            <a:lvl3pPr marL="1103766" indent="-587828" defTabSz="1828800">
              <a:spcBef>
                <a:spcPts val="1600"/>
              </a:spcBef>
              <a:buClr>
                <a:schemeClr val="accent1"/>
              </a:buClr>
              <a:buFont typeface="Wingdings-Regular"/>
              <a:buChar char="▪"/>
              <a:defRPr sz="4800">
                <a:solidFill>
                  <a:srgbClr val="44546A"/>
                </a:solidFill>
              </a:defRPr>
            </a:lvl3pPr>
            <a:lvl4pPr marL="1330778" indent="-587828" defTabSz="1828800">
              <a:spcBef>
                <a:spcPts val="1600"/>
              </a:spcBef>
              <a:buClr>
                <a:schemeClr val="accent1"/>
              </a:buClr>
              <a:buFont typeface="Wingdings-Regular"/>
              <a:buChar char="–"/>
              <a:defRPr sz="4800">
                <a:solidFill>
                  <a:srgbClr val="44546A"/>
                </a:solidFill>
              </a:defRPr>
            </a:lvl4pPr>
            <a:lvl5pPr marL="1557112" indent="-582387" defTabSz="1828800">
              <a:spcBef>
                <a:spcPts val="1600"/>
              </a:spcBef>
              <a:buClr>
                <a:schemeClr val="accent1"/>
              </a:buClr>
              <a:buFont typeface="Wingdings-Regular"/>
              <a:buChar char="▪"/>
              <a:defRPr sz="48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grpSp>
        <p:nvGrpSpPr>
          <p:cNvPr id="631" name="Group 631"/>
          <p:cNvGrpSpPr/>
          <p:nvPr/>
        </p:nvGrpSpPr>
        <p:grpSpPr>
          <a:xfrm>
            <a:off x="22603860" y="12793059"/>
            <a:ext cx="594806" cy="629478"/>
            <a:chOff x="0" y="0"/>
            <a:chExt cx="594805" cy="629477"/>
          </a:xfrm>
        </p:grpSpPr>
        <p:sp>
          <p:nvSpPr>
            <p:cNvPr id="628" name="Shape 628"/>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29" name="Shape 629"/>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30" name="Shape 630"/>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32" name="Shape 632"/>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33" name="Shape 633"/>
          <p:cNvSpPr>
            <a:spLocks noGrp="1"/>
          </p:cNvSpPr>
          <p:nvPr>
            <p:ph type="sldNum" sz="quarter" idx="2"/>
          </p:nvPr>
        </p:nvSpPr>
        <p:spPr>
          <a:xfrm>
            <a:off x="23460168"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34" name="Shape 634"/>
          <p:cNvSpPr>
            <a:spLocks noGrp="1"/>
          </p:cNvSpPr>
          <p:nvPr>
            <p:ph type="body" sz="quarter" idx="13"/>
          </p:nvPr>
        </p:nvSpPr>
        <p:spPr>
          <a:xfrm>
            <a:off x="1451869" y="2053169"/>
            <a:ext cx="21746797" cy="1121173"/>
          </a:xfrm>
          <a:prstGeom prst="rect">
            <a:avLst/>
          </a:prstGeom>
          <a:ln w="12700"/>
        </p:spPr>
        <p:txBody>
          <a:bodyPr lIns="127000" tIns="127000" rIns="127000" bIns="127000"/>
          <a:lstStyle/>
          <a:p>
            <a:pPr marL="0" indent="0">
              <a:spcBef>
                <a:spcPts val="2300"/>
              </a:spcBef>
              <a:buSzTx/>
              <a:buFontTx/>
              <a:buNone/>
              <a:defRPr sz="4200" b="1">
                <a:solidFill>
                  <a:srgbClr val="44546A"/>
                </a:solidFill>
                <a:latin typeface="Tahoma"/>
                <a:ea typeface="Tahoma"/>
                <a:cs typeface="Tahoma"/>
                <a:sym typeface="Tahoma"/>
              </a:defRPr>
            </a:pPr>
            <a:endParaRPr/>
          </a:p>
        </p:txBody>
      </p:sp>
      <p:sp>
        <p:nvSpPr>
          <p:cNvPr id="635" name="Shape 635"/>
          <p:cNvSpPr>
            <a:spLocks noGrp="1"/>
          </p:cNvSpPr>
          <p:nvPr>
            <p:ph type="pic" sz="half" idx="14"/>
          </p:nvPr>
        </p:nvSpPr>
        <p:spPr>
          <a:xfrm>
            <a:off x="12615336" y="4126279"/>
            <a:ext cx="10587568" cy="8091242"/>
          </a:xfrm>
          <a:prstGeom prst="rect">
            <a:avLst/>
          </a:prstGeom>
          <a:ln w="12700"/>
        </p:spPr>
        <p:txBody>
          <a:bodyPr lIns="91439" tIns="45719" rIns="91439" b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dy 1 Column + Code">
    <p:spTree>
      <p:nvGrpSpPr>
        <p:cNvPr id="1" name=""/>
        <p:cNvGrpSpPr/>
        <p:nvPr/>
      </p:nvGrpSpPr>
      <p:grpSpPr>
        <a:xfrm>
          <a:off x="0" y="0"/>
          <a:ext cx="0" cy="0"/>
          <a:chOff x="0" y="0"/>
          <a:chExt cx="0" cy="0"/>
        </a:xfrm>
      </p:grpSpPr>
      <p:pic>
        <p:nvPicPr>
          <p:cNvPr id="642"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43" name="Shape 643"/>
          <p:cNvSpPr/>
          <p:nvPr/>
        </p:nvSpPr>
        <p:spPr>
          <a:xfrm>
            <a:off x="1175173" y="783772"/>
            <a:ext cx="22023494" cy="11814632"/>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44" name="Shape 644"/>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5" name="Shape 645"/>
          <p:cNvSpPr>
            <a:spLocks noGrp="1"/>
          </p:cNvSpPr>
          <p:nvPr>
            <p:ph type="title"/>
          </p:nvPr>
        </p:nvSpPr>
        <p:spPr>
          <a:xfrm>
            <a:off x="1451869" y="783573"/>
            <a:ext cx="21746797" cy="2207523"/>
          </a:xfrm>
          <a:prstGeom prst="rect">
            <a:avLst/>
          </a:prstGeom>
        </p:spPr>
        <p:txBody>
          <a:bodyPr anchor="t">
            <a:normAutofit/>
          </a:bodyPr>
          <a:lstStyle>
            <a:lvl1pPr defTabSz="1828800">
              <a:lnSpc>
                <a:spcPct val="100000"/>
              </a:lnSpc>
              <a:spcBef>
                <a:spcPts val="1800"/>
              </a:spcBef>
              <a:defRPr sz="7400" spc="-158"/>
            </a:lvl1pPr>
          </a:lstStyle>
          <a:p>
            <a:r>
              <a:t>Title Text</a:t>
            </a:r>
          </a:p>
        </p:txBody>
      </p:sp>
      <p:sp>
        <p:nvSpPr>
          <p:cNvPr id="646" name="Shape 646"/>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47" name="Shape 647"/>
          <p:cNvSpPr>
            <a:spLocks noGrp="1"/>
          </p:cNvSpPr>
          <p:nvPr>
            <p:ph type="body" sz="quarter" idx="1"/>
          </p:nvPr>
        </p:nvSpPr>
        <p:spPr>
          <a:xfrm>
            <a:off x="1483359" y="3323167"/>
            <a:ext cx="6702748" cy="8940801"/>
          </a:xfrm>
          <a:prstGeom prst="rect">
            <a:avLst/>
          </a:prstGeom>
        </p:spPr>
        <p:txBody>
          <a:bodyPr>
            <a:normAutofit/>
          </a:bodyPr>
          <a:lstStyle>
            <a:lvl1pPr marL="450056" indent="-450056" defTabSz="1828800">
              <a:spcBef>
                <a:spcPts val="800"/>
              </a:spcBef>
              <a:buClr>
                <a:schemeClr val="accent1"/>
              </a:buClr>
              <a:buFont typeface="Wingdings-Regular"/>
              <a:buChar char="▪"/>
              <a:defRPr sz="4200">
                <a:solidFill>
                  <a:srgbClr val="44546A"/>
                </a:solidFill>
              </a:defRPr>
            </a:lvl1pPr>
            <a:lvl2pPr marL="800100" indent="-514350" defTabSz="1828800">
              <a:spcBef>
                <a:spcPts val="800"/>
              </a:spcBef>
              <a:buClr>
                <a:schemeClr val="accent1"/>
              </a:buClr>
              <a:buFont typeface="Wingdings-Regular"/>
              <a:buChar char="–"/>
              <a:defRPr sz="4200">
                <a:solidFill>
                  <a:srgbClr val="44546A"/>
                </a:solidFill>
              </a:defRPr>
            </a:lvl2pPr>
            <a:lvl3pPr marL="1116012" indent="-600075" defTabSz="1828800">
              <a:spcBef>
                <a:spcPts val="800"/>
              </a:spcBef>
              <a:buClr>
                <a:schemeClr val="accent1"/>
              </a:buClr>
              <a:buFont typeface="Wingdings-Regular"/>
              <a:buChar char="▪"/>
              <a:defRPr sz="4200">
                <a:solidFill>
                  <a:srgbClr val="44546A"/>
                </a:solidFill>
              </a:defRPr>
            </a:lvl3pPr>
            <a:lvl4pPr marL="1343025" indent="-600075" defTabSz="1828800">
              <a:spcBef>
                <a:spcPts val="800"/>
              </a:spcBef>
              <a:buClr>
                <a:schemeClr val="accent1"/>
              </a:buClr>
              <a:buFont typeface="Wingdings-Regular"/>
              <a:buChar char="–"/>
              <a:defRPr sz="4200">
                <a:solidFill>
                  <a:srgbClr val="44546A"/>
                </a:solidFill>
              </a:defRPr>
            </a:lvl4pPr>
            <a:lvl5pPr marL="1569245" indent="-594520" defTabSz="1828800">
              <a:spcBef>
                <a:spcPts val="800"/>
              </a:spcBef>
              <a:buClr>
                <a:schemeClr val="accent1"/>
              </a:buClr>
              <a:buFont typeface="Wingdings-Regular"/>
              <a:buChar char="▪"/>
              <a:defRPr sz="4200">
                <a:solidFill>
                  <a:srgbClr val="44546A"/>
                </a:solidFill>
              </a:defRPr>
            </a:lvl5pPr>
          </a:lstStyle>
          <a:p>
            <a:r>
              <a:t>Body Level One</a:t>
            </a:r>
          </a:p>
          <a:p>
            <a:pPr lvl="1"/>
            <a:r>
              <a:t>Body Level Two</a:t>
            </a:r>
          </a:p>
          <a:p>
            <a:pPr lvl="2"/>
            <a:r>
              <a:t>Body Level Three</a:t>
            </a:r>
          </a:p>
          <a:p>
            <a:pPr lvl="3"/>
            <a:r>
              <a:t>Body Level Four</a:t>
            </a:r>
          </a:p>
          <a:p>
            <a:pPr lvl="4"/>
            <a:r>
              <a:t>Body Level Five</a:t>
            </a:r>
          </a:p>
        </p:txBody>
      </p:sp>
      <p:sp>
        <p:nvSpPr>
          <p:cNvPr id="648" name="Shape 648"/>
          <p:cNvSpPr/>
          <p:nvPr/>
        </p:nvSpPr>
        <p:spPr>
          <a:xfrm>
            <a:off x="8525562" y="3774669"/>
            <a:ext cx="14677338" cy="8489300"/>
          </a:xfrm>
          <a:prstGeom prst="rect">
            <a:avLst/>
          </a:prstGeom>
          <a:solidFill>
            <a:srgbClr val="CCCCCC">
              <a:alpha val="10000"/>
            </a:srgbClr>
          </a:solidFill>
          <a:ln w="25400">
            <a:solidFill>
              <a:srgbClr val="ADB9CA"/>
            </a:solidFill>
          </a:ln>
        </p:spPr>
        <p:txBody>
          <a:bodyPr lIns="121919" tIns="121919" rIns="121919" bIns="121919"/>
          <a:lstStyle/>
          <a:p>
            <a:pPr defTabSz="2438400">
              <a:lnSpc>
                <a:spcPct val="100000"/>
              </a:lnSpc>
              <a:spcBef>
                <a:spcPts val="0"/>
              </a:spcBef>
              <a:defRPr sz="2400" b="0">
                <a:solidFill>
                  <a:srgbClr val="000000"/>
                </a:solidFill>
                <a:latin typeface="Menlo"/>
                <a:ea typeface="Menlo"/>
                <a:cs typeface="Menlo"/>
                <a:sym typeface="Menlo"/>
              </a:defRPr>
            </a:pPr>
            <a:endParaRPr/>
          </a:p>
        </p:txBody>
      </p:sp>
      <p:sp>
        <p:nvSpPr>
          <p:cNvPr id="649" name="Shape 649"/>
          <p:cNvSpPr/>
          <p:nvPr/>
        </p:nvSpPr>
        <p:spPr>
          <a:xfrm>
            <a:off x="8523730" y="3323167"/>
            <a:ext cx="14679170" cy="731521"/>
          </a:xfrm>
          <a:prstGeom prst="rect">
            <a:avLst/>
          </a:prstGeom>
          <a:solidFill>
            <a:srgbClr val="ADB9CA"/>
          </a:solidFill>
          <a:ln w="25400">
            <a:solidFill>
              <a:srgbClr val="ADB9CA"/>
            </a:solidFill>
            <a:miter/>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grpSp>
        <p:nvGrpSpPr>
          <p:cNvPr id="653" name="Group 653"/>
          <p:cNvGrpSpPr/>
          <p:nvPr/>
        </p:nvGrpSpPr>
        <p:grpSpPr>
          <a:xfrm>
            <a:off x="22603860" y="12793059"/>
            <a:ext cx="594806" cy="629478"/>
            <a:chOff x="0" y="0"/>
            <a:chExt cx="594805" cy="629477"/>
          </a:xfrm>
        </p:grpSpPr>
        <p:sp>
          <p:nvSpPr>
            <p:cNvPr id="650" name="Shape 650"/>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1" name="Shape 651"/>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52" name="Shape 652"/>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654" name="Shape 654"/>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655" name="Shape 655"/>
          <p:cNvSpPr>
            <a:spLocks noGrp="1"/>
          </p:cNvSpPr>
          <p:nvPr>
            <p:ph type="sldNum" sz="quarter" idx="2"/>
          </p:nvPr>
        </p:nvSpPr>
        <p:spPr>
          <a:xfrm>
            <a:off x="23456900" y="12945582"/>
            <a:ext cx="514907"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
        <p:nvSpPr>
          <p:cNvPr id="656" name="Shape 656"/>
          <p:cNvSpPr>
            <a:spLocks noGrp="1"/>
          </p:cNvSpPr>
          <p:nvPr>
            <p:ph type="body" sz="half" idx="13"/>
          </p:nvPr>
        </p:nvSpPr>
        <p:spPr>
          <a:xfrm>
            <a:off x="8812231" y="4321883"/>
            <a:ext cx="14097928" cy="7689463"/>
          </a:xfrm>
          <a:prstGeom prst="rect">
            <a:avLst/>
          </a:prstGeom>
          <a:ln w="12700"/>
        </p:spPr>
        <p:txBody>
          <a:bodyPr>
            <a:normAutofit/>
          </a:bodyPr>
          <a:lstStyle/>
          <a:p>
            <a:pPr marL="0" indent="0" defTabSz="1828800">
              <a:spcBef>
                <a:spcPts val="800"/>
              </a:spcBef>
              <a:buSzTx/>
              <a:buFontTx/>
              <a:buNone/>
              <a:defRPr sz="1800">
                <a:latin typeface="Menlo"/>
                <a:ea typeface="Menlo"/>
                <a:cs typeface="Menlo"/>
                <a:sym typeface="Menlo"/>
              </a:defRPr>
            </a:pPr>
            <a:endParaRPr/>
          </a:p>
        </p:txBody>
      </p:sp>
      <p:sp>
        <p:nvSpPr>
          <p:cNvPr id="657" name="Shape 657"/>
          <p:cNvSpPr>
            <a:spLocks noGrp="1"/>
          </p:cNvSpPr>
          <p:nvPr>
            <p:ph type="body" sz="quarter" idx="14"/>
          </p:nvPr>
        </p:nvSpPr>
        <p:spPr>
          <a:xfrm>
            <a:off x="8812231" y="3331455"/>
            <a:ext cx="13933759" cy="729519"/>
          </a:xfrm>
          <a:prstGeom prst="rect">
            <a:avLst/>
          </a:prstGeom>
          <a:ln w="12700"/>
        </p:spPr>
        <p:txBody>
          <a:bodyPr anchor="ctr">
            <a:normAutofit/>
          </a:bodyPr>
          <a:lstStyle/>
          <a:p>
            <a:pPr marL="0" indent="0" algn="ctr" defTabSz="1828800">
              <a:spcBef>
                <a:spcPts val="800"/>
              </a:spcBef>
              <a:buSzTx/>
              <a:buFontTx/>
              <a:buNone/>
              <a:defRPr sz="2000" b="1">
                <a:solidFill>
                  <a:srgbClr val="FFFFFF"/>
                </a:solidFill>
                <a:latin typeface="Menlo"/>
                <a:ea typeface="Menlo"/>
                <a:cs typeface="Menlo"/>
                <a:sym typeface="Menlo"/>
              </a:defRPr>
            </a:pPr>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Slide - Terraform Color">
    <p:spTree>
      <p:nvGrpSpPr>
        <p:cNvPr id="1" name=""/>
        <p:cNvGrpSpPr/>
        <p:nvPr/>
      </p:nvGrpSpPr>
      <p:grpSpPr>
        <a:xfrm>
          <a:off x="0" y="0"/>
          <a:ext cx="0" cy="0"/>
          <a:chOff x="0" y="0"/>
          <a:chExt cx="0" cy="0"/>
        </a:xfrm>
      </p:grpSpPr>
      <p:pic>
        <p:nvPicPr>
          <p:cNvPr id="664"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65" name="Shape 665"/>
          <p:cNvSpPr/>
          <p:nvPr/>
        </p:nvSpPr>
        <p:spPr>
          <a:xfrm>
            <a:off x="1701674" y="8644"/>
            <a:ext cx="12838854" cy="10633828"/>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66" name="Shape 666"/>
          <p:cNvSpPr>
            <a:spLocks noGrp="1"/>
          </p:cNvSpPr>
          <p:nvPr>
            <p:ph type="title"/>
          </p:nvPr>
        </p:nvSpPr>
        <p:spPr>
          <a:xfrm>
            <a:off x="3803101" y="5482141"/>
            <a:ext cx="8636001" cy="2751718"/>
          </a:xfrm>
          <a:prstGeom prst="rect">
            <a:avLst/>
          </a:prstGeom>
        </p:spPr>
        <p:txBody>
          <a:bodyPr/>
          <a:lstStyle>
            <a:lvl1pPr algn="ctr">
              <a:spcBef>
                <a:spcPts val="2500"/>
              </a:spcBef>
              <a:defRPr sz="8400"/>
            </a:lvl1pPr>
          </a:lstStyle>
          <a:p>
            <a:r>
              <a:t>Title Text</a:t>
            </a:r>
          </a:p>
        </p:txBody>
      </p:sp>
      <p:sp>
        <p:nvSpPr>
          <p:cNvPr id="667" name="Shape 66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68" name="Shape 6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Feature Slide - Terraform ">
    <p:spTree>
      <p:nvGrpSpPr>
        <p:cNvPr id="1" name=""/>
        <p:cNvGrpSpPr/>
        <p:nvPr/>
      </p:nvGrpSpPr>
      <p:grpSpPr>
        <a:xfrm>
          <a:off x="0" y="0"/>
          <a:ext cx="0" cy="0"/>
          <a:chOff x="0" y="0"/>
          <a:chExt cx="0" cy="0"/>
        </a:xfrm>
      </p:grpSpPr>
      <p:pic>
        <p:nvPicPr>
          <p:cNvPr id="675"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7873646" cy="13715795"/>
          </a:xfrm>
          <a:prstGeom prst="rect">
            <a:avLst/>
          </a:prstGeom>
          <a:ln w="12700">
            <a:miter lim="400000"/>
          </a:ln>
        </p:spPr>
      </p:pic>
      <p:sp>
        <p:nvSpPr>
          <p:cNvPr id="676" name="Shape 676"/>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677" name="Shape 677"/>
          <p:cNvSpPr/>
          <p:nvPr/>
        </p:nvSpPr>
        <p:spPr>
          <a:xfrm>
            <a:off x="-1" y="-9283"/>
            <a:ext cx="24384001" cy="3081870"/>
          </a:xfrm>
          <a:prstGeom prst="rect">
            <a:avLst/>
          </a:prstGeom>
          <a:solidFill>
            <a:srgbClr val="FFFFFF"/>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682" name="Group 682"/>
          <p:cNvGrpSpPr/>
          <p:nvPr/>
        </p:nvGrpSpPr>
        <p:grpSpPr>
          <a:xfrm>
            <a:off x="502821" y="460005"/>
            <a:ext cx="1880329" cy="2143294"/>
            <a:chOff x="0" y="0"/>
            <a:chExt cx="1880328" cy="2143293"/>
          </a:xfrm>
        </p:grpSpPr>
        <p:sp>
          <p:nvSpPr>
            <p:cNvPr id="678" name="Shape 678"/>
            <p:cNvSpPr/>
            <p:nvPr/>
          </p:nvSpPr>
          <p:spPr>
            <a:xfrm>
              <a:off x="649270" y="379322"/>
              <a:ext cx="581786"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79" name="Shape 679"/>
            <p:cNvSpPr/>
            <p:nvPr/>
          </p:nvSpPr>
          <p:spPr>
            <a:xfrm>
              <a:off x="1293889" y="379322"/>
              <a:ext cx="586440" cy="1012307"/>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0" name="Shape 680"/>
            <p:cNvSpPr/>
            <p:nvPr/>
          </p:nvSpPr>
          <p:spPr>
            <a:xfrm>
              <a:off x="-1" y="-1"/>
              <a:ext cx="584114" cy="10169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681" name="Shape 681"/>
            <p:cNvSpPr/>
            <p:nvPr/>
          </p:nvSpPr>
          <p:spPr>
            <a:xfrm>
              <a:off x="649270" y="1128661"/>
              <a:ext cx="581786" cy="1014633"/>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683" name="Shape 683"/>
          <p:cNvSpPr>
            <a:spLocks noGrp="1"/>
          </p:cNvSpPr>
          <p:nvPr>
            <p:ph type="title"/>
          </p:nvPr>
        </p:nvSpPr>
        <p:spPr>
          <a:xfrm>
            <a:off x="3523701" y="803493"/>
            <a:ext cx="15367001" cy="1456318"/>
          </a:xfrm>
          <a:prstGeom prst="rect">
            <a:avLst/>
          </a:prstGeom>
        </p:spPr>
        <p:txBody>
          <a:bodyPr/>
          <a:lstStyle>
            <a:lvl1pPr>
              <a:spcBef>
                <a:spcPts val="2500"/>
              </a:spcBef>
              <a:defRPr sz="8400"/>
            </a:lvl1pPr>
          </a:lstStyle>
          <a:p>
            <a:r>
              <a:t>Title Text</a:t>
            </a:r>
          </a:p>
        </p:txBody>
      </p:sp>
      <p:sp>
        <p:nvSpPr>
          <p:cNvPr id="684" name="Shape 6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dy w/title Blank">
    <p:spTree>
      <p:nvGrpSpPr>
        <p:cNvPr id="1" name=""/>
        <p:cNvGrpSpPr/>
        <p:nvPr/>
      </p:nvGrpSpPr>
      <p:grpSpPr>
        <a:xfrm>
          <a:off x="0" y="0"/>
          <a:ext cx="0" cy="0"/>
          <a:chOff x="0" y="0"/>
          <a:chExt cx="0" cy="0"/>
        </a:xfrm>
      </p:grpSpPr>
      <p:pic>
        <p:nvPicPr>
          <p:cNvPr id="691" name="image18.jpg"/>
          <p:cNvPicPr>
            <a:picLocks noChangeAspect="1"/>
          </p:cNvPicPr>
          <p:nvPr/>
        </p:nvPicPr>
        <p:blipFill>
          <a:blip r:embed="rId2">
            <a:alphaModFix amt="34000"/>
            <a:extLst/>
          </a:blip>
          <a:stretch>
            <a:fillRect/>
          </a:stretch>
        </p:blipFill>
        <p:spPr>
          <a:xfrm>
            <a:off x="-1" y="-1"/>
            <a:ext cx="24384001" cy="13716001"/>
          </a:xfrm>
          <a:prstGeom prst="rect">
            <a:avLst/>
          </a:prstGeom>
          <a:ln w="12700">
            <a:miter lim="400000"/>
          </a:ln>
        </p:spPr>
      </p:pic>
      <p:sp>
        <p:nvSpPr>
          <p:cNvPr id="692" name="Shape 692"/>
          <p:cNvSpPr/>
          <p:nvPr/>
        </p:nvSpPr>
        <p:spPr>
          <a:xfrm>
            <a:off x="1175173" y="783772"/>
            <a:ext cx="22023494" cy="12870617"/>
          </a:xfrm>
          <a:prstGeom prst="rect">
            <a:avLst/>
          </a:prstGeom>
          <a:solidFill>
            <a:srgbClr val="FFFFFF"/>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3" name="Shape 693"/>
          <p:cNvSpPr/>
          <p:nvPr/>
        </p:nvSpPr>
        <p:spPr>
          <a:xfrm flipH="1">
            <a:off x="1041394" y="-1"/>
            <a:ext cx="133774" cy="13716001"/>
          </a:xfrm>
          <a:prstGeom prst="rect">
            <a:avLst/>
          </a:prstGeom>
          <a:solidFill>
            <a:srgbClr val="F2F2F2"/>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sp>
        <p:nvSpPr>
          <p:cNvPr id="694" name="Shape 694"/>
          <p:cNvSpPr>
            <a:spLocks noGrp="1"/>
          </p:cNvSpPr>
          <p:nvPr>
            <p:ph type="title"/>
          </p:nvPr>
        </p:nvSpPr>
        <p:spPr>
          <a:xfrm>
            <a:off x="1451869" y="783573"/>
            <a:ext cx="21746797" cy="2207523"/>
          </a:xfrm>
          <a:prstGeom prst="rect">
            <a:avLst/>
          </a:prstGeom>
        </p:spPr>
        <p:txBody>
          <a:bodyPr lIns="127000" tIns="127000" rIns="127000" bIns="127000" anchor="t">
            <a:normAutofit/>
          </a:bodyPr>
          <a:lstStyle>
            <a:lvl1pPr defTabSz="1828800">
              <a:lnSpc>
                <a:spcPct val="100000"/>
              </a:lnSpc>
              <a:spcBef>
                <a:spcPts val="1800"/>
              </a:spcBef>
              <a:defRPr sz="7400" spc="-158"/>
            </a:lvl1pPr>
          </a:lstStyle>
          <a:p>
            <a:r>
              <a:t>Title Text</a:t>
            </a:r>
          </a:p>
        </p:txBody>
      </p:sp>
      <p:sp>
        <p:nvSpPr>
          <p:cNvPr id="695" name="Shape 695"/>
          <p:cNvSpPr/>
          <p:nvPr/>
        </p:nvSpPr>
        <p:spPr>
          <a:xfrm flipH="1">
            <a:off x="1041396" y="783575"/>
            <a:ext cx="133772" cy="1784529"/>
          </a:xfrm>
          <a:prstGeom prst="rect">
            <a:avLst/>
          </a:prstGeom>
          <a:solidFill>
            <a:srgbClr val="000000"/>
          </a:solidFill>
          <a:ln w="12700">
            <a:miter lim="400000"/>
          </a:ln>
        </p:spPr>
        <p:txBody>
          <a:bodyPr lIns="121919" tIns="121919" rIns="121919" bIns="121919" anchor="ctr"/>
          <a:lstStyle/>
          <a:p>
            <a:pPr algn="ctr">
              <a:lnSpc>
                <a:spcPct val="100000"/>
              </a:lnSpc>
              <a:spcBef>
                <a:spcPts val="0"/>
              </a:spcBef>
              <a:defRPr sz="2600" b="0">
                <a:latin typeface="Verdana"/>
                <a:ea typeface="Verdana"/>
                <a:cs typeface="Verdana"/>
                <a:sym typeface="Verdana"/>
              </a:defRPr>
            </a:pPr>
            <a:endParaRPr/>
          </a:p>
        </p:txBody>
      </p:sp>
      <p:grpSp>
        <p:nvGrpSpPr>
          <p:cNvPr id="699" name="Group 699"/>
          <p:cNvGrpSpPr/>
          <p:nvPr/>
        </p:nvGrpSpPr>
        <p:grpSpPr>
          <a:xfrm>
            <a:off x="22603860" y="12793059"/>
            <a:ext cx="594806" cy="629478"/>
            <a:chOff x="0" y="0"/>
            <a:chExt cx="594805" cy="629477"/>
          </a:xfrm>
        </p:grpSpPr>
        <p:sp>
          <p:nvSpPr>
            <p:cNvPr id="696" name="Shape 696"/>
            <p:cNvSpPr/>
            <p:nvPr/>
          </p:nvSpPr>
          <p:spPr>
            <a:xfrm>
              <a:off x="0" y="0"/>
              <a:ext cx="247689" cy="5399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718"/>
                  </a:lnTo>
                  <a:lnTo>
                    <a:pt x="0" y="19448"/>
                  </a:lnTo>
                  <a:lnTo>
                    <a:pt x="8115" y="21600"/>
                  </a:lnTo>
                  <a:lnTo>
                    <a:pt x="8115" y="7870"/>
                  </a:lnTo>
                  <a:lnTo>
                    <a:pt x="21600" y="4303"/>
                  </a:lnTo>
                  <a:lnTo>
                    <a:pt x="21600"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7" name="Shape 697"/>
            <p:cNvSpPr/>
            <p:nvPr/>
          </p:nvSpPr>
          <p:spPr>
            <a:xfrm>
              <a:off x="154628" y="0"/>
              <a:ext cx="285550" cy="629124"/>
            </a:xfrm>
            <a:custGeom>
              <a:avLst/>
              <a:gdLst/>
              <a:ahLst/>
              <a:cxnLst>
                <a:cxn ang="0">
                  <a:pos x="wd2" y="hd2"/>
                </a:cxn>
                <a:cxn ang="5400000">
                  <a:pos x="wd2" y="hd2"/>
                </a:cxn>
                <a:cxn ang="10800000">
                  <a:pos x="wd2" y="hd2"/>
                </a:cxn>
                <a:cxn ang="16200000">
                  <a:pos x="wd2" y="hd2"/>
                </a:cxn>
              </a:cxnLst>
              <a:rect l="0" t="0" r="r" b="b"/>
              <a:pathLst>
                <a:path w="21600" h="21600" extrusionOk="0">
                  <a:moveTo>
                    <a:pt x="14534" y="0"/>
                  </a:moveTo>
                  <a:lnTo>
                    <a:pt x="14534" y="9379"/>
                  </a:lnTo>
                  <a:lnTo>
                    <a:pt x="7039" y="9379"/>
                  </a:lnTo>
                  <a:lnTo>
                    <a:pt x="7039" y="5892"/>
                  </a:lnTo>
                  <a:lnTo>
                    <a:pt x="0" y="7739"/>
                  </a:lnTo>
                  <a:lnTo>
                    <a:pt x="0" y="19753"/>
                  </a:lnTo>
                  <a:lnTo>
                    <a:pt x="7039" y="21600"/>
                  </a:lnTo>
                  <a:lnTo>
                    <a:pt x="7039" y="12246"/>
                  </a:lnTo>
                  <a:lnTo>
                    <a:pt x="14534" y="12246"/>
                  </a:lnTo>
                  <a:lnTo>
                    <a:pt x="14534" y="15720"/>
                  </a:lnTo>
                  <a:lnTo>
                    <a:pt x="21600" y="13874"/>
                  </a:lnTo>
                  <a:lnTo>
                    <a:pt x="21600" y="1847"/>
                  </a:lnTo>
                  <a:lnTo>
                    <a:pt x="14534" y="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698" name="Shape 698"/>
            <p:cNvSpPr/>
            <p:nvPr/>
          </p:nvSpPr>
          <p:spPr>
            <a:xfrm>
              <a:off x="346763" y="89167"/>
              <a:ext cx="248043" cy="540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5885"/>
                  </a:lnTo>
                  <a:lnTo>
                    <a:pt x="21600" y="2150"/>
                  </a:lnTo>
                  <a:lnTo>
                    <a:pt x="13496" y="0"/>
                  </a:lnTo>
                  <a:lnTo>
                    <a:pt x="13496" y="13735"/>
                  </a:lnTo>
                  <a:lnTo>
                    <a:pt x="0" y="17300"/>
                  </a:lnTo>
                  <a:lnTo>
                    <a:pt x="0" y="21600"/>
                  </a:lnTo>
                  <a:close/>
                </a:path>
              </a:pathLst>
            </a:custGeom>
            <a:solidFill>
              <a:srgbClr val="BFBFBF"/>
            </a:solidFill>
            <a:ln w="12700" cap="flat">
              <a:noFill/>
              <a:miter lim="4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700" name="Shape 700"/>
          <p:cNvSpPr/>
          <p:nvPr/>
        </p:nvSpPr>
        <p:spPr>
          <a:xfrm>
            <a:off x="1451869" y="12938280"/>
            <a:ext cx="3223578" cy="4851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spAutoFit/>
          </a:bodyPr>
          <a:lstStyle>
            <a:lvl1pPr>
              <a:lnSpc>
                <a:spcPct val="100000"/>
              </a:lnSpc>
              <a:spcBef>
                <a:spcPts val="0"/>
              </a:spcBef>
              <a:defRPr sz="1600" b="0">
                <a:solidFill>
                  <a:srgbClr val="AFABAB"/>
                </a:solidFill>
                <a:latin typeface="Verdana"/>
                <a:ea typeface="Verdana"/>
                <a:cs typeface="Verdana"/>
                <a:sym typeface="Verdana"/>
              </a:defRPr>
            </a:lvl1pPr>
          </a:lstStyle>
          <a:p>
            <a:r>
              <a:t>Copyright © 2017 HashiCorp</a:t>
            </a:r>
          </a:p>
        </p:txBody>
      </p:sp>
      <p:sp>
        <p:nvSpPr>
          <p:cNvPr id="701" name="Shape 701"/>
          <p:cNvSpPr>
            <a:spLocks noGrp="1"/>
          </p:cNvSpPr>
          <p:nvPr>
            <p:ph type="sldNum" sz="quarter" idx="2"/>
          </p:nvPr>
        </p:nvSpPr>
        <p:spPr>
          <a:xfrm>
            <a:off x="23456899" y="12945582"/>
            <a:ext cx="514906" cy="485141"/>
          </a:xfrm>
          <a:prstGeom prst="rect">
            <a:avLst/>
          </a:prstGeom>
        </p:spPr>
        <p:txBody>
          <a:bodyPr anchor="b"/>
          <a:lstStyle>
            <a:lvl1pPr>
              <a:defRPr sz="1600">
                <a:solidFill>
                  <a:srgbClr val="AFABAB"/>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Slide - Hashicorp Suite">
    <p:spTree>
      <p:nvGrpSpPr>
        <p:cNvPr id="1" name=""/>
        <p:cNvGrpSpPr/>
        <p:nvPr/>
      </p:nvGrpSpPr>
      <p:grpSpPr>
        <a:xfrm>
          <a:off x="0" y="0"/>
          <a:ext cx="0" cy="0"/>
          <a:chOff x="0" y="0"/>
          <a:chExt cx="0" cy="0"/>
        </a:xfrm>
      </p:grpSpPr>
      <p:pic>
        <p:nvPicPr>
          <p:cNvPr id="67"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68" name="Shape 68"/>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69" name="Shape 69"/>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70" name="Shape 70"/>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2"/>
                </a:solidFill>
              </a:defRPr>
            </a:lvl1pPr>
            <a:lvl2pPr marL="0" indent="342900">
              <a:buSzTx/>
              <a:buFontTx/>
              <a:buNone/>
              <a:defRPr sz="4200">
                <a:solidFill>
                  <a:schemeClr val="accent2"/>
                </a:solidFill>
              </a:defRPr>
            </a:lvl2pPr>
            <a:lvl3pPr marL="1165860" indent="-480060">
              <a:buFontTx/>
              <a:defRPr sz="4200">
                <a:solidFill>
                  <a:schemeClr val="accent2"/>
                </a:solidFill>
              </a:defRPr>
            </a:lvl3pPr>
            <a:lvl4pPr marL="1562100" indent="-533400">
              <a:buFontTx/>
              <a:defRPr sz="4200">
                <a:solidFill>
                  <a:schemeClr val="accent2"/>
                </a:solidFill>
              </a:defRPr>
            </a:lvl4pPr>
            <a:lvl5pPr marL="1905000" indent="-533400">
              <a:buFontTx/>
              <a:defRPr sz="4200">
                <a:solidFill>
                  <a:schemeClr val="accent2"/>
                </a:solidFill>
              </a:defRPr>
            </a:lvl5pPr>
          </a:lstStyle>
          <a:p>
            <a:r>
              <a:t>Body Level One</a:t>
            </a:r>
          </a:p>
          <a:p>
            <a:pPr lvl="1"/>
            <a:r>
              <a:t>Body Level Two</a:t>
            </a:r>
          </a:p>
          <a:p>
            <a:pPr lvl="2"/>
            <a:r>
              <a:t>Body Level Three</a:t>
            </a:r>
          </a:p>
          <a:p>
            <a:pPr lvl="3"/>
            <a:r>
              <a:t>Body Level Four</a:t>
            </a:r>
          </a:p>
          <a:p>
            <a:pPr lvl="4"/>
            <a:r>
              <a:t>Body Level Five</a:t>
            </a:r>
          </a:p>
        </p:txBody>
      </p:sp>
      <p:sp>
        <p:nvSpPr>
          <p:cNvPr id="71" name="Shape 71"/>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72" name="Shape 72"/>
          <p:cNvSpPr/>
          <p:nvPr/>
        </p:nvSpPr>
        <p:spPr>
          <a:xfrm>
            <a:off x="2856461" y="1387717"/>
            <a:ext cx="2938849" cy="3081870"/>
          </a:xfrm>
          <a:prstGeom prst="rect">
            <a:avLst/>
          </a:prstGeom>
          <a:solidFill>
            <a:schemeClr val="accent2"/>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73" name="image2.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16234" y="1817714"/>
            <a:ext cx="2374966" cy="2374961"/>
          </a:xfrm>
          <a:prstGeom prst="rect">
            <a:avLst/>
          </a:prstGeom>
          <a:ln w="12700">
            <a:miter lim="400000"/>
          </a:ln>
        </p:spPr>
      </p:pic>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Terraform - Terminal">
    <p:bg>
      <p:bgPr>
        <a:solidFill>
          <a:srgbClr val="FFFFFF"/>
        </a:solidFill>
        <a:effectLst/>
      </p:bgPr>
    </p:bg>
    <p:spTree>
      <p:nvGrpSpPr>
        <p:cNvPr id="1" name=""/>
        <p:cNvGrpSpPr/>
        <p:nvPr/>
      </p:nvGrpSpPr>
      <p:grpSpPr>
        <a:xfrm>
          <a:off x="0" y="0"/>
          <a:ext cx="0" cy="0"/>
          <a:chOff x="0" y="0"/>
          <a:chExt cx="0" cy="0"/>
        </a:xfrm>
      </p:grpSpPr>
      <p:pic>
        <p:nvPicPr>
          <p:cNvPr id="97" name="logo.png" descr="logo.png"/>
          <p:cNvPicPr>
            <a:picLocks noChangeAspect="1"/>
          </p:cNvPicPr>
          <p:nvPr/>
        </p:nvPicPr>
        <p:blipFill>
          <a:blip r:embed="rId2">
            <a:extLst/>
          </a:blip>
          <a:stretch>
            <a:fillRect/>
          </a:stretch>
        </p:blipFill>
        <p:spPr>
          <a:xfrm>
            <a:off x="-254000" y="6020693"/>
            <a:ext cx="7620000" cy="8770190"/>
          </a:xfrm>
          <a:prstGeom prst="rect">
            <a:avLst/>
          </a:prstGeom>
          <a:ln w="12700">
            <a:miter lim="400000"/>
          </a:ln>
        </p:spPr>
      </p:pic>
      <p:sp>
        <p:nvSpPr>
          <p:cNvPr id="98" name="Rectangle"/>
          <p:cNvSpPr/>
          <p:nvPr/>
        </p:nvSpPr>
        <p:spPr>
          <a:xfrm>
            <a:off x="5702300" y="1862162"/>
            <a:ext cx="17780000" cy="10505928"/>
          </a:xfrm>
          <a:prstGeom prst="rect">
            <a:avLst/>
          </a:prstGeom>
          <a:solidFill>
            <a:srgbClr val="010223"/>
          </a:solidFill>
          <a:ln w="38100">
            <a:solidFill>
              <a:srgbClr val="010223"/>
            </a:solidFill>
            <a:miter lim="400000"/>
          </a:ln>
        </p:spPr>
        <p:txBody>
          <a:bodyPr lIns="50800" tIns="50800" rIns="50800" bIns="50800" anchor="ctr"/>
          <a:lstStyle/>
          <a:p>
            <a:pPr defTabSz="825500">
              <a:defRPr sz="3200"/>
            </a:pPr>
            <a:endParaRPr sz="3200"/>
          </a:p>
        </p:txBody>
      </p:sp>
      <p:sp>
        <p:nvSpPr>
          <p:cNvPr id="99" name="Rectangle"/>
          <p:cNvSpPr/>
          <p:nvPr/>
        </p:nvSpPr>
        <p:spPr>
          <a:xfrm>
            <a:off x="5702299" y="1335213"/>
            <a:ext cx="17780002" cy="760998"/>
          </a:xfrm>
          <a:prstGeom prst="rect">
            <a:avLst/>
          </a:prstGeom>
          <a:solidFill>
            <a:srgbClr val="5C4EE5"/>
          </a:solidFill>
          <a:ln w="38100">
            <a:solidFill>
              <a:srgbClr val="5C4EE5"/>
            </a:solidFill>
            <a:miter lim="400000"/>
          </a:ln>
        </p:spPr>
        <p:txBody>
          <a:bodyPr lIns="50800" tIns="50800" rIns="50800" bIns="50800" anchor="ctr"/>
          <a:lstStyle/>
          <a:p>
            <a:pPr defTabSz="825500">
              <a:defRPr sz="3200"/>
            </a:pPr>
            <a:endParaRPr sz="3200"/>
          </a:p>
        </p:txBody>
      </p:sp>
      <p:sp>
        <p:nvSpPr>
          <p:cNvPr id="100" name="Circle"/>
          <p:cNvSpPr/>
          <p:nvPr/>
        </p:nvSpPr>
        <p:spPr>
          <a:xfrm>
            <a:off x="6813215" y="1580007"/>
            <a:ext cx="271410" cy="271410"/>
          </a:xfrm>
          <a:prstGeom prst="ellipse">
            <a:avLst/>
          </a:prstGeom>
          <a:solidFill>
            <a:srgbClr val="263235">
              <a:alpha val="40000"/>
            </a:srgbClr>
          </a:solidFill>
          <a:ln w="12700">
            <a:miter lim="400000"/>
          </a:ln>
        </p:spPr>
        <p:txBody>
          <a:bodyPr lIns="50800" tIns="50800" rIns="50800" bIns="50800" anchor="ctr"/>
          <a:lstStyle/>
          <a:p>
            <a:pPr defTabSz="825500">
              <a:defRPr sz="3200"/>
            </a:pPr>
            <a:endParaRPr sz="3200"/>
          </a:p>
        </p:txBody>
      </p:sp>
      <p:sp>
        <p:nvSpPr>
          <p:cNvPr id="101" name="Circle"/>
          <p:cNvSpPr/>
          <p:nvPr/>
        </p:nvSpPr>
        <p:spPr>
          <a:xfrm>
            <a:off x="6391436" y="1580007"/>
            <a:ext cx="271412" cy="271410"/>
          </a:xfrm>
          <a:prstGeom prst="ellipse">
            <a:avLst/>
          </a:prstGeom>
          <a:solidFill>
            <a:srgbClr val="263235">
              <a:alpha val="60000"/>
            </a:srgbClr>
          </a:solidFill>
          <a:ln w="12700">
            <a:miter lim="400000"/>
          </a:ln>
        </p:spPr>
        <p:txBody>
          <a:bodyPr lIns="50800" tIns="50800" rIns="50800" bIns="50800" anchor="ctr"/>
          <a:lstStyle/>
          <a:p>
            <a:pPr defTabSz="825500">
              <a:defRPr sz="3200"/>
            </a:pPr>
            <a:endParaRPr sz="3200"/>
          </a:p>
        </p:txBody>
      </p:sp>
      <p:sp>
        <p:nvSpPr>
          <p:cNvPr id="102" name="Circle"/>
          <p:cNvSpPr/>
          <p:nvPr/>
        </p:nvSpPr>
        <p:spPr>
          <a:xfrm>
            <a:off x="5969659" y="1580007"/>
            <a:ext cx="271410" cy="271410"/>
          </a:xfrm>
          <a:prstGeom prst="ellipse">
            <a:avLst/>
          </a:prstGeom>
          <a:solidFill>
            <a:srgbClr val="263235">
              <a:alpha val="80000"/>
            </a:srgbClr>
          </a:solidFill>
          <a:ln w="12700">
            <a:miter lim="400000"/>
          </a:ln>
        </p:spPr>
        <p:txBody>
          <a:bodyPr lIns="50800" tIns="50800" rIns="50800" bIns="50800" anchor="ctr"/>
          <a:lstStyle/>
          <a:p>
            <a:pPr defTabSz="825500">
              <a:defRPr sz="3200"/>
            </a:pPr>
            <a:endParaRPr sz="3200"/>
          </a:p>
        </p:txBody>
      </p:sp>
      <p:sp>
        <p:nvSpPr>
          <p:cNvPr id="103" name="Text"/>
          <p:cNvSpPr txBox="1">
            <a:spLocks noGrp="1"/>
          </p:cNvSpPr>
          <p:nvPr>
            <p:ph type="body" sz="quarter" idx="13"/>
          </p:nvPr>
        </p:nvSpPr>
        <p:spPr>
          <a:xfrm>
            <a:off x="6256972" y="2587657"/>
            <a:ext cx="16670656" cy="740072"/>
          </a:xfrm>
          <a:prstGeom prst="rect">
            <a:avLst/>
          </a:prstGeom>
        </p:spPr>
        <p:txBody>
          <a:bodyPr>
            <a:spAutoFit/>
          </a:bodyPr>
          <a:lstStyle/>
          <a:p>
            <a:pPr algn="l">
              <a:lnSpc>
                <a:spcPct val="120000"/>
              </a:lnSpc>
              <a:defRPr sz="2800">
                <a:solidFill>
                  <a:srgbClr val="FFFFFF"/>
                </a:solidFill>
                <a:latin typeface="Courier"/>
                <a:ea typeface="Courier"/>
                <a:cs typeface="Courier"/>
                <a:sym typeface="Courier"/>
              </a:defRPr>
            </a:pPr>
            <a:endParaRPr/>
          </a:p>
        </p:txBody>
      </p:sp>
      <p:sp>
        <p:nvSpPr>
          <p:cNvPr id="104" name="Terminal"/>
          <p:cNvSpPr txBox="1"/>
          <p:nvPr/>
        </p:nvSpPr>
        <p:spPr>
          <a:xfrm>
            <a:off x="7146090" y="1508187"/>
            <a:ext cx="14892420" cy="4150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defTabSz="825500">
              <a:defRPr sz="2400" b="1">
                <a:latin typeface="Courier"/>
                <a:ea typeface="Courier"/>
                <a:cs typeface="Courier"/>
                <a:sym typeface="Courier"/>
              </a:defRPr>
            </a:lvl1pPr>
          </a:lstStyle>
          <a:p>
            <a:r>
              <a:rPr sz="2400"/>
              <a:t>Terminal</a:t>
            </a:r>
          </a:p>
        </p:txBody>
      </p:sp>
      <p:pic>
        <p:nvPicPr>
          <p:cNvPr id="105" name="hashicorp-text-black.png" descr="hashicorp-text-black.png"/>
          <p:cNvPicPr>
            <a:picLocks noChangeAspect="1"/>
          </p:cNvPicPr>
          <p:nvPr/>
        </p:nvPicPr>
        <p:blipFill>
          <a:blip r:embed="rId3">
            <a:alphaModFix amt="25000"/>
            <a:extLst/>
          </a:blip>
          <a:stretch>
            <a:fillRect/>
          </a:stretch>
        </p:blipFill>
        <p:spPr>
          <a:xfrm>
            <a:off x="21145005" y="12700000"/>
            <a:ext cx="2857502" cy="635000"/>
          </a:xfrm>
          <a:prstGeom prst="rect">
            <a:avLst/>
          </a:prstGeom>
          <a:ln w="12700">
            <a:miter lim="400000"/>
          </a:ln>
        </p:spPr>
      </p:pic>
      <p:sp>
        <p:nvSpPr>
          <p:cNvPr id="106" name="Slide Number"/>
          <p:cNvSpPr txBox="1">
            <a:spLocks noGrp="1"/>
          </p:cNvSpPr>
          <p:nvPr>
            <p:ph type="sldNum" sz="quarter" idx="2"/>
          </p:nvPr>
        </p:nvSpPr>
        <p:spPr>
          <a:xfrm>
            <a:off x="16520453" y="12343369"/>
            <a:ext cx="954747" cy="738662"/>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5281807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lide - Terraform">
    <p:spTree>
      <p:nvGrpSpPr>
        <p:cNvPr id="1" name=""/>
        <p:cNvGrpSpPr/>
        <p:nvPr/>
      </p:nvGrpSpPr>
      <p:grpSpPr>
        <a:xfrm>
          <a:off x="0" y="0"/>
          <a:ext cx="0" cy="0"/>
          <a:chOff x="0" y="0"/>
          <a:chExt cx="0" cy="0"/>
        </a:xfrm>
      </p:grpSpPr>
      <p:pic>
        <p:nvPicPr>
          <p:cNvPr id="81" name="image5.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379" y="2519"/>
            <a:ext cx="24383646" cy="13711032"/>
          </a:xfrm>
          <a:prstGeom prst="rect">
            <a:avLst/>
          </a:prstGeom>
          <a:ln w="12700">
            <a:miter lim="400000"/>
          </a:ln>
        </p:spPr>
      </p:pic>
      <p:sp>
        <p:nvSpPr>
          <p:cNvPr id="82" name="Shape 82"/>
          <p:cNvSpPr/>
          <p:nvPr/>
        </p:nvSpPr>
        <p:spPr>
          <a:xfrm>
            <a:off x="2064173" y="3107573"/>
            <a:ext cx="20255655"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83" name="Shape 83"/>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84" name="Shape 84"/>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4"/>
                </a:solidFill>
              </a:defRPr>
            </a:lvl1pPr>
            <a:lvl2pPr marL="0" indent="342900">
              <a:buSzTx/>
              <a:buFontTx/>
              <a:buNone/>
              <a:defRPr sz="4200">
                <a:solidFill>
                  <a:schemeClr val="accent4"/>
                </a:solidFill>
              </a:defRPr>
            </a:lvl2pPr>
            <a:lvl3pPr marL="1165860" indent="-480060">
              <a:buFontTx/>
              <a:defRPr sz="4200">
                <a:solidFill>
                  <a:schemeClr val="accent4"/>
                </a:solidFill>
              </a:defRPr>
            </a:lvl3pPr>
            <a:lvl4pPr marL="1562100" indent="-533400">
              <a:buFontTx/>
              <a:defRPr sz="4200">
                <a:solidFill>
                  <a:schemeClr val="accent4"/>
                </a:solidFill>
              </a:defRPr>
            </a:lvl4pPr>
            <a:lvl5pPr marL="1905000" indent="-533400">
              <a:buFontTx/>
              <a:defRPr sz="4200">
                <a:solidFill>
                  <a:schemeClr val="accent4"/>
                </a:solidFill>
              </a:defRPr>
            </a:lvl5pPr>
          </a:lstStyle>
          <a:p>
            <a:r>
              <a:t>Body Level One</a:t>
            </a:r>
          </a:p>
          <a:p>
            <a:pPr lvl="1"/>
            <a:r>
              <a:t>Body Level Two</a:t>
            </a:r>
          </a:p>
          <a:p>
            <a:pPr lvl="2"/>
            <a:r>
              <a:t>Body Level Three</a:t>
            </a:r>
          </a:p>
          <a:p>
            <a:pPr lvl="3"/>
            <a:r>
              <a:t>Body Level Four</a:t>
            </a:r>
          </a:p>
          <a:p>
            <a:pPr lvl="4"/>
            <a:r>
              <a:t>Body Level Five</a:t>
            </a:r>
          </a:p>
        </p:txBody>
      </p:sp>
      <p:sp>
        <p:nvSpPr>
          <p:cNvPr id="85" name="Shape 85"/>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86" name="Shape 86"/>
          <p:cNvSpPr/>
          <p:nvPr/>
        </p:nvSpPr>
        <p:spPr>
          <a:xfrm>
            <a:off x="2856461" y="1387717"/>
            <a:ext cx="2938849" cy="3081870"/>
          </a:xfrm>
          <a:prstGeom prst="rect">
            <a:avLst/>
          </a:prstGeom>
          <a:solidFill>
            <a:schemeClr val="accent4"/>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87" name="image6.png"/>
          <p:cNvPicPr>
            <a:picLocks noChangeAspect="1"/>
          </p:cNvPicPr>
          <p:nvPr/>
        </p:nvPicPr>
        <p:blipFill>
          <a:blip r:embed="rId3">
            <a:extLst/>
          </a:blip>
          <a:stretch>
            <a:fillRect/>
          </a:stretch>
        </p:blipFill>
        <p:spPr>
          <a:xfrm>
            <a:off x="3368570" y="1933429"/>
            <a:ext cx="1914630" cy="1985830"/>
          </a:xfrm>
          <a:prstGeom prst="rect">
            <a:avLst/>
          </a:prstGeom>
          <a:ln w="12700">
            <a:miter lim="400000"/>
          </a:ln>
        </p:spPr>
      </p:pic>
      <p:sp>
        <p:nvSpPr>
          <p:cNvPr id="88" name="Shape 8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Slide - Vault">
    <p:spTree>
      <p:nvGrpSpPr>
        <p:cNvPr id="1" name=""/>
        <p:cNvGrpSpPr/>
        <p:nvPr/>
      </p:nvGrpSpPr>
      <p:grpSpPr>
        <a:xfrm>
          <a:off x="0" y="0"/>
          <a:ext cx="0" cy="0"/>
          <a:chOff x="0" y="0"/>
          <a:chExt cx="0" cy="0"/>
        </a:xfrm>
      </p:grpSpPr>
      <p:pic>
        <p:nvPicPr>
          <p:cNvPr id="95"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96" name="Shape 96"/>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97" name="Shape 97"/>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98" name="Shape 98"/>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1"/>
                </a:solidFill>
              </a:defRPr>
            </a:lvl1pPr>
            <a:lvl2pPr marL="0" indent="342900">
              <a:buSzTx/>
              <a:buFontTx/>
              <a:buNone/>
              <a:defRPr sz="4200">
                <a:solidFill>
                  <a:schemeClr val="accent1"/>
                </a:solidFill>
              </a:defRPr>
            </a:lvl2pPr>
            <a:lvl3pPr marL="1165860" indent="-480060">
              <a:buFontTx/>
              <a:defRPr sz="4200">
                <a:solidFill>
                  <a:schemeClr val="accent1"/>
                </a:solidFill>
              </a:defRPr>
            </a:lvl3pPr>
            <a:lvl4pPr marL="1562100" indent="-533400">
              <a:buFontTx/>
              <a:defRPr sz="4200">
                <a:solidFill>
                  <a:schemeClr val="accent1"/>
                </a:solidFill>
              </a:defRPr>
            </a:lvl4pPr>
            <a:lvl5pPr marL="1905000" indent="-533400">
              <a:buFontTx/>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99" name="Shape 99"/>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00" name="Shape 100"/>
          <p:cNvSpPr/>
          <p:nvPr/>
        </p:nvSpPr>
        <p:spPr>
          <a:xfrm>
            <a:off x="2856461" y="1387717"/>
            <a:ext cx="2938849" cy="3081870"/>
          </a:xfrm>
          <a:prstGeom prst="rect">
            <a:avLst/>
          </a:prstGeom>
          <a:solidFill>
            <a:srgbClr val="000000"/>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1" name="image8.png"/>
          <p:cNvPicPr>
            <a:picLocks noChangeAspect="1"/>
          </p:cNvPicPr>
          <p:nvPr/>
        </p:nvPicPr>
        <p:blipFill>
          <a:blip r:embed="rId3">
            <a:extLst/>
          </a:blip>
          <a:stretch>
            <a:fillRect/>
          </a:stretch>
        </p:blipFill>
        <p:spPr>
          <a:xfrm>
            <a:off x="3701077" y="2000989"/>
            <a:ext cx="1249617" cy="1898449"/>
          </a:xfrm>
          <a:prstGeom prst="rect">
            <a:avLst/>
          </a:prstGeom>
          <a:ln w="12700">
            <a:miter lim="400000"/>
          </a:ln>
        </p:spPr>
      </p:pic>
      <p:sp>
        <p:nvSpPr>
          <p:cNvPr id="102" name="Shape 10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Slide - Consul">
    <p:spTree>
      <p:nvGrpSpPr>
        <p:cNvPr id="1" name=""/>
        <p:cNvGrpSpPr/>
        <p:nvPr/>
      </p:nvGrpSpPr>
      <p:grpSpPr>
        <a:xfrm>
          <a:off x="0" y="0"/>
          <a:ext cx="0" cy="0"/>
          <a:chOff x="0" y="0"/>
          <a:chExt cx="0" cy="0"/>
        </a:xfrm>
      </p:grpSpPr>
      <p:pic>
        <p:nvPicPr>
          <p:cNvPr id="109" name="image9.png"/>
          <p:cNvPicPr>
            <a:picLocks/>
          </p:cNvPicPr>
          <p:nvPr/>
        </p:nvPicPr>
        <p:blipFill>
          <a:blip r:embed="rId2" cstate="hqprint">
            <a:extLst>
              <a:ext uri="{28A0092B-C50C-407E-A947-70E740481C1C}">
                <a14:useLocalDpi xmlns:a14="http://schemas.microsoft.com/office/drawing/2010/main"/>
              </a:ext>
            </a:extLst>
          </a:blip>
          <a:srcRect/>
          <a:stretch>
            <a:fillRect/>
          </a:stretch>
        </p:blipFill>
        <p:spPr>
          <a:xfrm>
            <a:off x="-1588" y="-199"/>
            <a:ext cx="24387241" cy="13716421"/>
          </a:xfrm>
          <a:prstGeom prst="rect">
            <a:avLst/>
          </a:prstGeom>
          <a:ln w="12700">
            <a:miter lim="400000"/>
          </a:ln>
        </p:spPr>
      </p:pic>
      <p:sp>
        <p:nvSpPr>
          <p:cNvPr id="110" name="Shape 110"/>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11" name="Shape 111"/>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12" name="Shape 112"/>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6"/>
                </a:solidFill>
              </a:defRPr>
            </a:lvl1pPr>
            <a:lvl2pPr marL="0" indent="342900">
              <a:buSzTx/>
              <a:buFontTx/>
              <a:buNone/>
              <a:defRPr sz="4200">
                <a:solidFill>
                  <a:schemeClr val="accent6"/>
                </a:solidFill>
              </a:defRPr>
            </a:lvl2pPr>
            <a:lvl3pPr marL="1165860" indent="-480060">
              <a:buFontTx/>
              <a:defRPr sz="4200">
                <a:solidFill>
                  <a:schemeClr val="accent6"/>
                </a:solidFill>
              </a:defRPr>
            </a:lvl3pPr>
            <a:lvl4pPr marL="1562100" indent="-533400">
              <a:buFontTx/>
              <a:defRPr sz="4200">
                <a:solidFill>
                  <a:schemeClr val="accent6"/>
                </a:solidFill>
              </a:defRPr>
            </a:lvl4pPr>
            <a:lvl5pPr marL="1905000" indent="-533400">
              <a:buFontTx/>
              <a:defRPr sz="4200">
                <a:solidFill>
                  <a:schemeClr val="accent6"/>
                </a:solidFill>
              </a:defRPr>
            </a:lvl5pPr>
          </a:lstStyle>
          <a:p>
            <a:r>
              <a:t>Body Level One</a:t>
            </a:r>
          </a:p>
          <a:p>
            <a:pPr lvl="1"/>
            <a:r>
              <a:t>Body Level Two</a:t>
            </a:r>
          </a:p>
          <a:p>
            <a:pPr lvl="2"/>
            <a:r>
              <a:t>Body Level Three</a:t>
            </a:r>
          </a:p>
          <a:p>
            <a:pPr lvl="3"/>
            <a:r>
              <a:t>Body Level Four</a:t>
            </a:r>
          </a:p>
          <a:p>
            <a:pPr lvl="4"/>
            <a:r>
              <a:t>Body Level Five</a:t>
            </a:r>
          </a:p>
        </p:txBody>
      </p:sp>
      <p:sp>
        <p:nvSpPr>
          <p:cNvPr id="113" name="Shape 113"/>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14" name="Shape 114"/>
          <p:cNvSpPr/>
          <p:nvPr/>
        </p:nvSpPr>
        <p:spPr>
          <a:xfrm>
            <a:off x="2856461" y="1387717"/>
            <a:ext cx="2938849" cy="3081870"/>
          </a:xfrm>
          <a:prstGeom prst="rect">
            <a:avLst/>
          </a:prstGeom>
          <a:solidFill>
            <a:schemeClr val="accent6"/>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5" name="image10.png"/>
          <p:cNvPicPr>
            <a:picLocks noChangeAspect="1"/>
          </p:cNvPicPr>
          <p:nvPr/>
        </p:nvPicPr>
        <p:blipFill>
          <a:blip r:embed="rId3">
            <a:extLst/>
          </a:blip>
          <a:stretch>
            <a:fillRect/>
          </a:stretch>
        </p:blipFill>
        <p:spPr>
          <a:xfrm>
            <a:off x="3701079" y="2004757"/>
            <a:ext cx="1249612" cy="1843174"/>
          </a:xfrm>
          <a:prstGeom prst="rect">
            <a:avLst/>
          </a:prstGeom>
          <a:ln w="12700">
            <a:miter lim="400000"/>
          </a:ln>
        </p:spPr>
      </p:pic>
      <p:sp>
        <p:nvSpPr>
          <p:cNvPr id="116" name="Shape 11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Slide - Nomad">
    <p:spTree>
      <p:nvGrpSpPr>
        <p:cNvPr id="1" name=""/>
        <p:cNvGrpSpPr/>
        <p:nvPr/>
      </p:nvGrpSpPr>
      <p:grpSpPr>
        <a:xfrm>
          <a:off x="0" y="0"/>
          <a:ext cx="0" cy="0"/>
          <a:chOff x="0" y="0"/>
          <a:chExt cx="0" cy="0"/>
        </a:xfrm>
      </p:grpSpPr>
      <p:pic>
        <p:nvPicPr>
          <p:cNvPr id="123" name="image7.png"/>
          <p:cNvPicPr>
            <a:picLocks/>
          </p:cNvPicPr>
          <p:nvPr/>
        </p:nvPicPr>
        <p:blipFill>
          <a:blip r:embed="rId2">
            <a:extLst/>
          </a:blip>
          <a:stretch>
            <a:fillRect/>
          </a:stretch>
        </p:blipFill>
        <p:spPr>
          <a:xfrm>
            <a:off x="561" y="1634"/>
            <a:ext cx="24382878" cy="13712732"/>
          </a:xfrm>
          <a:prstGeom prst="rect">
            <a:avLst/>
          </a:prstGeom>
          <a:ln w="12700">
            <a:miter lim="400000"/>
          </a:ln>
        </p:spPr>
      </p:pic>
      <p:sp>
        <p:nvSpPr>
          <p:cNvPr id="124" name="Shape 124"/>
          <p:cNvSpPr/>
          <p:nvPr/>
        </p:nvSpPr>
        <p:spPr>
          <a:xfrm>
            <a:off x="1701674" y="3082173"/>
            <a:ext cx="12838854" cy="10633828"/>
          </a:xfrm>
          <a:prstGeom prst="rect">
            <a:avLst/>
          </a:prstGeom>
          <a:solidFill>
            <a:srgbClr val="EEEEEE"/>
          </a:solidFill>
          <a:ln w="12700">
            <a:miter lim="400000"/>
          </a:ln>
        </p:spPr>
        <p:txBody>
          <a:bodyPr lIns="121919" tIns="121919" rIns="121919" bIns="121919" anchor="ctr"/>
          <a:lstStyle/>
          <a:p>
            <a:pPr algn="ctr">
              <a:lnSpc>
                <a:spcPct val="100000"/>
              </a:lnSpc>
              <a:spcBef>
                <a:spcPts val="0"/>
              </a:spcBef>
              <a:defRPr sz="3400" b="0">
                <a:latin typeface="Verdana"/>
                <a:ea typeface="Verdana"/>
                <a:cs typeface="Verdana"/>
                <a:sym typeface="Verdana"/>
              </a:defRPr>
            </a:pPr>
            <a:endParaRPr/>
          </a:p>
        </p:txBody>
      </p:sp>
      <p:sp>
        <p:nvSpPr>
          <p:cNvPr id="125" name="Shape 125"/>
          <p:cNvSpPr>
            <a:spLocks noGrp="1"/>
          </p:cNvSpPr>
          <p:nvPr>
            <p:ph type="title"/>
          </p:nvPr>
        </p:nvSpPr>
        <p:spPr>
          <a:xfrm>
            <a:off x="2336799" y="5257800"/>
            <a:ext cx="11531601" cy="4927600"/>
          </a:xfrm>
          <a:prstGeom prst="rect">
            <a:avLst/>
          </a:prstGeom>
        </p:spPr>
        <p:txBody>
          <a:bodyPr anchor="b"/>
          <a:lstStyle>
            <a:lvl1pPr>
              <a:spcBef>
                <a:spcPts val="2500"/>
              </a:spcBef>
              <a:defRPr sz="8400"/>
            </a:lvl1pPr>
          </a:lstStyle>
          <a:p>
            <a:r>
              <a:t>Title Text</a:t>
            </a:r>
          </a:p>
        </p:txBody>
      </p:sp>
      <p:sp>
        <p:nvSpPr>
          <p:cNvPr id="126" name="Shape 126"/>
          <p:cNvSpPr>
            <a:spLocks noGrp="1"/>
          </p:cNvSpPr>
          <p:nvPr>
            <p:ph type="body" sz="quarter" idx="1"/>
          </p:nvPr>
        </p:nvSpPr>
        <p:spPr>
          <a:xfrm>
            <a:off x="2336799" y="10414000"/>
            <a:ext cx="11531601" cy="2374961"/>
          </a:xfrm>
          <a:prstGeom prst="rect">
            <a:avLst/>
          </a:prstGeom>
          <a:ln w="12700"/>
        </p:spPr>
        <p:txBody>
          <a:bodyPr lIns="0" tIns="0" rIns="0" bIns="0">
            <a:normAutofit/>
          </a:bodyPr>
          <a:lstStyle>
            <a:lvl1pPr marL="0" indent="0">
              <a:buSzTx/>
              <a:buFontTx/>
              <a:buNone/>
              <a:defRPr sz="4200">
                <a:solidFill>
                  <a:schemeClr val="accent5"/>
                </a:solidFill>
              </a:defRPr>
            </a:lvl1pPr>
            <a:lvl2pPr marL="0" indent="342900">
              <a:buSzTx/>
              <a:buFontTx/>
              <a:buNone/>
              <a:defRPr sz="4200">
                <a:solidFill>
                  <a:schemeClr val="accent5"/>
                </a:solidFill>
              </a:defRPr>
            </a:lvl2pPr>
            <a:lvl3pPr marL="1165860" indent="-480060">
              <a:buFontTx/>
              <a:defRPr sz="4200">
                <a:solidFill>
                  <a:schemeClr val="accent5"/>
                </a:solidFill>
              </a:defRPr>
            </a:lvl3pPr>
            <a:lvl4pPr marL="1562100" indent="-533400">
              <a:buFontTx/>
              <a:defRPr sz="4200">
                <a:solidFill>
                  <a:schemeClr val="accent5"/>
                </a:solidFill>
              </a:defRPr>
            </a:lvl4pPr>
            <a:lvl5pPr marL="1905000" indent="-533400">
              <a:buFontTx/>
              <a:defRPr sz="4200">
                <a:solidFill>
                  <a:schemeClr val="accent5"/>
                </a:solidFill>
              </a:defRPr>
            </a:lvl5pPr>
          </a:lstStyle>
          <a:p>
            <a:r>
              <a:t>Body Level One</a:t>
            </a:r>
          </a:p>
          <a:p>
            <a:pPr lvl="1"/>
            <a:r>
              <a:t>Body Level Two</a:t>
            </a:r>
          </a:p>
          <a:p>
            <a:pPr lvl="2"/>
            <a:r>
              <a:t>Body Level Three</a:t>
            </a:r>
          </a:p>
          <a:p>
            <a:pPr lvl="3"/>
            <a:r>
              <a:t>Body Level Four</a:t>
            </a:r>
          </a:p>
          <a:p>
            <a:pPr lvl="4"/>
            <a:r>
              <a:t>Body Level Five</a:t>
            </a:r>
          </a:p>
        </p:txBody>
      </p:sp>
      <p:sp>
        <p:nvSpPr>
          <p:cNvPr id="127" name="Shape 127"/>
          <p:cNvSpPr/>
          <p:nvPr/>
        </p:nvSpPr>
        <p:spPr>
          <a:xfrm>
            <a:off x="2336799" y="12859187"/>
            <a:ext cx="4311489" cy="279401"/>
          </a:xfrm>
          <a:prstGeom prst="rect">
            <a:avLst/>
          </a:prstGeom>
          <a:ln w="254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100000"/>
              </a:lnSpc>
              <a:spcBef>
                <a:spcPts val="0"/>
              </a:spcBef>
              <a:defRPr sz="1800" b="0">
                <a:solidFill>
                  <a:srgbClr val="AFABAB"/>
                </a:solidFill>
                <a:latin typeface="Verdana"/>
                <a:ea typeface="Verdana"/>
                <a:cs typeface="Verdana"/>
                <a:sym typeface="Verdana"/>
              </a:defRPr>
            </a:lvl1pPr>
          </a:lstStyle>
          <a:p>
            <a:r>
              <a:t>Copyright © 2017 HashiCorp</a:t>
            </a:r>
          </a:p>
        </p:txBody>
      </p:sp>
      <p:sp>
        <p:nvSpPr>
          <p:cNvPr id="128" name="Shape 128"/>
          <p:cNvSpPr/>
          <p:nvPr/>
        </p:nvSpPr>
        <p:spPr>
          <a:xfrm>
            <a:off x="2856461" y="1387717"/>
            <a:ext cx="2938849" cy="3081870"/>
          </a:xfrm>
          <a:prstGeom prst="rect">
            <a:avLst/>
          </a:prstGeom>
          <a:solidFill>
            <a:schemeClr val="accent5"/>
          </a:solidFill>
          <a:ln w="12700">
            <a:miter lim="400000"/>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29" name="image11.png"/>
          <p:cNvPicPr>
            <a:picLocks noChangeAspect="1"/>
          </p:cNvPicPr>
          <p:nvPr/>
        </p:nvPicPr>
        <p:blipFill>
          <a:blip r:embed="rId3">
            <a:extLst/>
          </a:blip>
          <a:stretch>
            <a:fillRect/>
          </a:stretch>
        </p:blipFill>
        <p:spPr>
          <a:xfrm>
            <a:off x="3601439" y="1806282"/>
            <a:ext cx="1423143" cy="2053860"/>
          </a:xfrm>
          <a:prstGeom prst="rect">
            <a:avLst/>
          </a:prstGeom>
          <a:ln w="12700">
            <a:miter lim="400000"/>
          </a:ln>
        </p:spPr>
      </p:pic>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White">
    <p:spTree>
      <p:nvGrpSpPr>
        <p:cNvPr id="1" name=""/>
        <p:cNvGrpSpPr/>
        <p:nvPr/>
      </p:nvGrpSpPr>
      <p:grpSpPr>
        <a:xfrm>
          <a:off x="0" y="0"/>
          <a:ext cx="0" cy="0"/>
          <a:chOff x="0" y="0"/>
          <a:chExt cx="0" cy="0"/>
        </a:xfrm>
      </p:grpSpPr>
      <p:sp>
        <p:nvSpPr>
          <p:cNvPr id="137" name="Shape 1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19199" y="184149"/>
            <a:ext cx="21945601" cy="301625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ctr"/>
          <a:lstStyle/>
          <a:p>
            <a:r>
              <a:t>Title Text</a:t>
            </a:r>
          </a:p>
        </p:txBody>
      </p:sp>
      <p:sp>
        <p:nvSpPr>
          <p:cNvPr id="3" name="Shape 3"/>
          <p:cNvSpPr>
            <a:spLocks noGrp="1"/>
          </p:cNvSpPr>
          <p:nvPr>
            <p:ph type="body" idx="1"/>
          </p:nvPr>
        </p:nvSpPr>
        <p:spPr>
          <a:xfrm>
            <a:off x="1219199" y="3200399"/>
            <a:ext cx="21945601" cy="1051560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785599" y="12343130"/>
            <a:ext cx="5689601" cy="739141"/>
          </a:xfrm>
          <a:prstGeom prst="rect">
            <a:avLst/>
          </a:prstGeom>
          <a:ln w="25400">
            <a:miter lim="400000"/>
          </a:ln>
        </p:spPr>
        <p:txBody>
          <a:bodyPr wrap="none" lIns="121919" tIns="121919" rIns="121919" bIns="121919" anchor="ctr">
            <a:spAutoFit/>
          </a:bodyPr>
          <a:lstStyle>
            <a:lvl1pPr algn="r">
              <a:lnSpc>
                <a:spcPct val="100000"/>
              </a:lnSpc>
              <a:spcBef>
                <a:spcPts val="0"/>
              </a:spcBef>
              <a:defRPr sz="3200" b="0">
                <a:solidFill>
                  <a:srgbClr val="000000"/>
                </a:solidFill>
                <a:latin typeface="Verdana"/>
                <a:ea typeface="Verdana"/>
                <a:cs typeface="Verdana"/>
                <a:sym typeface="Verdana"/>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Lst>
  <p:transition spd="med"/>
  <p:txStyles>
    <p:titleStyle>
      <a:lvl1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1pPr>
      <a:lvl2pPr marL="0" marR="0" indent="0" algn="l" defTabSz="2438400" rtl="0" latinLnBrk="0">
        <a:lnSpc>
          <a:spcPct val="90000"/>
        </a:lnSpc>
        <a:spcBef>
          <a:spcPts val="0"/>
        </a:spcBef>
        <a:spcAft>
          <a:spcPts val="0"/>
        </a:spcAft>
        <a:buClrTx/>
        <a:buSzTx/>
        <a:buFontTx/>
        <a:buNone/>
        <a:tabLst/>
        <a:defRPr sz="11600" b="1" i="0" u="none" strike="noStrike" cap="none" spc="0" baseline="0">
          <a:ln>
            <a:noFill/>
          </a:ln>
          <a:solidFill>
            <a:srgbClr val="000000"/>
          </a:solidFill>
          <a:uFillTx/>
          <a:latin typeface="Tahoma"/>
          <a:ea typeface="Tahoma"/>
          <a:cs typeface="Tahoma"/>
          <a:sym typeface="Tahoma"/>
        </a:defRPr>
      </a:lvl2pPr>
      <a:lvl3pPr marL="1325879" marR="0" indent="-1325879"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3pPr>
      <a:lvl4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4pPr>
      <a:lvl5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5pPr>
      <a:lvl6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6pPr>
      <a:lvl7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7pPr>
      <a:lvl8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8pPr>
      <a:lvl9pPr marL="1473200" marR="0" indent="-1473200" algn="l" defTabSz="2438400" rtl="0" latinLnBrk="0">
        <a:lnSpc>
          <a:spcPct val="90000"/>
        </a:lnSpc>
        <a:spcBef>
          <a:spcPts val="0"/>
        </a:spcBef>
        <a:spcAft>
          <a:spcPts val="0"/>
        </a:spcAft>
        <a:buClrTx/>
        <a:buSzPct val="100000"/>
        <a:buFontTx/>
        <a:buChar char="•"/>
        <a:tabLst/>
        <a:defRPr sz="11600" b="1" i="0" u="none" strike="noStrike" cap="none" spc="0" baseline="0">
          <a:ln>
            <a:noFill/>
          </a:ln>
          <a:solidFill>
            <a:srgbClr val="000000"/>
          </a:solidFill>
          <a:uFillTx/>
          <a:latin typeface="Tahoma"/>
          <a:ea typeface="Tahoma"/>
          <a:cs typeface="Tahoma"/>
          <a:sym typeface="Tahoma"/>
        </a:defRPr>
      </a:lvl9pPr>
    </p:titleStyle>
    <p:bodyStyle>
      <a:lvl1pPr marL="604157" marR="0" indent="-604157"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1pPr>
      <a:lvl2pPr marL="1162050" marR="0" indent="-70485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2pPr>
      <a:lvl3pPr marL="1760220" marR="0" indent="-84582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3pPr>
      <a:lvl4pPr marL="2311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4pPr>
      <a:lvl5pPr marL="27686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5pPr>
      <a:lvl6pPr marL="32258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6pPr>
      <a:lvl7pPr marL="36830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7pPr>
      <a:lvl8pPr marL="41402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8pPr>
      <a:lvl9pPr marL="4597400" marR="0" indent="-939800" algn="l" defTabSz="2438400" rtl="0" latinLnBrk="0">
        <a:lnSpc>
          <a:spcPct val="90000"/>
        </a:lnSpc>
        <a:spcBef>
          <a:spcPts val="2600"/>
        </a:spcBef>
        <a:spcAft>
          <a:spcPts val="0"/>
        </a:spcAft>
        <a:buClrTx/>
        <a:buSzPct val="100000"/>
        <a:buFont typeface="Arial"/>
        <a:buChar char="•"/>
        <a:tabLst/>
        <a:defRPr sz="7400" b="0" i="0" u="none" strike="noStrike" cap="none" spc="0" baseline="0">
          <a:ln>
            <a:noFill/>
          </a:ln>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1pPr>
      <a:lvl2pPr marL="0" marR="0" indent="342900" algn="r" defTabSz="18288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Verdana"/>
        </a:defRPr>
      </a:lvl2pPr>
      <a:lvl3pPr marL="1051560" marR="0" indent="-36576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3pPr>
      <a:lvl4pPr marL="14351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4pPr>
      <a:lvl5pPr marL="17780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5pPr>
      <a:lvl6pPr marL="21209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6pPr>
      <a:lvl7pPr marL="24638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7pPr>
      <a:lvl8pPr marL="28067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8pPr>
      <a:lvl9pPr marL="3149600" marR="0" indent="-406400" algn="r" defTabSz="1828800" rtl="0" latinLnBrk="0">
        <a:lnSpc>
          <a:spcPct val="100000"/>
        </a:lnSpc>
        <a:spcBef>
          <a:spcPts val="0"/>
        </a:spcBef>
        <a:spcAft>
          <a:spcPts val="0"/>
        </a:spcAft>
        <a:buClrTx/>
        <a:buSzPct val="100000"/>
        <a:buFontTx/>
        <a:buChar char="•"/>
        <a:tabLst/>
        <a:defRPr sz="3200" b="0" i="0" u="none" strike="noStrike" cap="none" spc="0" baseline="0">
          <a:ln>
            <a:noFill/>
          </a:ln>
          <a:solidFill>
            <a:schemeClr val="tx1"/>
          </a:solidFill>
          <a:uFillTx/>
          <a:latin typeface="+mn-lt"/>
          <a:ea typeface="+mn-ea"/>
          <a:cs typeface="+mn-cs"/>
          <a:sym typeface="Verdan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39.xml"/><Relationship Id="rId4" Type="http://schemas.openxmlformats.org/officeDocument/2006/relationships/image" Target="../media/image38.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7.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7.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7.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7.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7.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0.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7.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7.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3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0.png"/></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2.xml.rels><?xml version="1.0" encoding="UTF-8" standalone="yes"?>
<Relationships xmlns="http://schemas.openxmlformats.org/package/2006/relationships"><Relationship Id="rId3" Type="http://schemas.openxmlformats.org/officeDocument/2006/relationships/hyperlink" Target="https://www.terraform.io/docs/configuration/interpolation.html#concat-list1-list2-" TargetMode="External"/><Relationship Id="rId2" Type="http://schemas.openxmlformats.org/officeDocument/2006/relationships/notesSlide" Target="../notesSlides/notesSlide106.xml"/><Relationship Id="rId1" Type="http://schemas.openxmlformats.org/officeDocument/2006/relationships/slideLayout" Target="../slideLayouts/slideLayout27.xml"/><Relationship Id="rId4" Type="http://schemas.openxmlformats.org/officeDocument/2006/relationships/hyperlink" Target="https://www.terraform.io/docs/configuration/interpolation.html#element-list-index-" TargetMode="External"/></Relationships>
</file>

<file path=ppt/slides/_rels/slide123.xml.rels><?xml version="1.0" encoding="UTF-8" standalone="yes"?>
<Relationships xmlns="http://schemas.openxmlformats.org/package/2006/relationships"><Relationship Id="rId3" Type="http://schemas.openxmlformats.org/officeDocument/2006/relationships/hyperlink" Target="https://www.terraform.io/docs/configuration/interpolation.html#format-format-args-" TargetMode="External"/><Relationship Id="rId2" Type="http://schemas.openxmlformats.org/officeDocument/2006/relationships/notesSlide" Target="../notesSlides/notesSlide107.xml"/><Relationship Id="rId1" Type="http://schemas.openxmlformats.org/officeDocument/2006/relationships/slideLayout" Target="../slideLayouts/slideLayout2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7.xml"/></Relationships>
</file>

<file path=ppt/slides/_rels/slide128.xml.rels><?xml version="1.0" encoding="UTF-8" standalone="yes"?>
<Relationships xmlns="http://schemas.openxmlformats.org/package/2006/relationships"><Relationship Id="rId3" Type="http://schemas.openxmlformats.org/officeDocument/2006/relationships/image" Target="../media/image82.tiff"/><Relationship Id="rId2" Type="http://schemas.openxmlformats.org/officeDocument/2006/relationships/notesSlide" Target="../notesSlides/notesSlide110.xml"/><Relationship Id="rId1" Type="http://schemas.openxmlformats.org/officeDocument/2006/relationships/slideLayout" Target="../slideLayouts/slideLayout2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2.xml.rels><?xml version="1.0" encoding="UTF-8" standalone="yes"?>
<Relationships xmlns="http://schemas.openxmlformats.org/package/2006/relationships"><Relationship Id="rId2" Type="http://schemas.openxmlformats.org/officeDocument/2006/relationships/image" Target="../media/image83.png"/><Relationship Id="rId1" Type="http://schemas.openxmlformats.org/officeDocument/2006/relationships/slideLayout" Target="../slideLayouts/slideLayout27.xml"/></Relationships>
</file>

<file path=ppt/slides/_rels/slide133.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notesSlide" Target="../notesSlides/notesSlide112.xml"/><Relationship Id="rId1" Type="http://schemas.openxmlformats.org/officeDocument/2006/relationships/slideLayout" Target="../slideLayouts/slideLayout2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3.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115.xml"/><Relationship Id="rId1" Type="http://schemas.openxmlformats.org/officeDocument/2006/relationships/slideLayout" Target="../slideLayouts/slideLayout2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2.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117.xml"/><Relationship Id="rId1" Type="http://schemas.openxmlformats.org/officeDocument/2006/relationships/slideLayout" Target="../slideLayouts/slideLayout2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4.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9.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8.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8.xml"/></Relationships>
</file>

<file path=ppt/slides/_rels/slide16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3.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16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4.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5.xml"/><Relationship Id="rId1" Type="http://schemas.openxmlformats.org/officeDocument/2006/relationships/slideLayout" Target="../slideLayouts/slideLayout39.xml"/><Relationship Id="rId4" Type="http://schemas.openxmlformats.org/officeDocument/2006/relationships/image" Target="../media/image89.tiff"/></Relationships>
</file>

<file path=ppt/slides/_rels/slide166.xml.rels><?xml version="1.0" encoding="UTF-8" standalone="yes"?>
<Relationships xmlns="http://schemas.openxmlformats.org/package/2006/relationships"><Relationship Id="rId3" Type="http://schemas.openxmlformats.org/officeDocument/2006/relationships/image" Target="../media/image89.tiff"/><Relationship Id="rId2" Type="http://schemas.openxmlformats.org/officeDocument/2006/relationships/notesSlide" Target="../notesSlides/notesSlide126.xml"/><Relationship Id="rId1" Type="http://schemas.openxmlformats.org/officeDocument/2006/relationships/slideLayout" Target="../slideLayouts/slideLayout39.xml"/><Relationship Id="rId4" Type="http://schemas.openxmlformats.org/officeDocument/2006/relationships/image" Target="../media/image90.png"/></Relationships>
</file>

<file path=ppt/slides/_rels/slide167.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127.xml"/><Relationship Id="rId1" Type="http://schemas.openxmlformats.org/officeDocument/2006/relationships/slideLayout" Target="../slideLayouts/slideLayout27.xml"/></Relationships>
</file>

<file path=ppt/slides/_rels/slide168.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28.xml"/><Relationship Id="rId1" Type="http://schemas.openxmlformats.org/officeDocument/2006/relationships/slideLayout" Target="../slideLayouts/slideLayout27.xml"/></Relationships>
</file>

<file path=ppt/slides/_rels/slide169.xml.rels><?xml version="1.0" encoding="UTF-8" standalone="yes"?>
<Relationships xmlns="http://schemas.openxmlformats.org/package/2006/relationships"><Relationship Id="rId3" Type="http://schemas.openxmlformats.org/officeDocument/2006/relationships/image" Target="../media/image92.png"/><Relationship Id="rId2" Type="http://schemas.openxmlformats.org/officeDocument/2006/relationships/notesSlide" Target="../notesSlides/notesSlide129.xml"/><Relationship Id="rId1" Type="http://schemas.openxmlformats.org/officeDocument/2006/relationships/slideLayout" Target="../slideLayouts/slideLayout27.xml"/><Relationship Id="rId5" Type="http://schemas.openxmlformats.org/officeDocument/2006/relationships/image" Target="../media/image94.png"/><Relationship Id="rId4" Type="http://schemas.openxmlformats.org/officeDocument/2006/relationships/image" Target="../media/image9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9.xml"/></Relationships>
</file>

<file path=ppt/slides/_rels/slide170.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7.xml"/></Relationships>
</file>

<file path=ppt/slides/_rels/slide171.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130.xml"/><Relationship Id="rId1" Type="http://schemas.openxmlformats.org/officeDocument/2006/relationships/slideLayout" Target="../slideLayouts/slideLayout2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3.xml.rels><?xml version="1.0" encoding="UTF-8" standalone="yes"?>
<Relationships xmlns="http://schemas.openxmlformats.org/package/2006/relationships"><Relationship Id="rId3" Type="http://schemas.openxmlformats.org/officeDocument/2006/relationships/image" Target="../media/image97.tiff"/><Relationship Id="rId2" Type="http://schemas.openxmlformats.org/officeDocument/2006/relationships/notesSlide" Target="../notesSlides/notesSlide131.xml"/><Relationship Id="rId1" Type="http://schemas.openxmlformats.org/officeDocument/2006/relationships/slideLayout" Target="../slideLayouts/slideLayout39.xml"/></Relationships>
</file>

<file path=ppt/slides/_rels/slide174.xml.rels><?xml version="1.0" encoding="UTF-8" standalone="yes"?>
<Relationships xmlns="http://schemas.openxmlformats.org/package/2006/relationships"><Relationship Id="rId3" Type="http://schemas.openxmlformats.org/officeDocument/2006/relationships/image" Target="../media/image89.tiff"/><Relationship Id="rId2" Type="http://schemas.openxmlformats.org/officeDocument/2006/relationships/notesSlide" Target="../notesSlides/notesSlide132.xml"/><Relationship Id="rId1" Type="http://schemas.openxmlformats.org/officeDocument/2006/relationships/slideLayout" Target="../slideLayouts/slideLayout39.xml"/><Relationship Id="rId4" Type="http://schemas.openxmlformats.org/officeDocument/2006/relationships/image" Target="../media/image98.png"/></Relationships>
</file>

<file path=ppt/slides/_rels/slide175.xml.rels><?xml version="1.0" encoding="UTF-8" standalone="yes"?>
<Relationships xmlns="http://schemas.openxmlformats.org/package/2006/relationships"><Relationship Id="rId2" Type="http://schemas.openxmlformats.org/officeDocument/2006/relationships/image" Target="../media/image99.png"/><Relationship Id="rId1" Type="http://schemas.openxmlformats.org/officeDocument/2006/relationships/slideLayout" Target="../slideLayouts/slideLayout27.xml"/></Relationships>
</file>

<file path=ppt/slides/_rels/slide176.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99.png"/><Relationship Id="rId1" Type="http://schemas.openxmlformats.org/officeDocument/2006/relationships/slideLayout" Target="../slideLayouts/slideLayout27.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1.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80.xml.rels><?xml version="1.0" encoding="UTF-8" standalone="yes"?>
<Relationships xmlns="http://schemas.openxmlformats.org/package/2006/relationships"><Relationship Id="rId3" Type="http://schemas.openxmlformats.org/officeDocument/2006/relationships/image" Target="../media/image101.tiff"/><Relationship Id="rId2" Type="http://schemas.openxmlformats.org/officeDocument/2006/relationships/notesSlide" Target="../notesSlides/notesSlide135.xml"/><Relationship Id="rId1" Type="http://schemas.openxmlformats.org/officeDocument/2006/relationships/slideLayout" Target="../slideLayouts/slideLayout27.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7.xml"/></Relationships>
</file>

<file path=ppt/slides/_rels/slide182.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137.xml"/><Relationship Id="rId1" Type="http://schemas.openxmlformats.org/officeDocument/2006/relationships/slideLayout" Target="../slideLayouts/slideLayout27.xml"/><Relationship Id="rId4" Type="http://schemas.openxmlformats.org/officeDocument/2006/relationships/image" Target="../media/image103.png"/></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1.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7.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7.xml"/></Relationships>
</file>

<file path=ppt/slides/_rels/slide187.xml.rels><?xml version="1.0" encoding="UTF-8" standalone="yes"?>
<Relationships xmlns="http://schemas.openxmlformats.org/package/2006/relationships"><Relationship Id="rId2" Type="http://schemas.openxmlformats.org/officeDocument/2006/relationships/image" Target="../media/image104.png"/><Relationship Id="rId1" Type="http://schemas.openxmlformats.org/officeDocument/2006/relationships/slideLayout" Target="../slideLayouts/slideLayout27.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1.xml"/></Relationships>
</file>

<file path=ppt/slides/_rels/slide19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4.xml"/><Relationship Id="rId1" Type="http://schemas.openxmlformats.org/officeDocument/2006/relationships/slideLayout" Target="../slideLayouts/slideLayout39.xml"/><Relationship Id="rId4" Type="http://schemas.openxmlformats.org/officeDocument/2006/relationships/image" Target="../media/image105.png"/></Relationships>
</file>

<file path=ppt/slides/_rels/slide192.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notesSlide" Target="../notesSlides/notesSlide145.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193.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146.xml"/><Relationship Id="rId1" Type="http://schemas.openxmlformats.org/officeDocument/2006/relationships/slideLayout" Target="../slideLayouts/slideLayout39.xml"/></Relationships>
</file>

<file path=ppt/slides/_rels/slide194.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47.xml"/><Relationship Id="rId1" Type="http://schemas.openxmlformats.org/officeDocument/2006/relationships/slideLayout" Target="../slideLayouts/slideLayout39.xml"/></Relationships>
</file>

<file path=ppt/slides/_rels/slide195.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48.xml"/><Relationship Id="rId1" Type="http://schemas.openxmlformats.org/officeDocument/2006/relationships/slideLayout" Target="../slideLayouts/slideLayout39.xml"/></Relationships>
</file>

<file path=ppt/slides/_rels/slide196.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149.xml"/><Relationship Id="rId1" Type="http://schemas.openxmlformats.org/officeDocument/2006/relationships/slideLayout" Target="../slideLayouts/slideLayout39.xml"/><Relationship Id="rId4" Type="http://schemas.openxmlformats.org/officeDocument/2006/relationships/image" Target="../media/image40.png"/></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3" Type="http://schemas.openxmlformats.org/officeDocument/2006/relationships/image" Target="../media/image41.tif"/><Relationship Id="rId2" Type="http://schemas.openxmlformats.org/officeDocument/2006/relationships/notesSlide" Target="../notesSlides/notesSlide23.xml"/><Relationship Id="rId1" Type="http://schemas.openxmlformats.org/officeDocument/2006/relationships/slideLayout" Target="../slideLayouts/slideLayout39.xml"/><Relationship Id="rId6" Type="http://schemas.openxmlformats.org/officeDocument/2006/relationships/image" Target="../media/image44.tif"/><Relationship Id="rId5" Type="http://schemas.openxmlformats.org/officeDocument/2006/relationships/image" Target="../media/image43.tif"/><Relationship Id="rId4" Type="http://schemas.openxmlformats.org/officeDocument/2006/relationships/image" Target="../media/image42.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3" Type="http://schemas.openxmlformats.org/officeDocument/2006/relationships/image" Target="../media/image41.tif"/><Relationship Id="rId2" Type="http://schemas.openxmlformats.org/officeDocument/2006/relationships/notesSlide" Target="../notesSlides/notesSlide25.xml"/><Relationship Id="rId1" Type="http://schemas.openxmlformats.org/officeDocument/2006/relationships/slideLayout" Target="../slideLayouts/slideLayout39.xml"/><Relationship Id="rId6" Type="http://schemas.openxmlformats.org/officeDocument/2006/relationships/image" Target="../media/image43.tif"/><Relationship Id="rId5" Type="http://schemas.openxmlformats.org/officeDocument/2006/relationships/image" Target="../media/image44.tif"/><Relationship Id="rId4" Type="http://schemas.openxmlformats.org/officeDocument/2006/relationships/image" Target="../media/image42.tif"/></Relationships>
</file>

<file path=ppt/slides/_rels/slide27.xml.rels><?xml version="1.0" encoding="UTF-8" standalone="yes"?>
<Relationships xmlns="http://schemas.openxmlformats.org/package/2006/relationships"><Relationship Id="rId3" Type="http://schemas.openxmlformats.org/officeDocument/2006/relationships/image" Target="../media/image44.tif"/><Relationship Id="rId2" Type="http://schemas.openxmlformats.org/officeDocument/2006/relationships/notesSlide" Target="../notesSlides/notesSlide26.xml"/><Relationship Id="rId1" Type="http://schemas.openxmlformats.org/officeDocument/2006/relationships/slideLayout" Target="../slideLayouts/slideLayout39.xml"/><Relationship Id="rId6" Type="http://schemas.openxmlformats.org/officeDocument/2006/relationships/image" Target="../media/image41.tif"/><Relationship Id="rId5" Type="http://schemas.openxmlformats.org/officeDocument/2006/relationships/image" Target="../media/image42.tif"/><Relationship Id="rId4" Type="http://schemas.openxmlformats.org/officeDocument/2006/relationships/image" Target="../media/image43.t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7.xml"/><Relationship Id="rId6" Type="http://schemas.openxmlformats.org/officeDocument/2006/relationships/image" Target="../media/image30.jpeg"/><Relationship Id="rId5" Type="http://schemas.openxmlformats.org/officeDocument/2006/relationships/image" Target="../media/image29.png"/><Relationship Id="rId4" Type="http://schemas.openxmlformats.org/officeDocument/2006/relationships/image" Target="../media/image28.tiff"/></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8" Type="http://schemas.openxmlformats.org/officeDocument/2006/relationships/image" Target="../media/image52.tif"/><Relationship Id="rId13" Type="http://schemas.openxmlformats.org/officeDocument/2006/relationships/image" Target="../media/image22.png"/><Relationship Id="rId3" Type="http://schemas.openxmlformats.org/officeDocument/2006/relationships/image" Target="../media/image47.png"/><Relationship Id="rId7" Type="http://schemas.openxmlformats.org/officeDocument/2006/relationships/image" Target="../media/image51.tiff"/><Relationship Id="rId12"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39.xml"/><Relationship Id="rId6" Type="http://schemas.openxmlformats.org/officeDocument/2006/relationships/image" Target="../media/image50.png"/><Relationship Id="rId11" Type="http://schemas.openxmlformats.org/officeDocument/2006/relationships/hyperlink" Target="https://www.terraform.io/docs/providers/index.html" TargetMode="External"/><Relationship Id="rId5" Type="http://schemas.openxmlformats.org/officeDocument/2006/relationships/image" Target="../media/image49.png"/><Relationship Id="rId10" Type="http://schemas.openxmlformats.org/officeDocument/2006/relationships/image" Target="../media/image54.tif"/><Relationship Id="rId4" Type="http://schemas.openxmlformats.org/officeDocument/2006/relationships/image" Target="../media/image48.png"/><Relationship Id="rId9" Type="http://schemas.openxmlformats.org/officeDocument/2006/relationships/image" Target="../media/image53.tif"/></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4.xml"/><Relationship Id="rId1" Type="http://schemas.openxmlformats.org/officeDocument/2006/relationships/slideLayout" Target="../slideLayouts/slideLayout39.xml"/><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39.xml"/><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bit.do/terraformworkshop" TargetMode="External"/><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40.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4" Type="http://schemas.openxmlformats.org/officeDocument/2006/relationships/image" Target="../media/image55.png"/></Relationships>
</file>

<file path=ppt/slides/_rels/slide41.xml.rels><?xml version="1.0" encoding="UTF-8" standalone="yes"?>
<Relationships xmlns="http://schemas.openxmlformats.org/package/2006/relationships"><Relationship Id="rId3" Type="http://schemas.openxmlformats.org/officeDocument/2006/relationships/image" Target="../media/image56.tiff"/><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58.tiff"/><Relationship Id="rId2" Type="http://schemas.openxmlformats.org/officeDocument/2006/relationships/notesSlide" Target="../notesSlides/notesSlide40.xml"/><Relationship Id="rId1" Type="http://schemas.openxmlformats.org/officeDocument/2006/relationships/slideLayout" Target="../slideLayouts/slideLayout27.xml"/><Relationship Id="rId5" Type="http://schemas.openxmlformats.org/officeDocument/2006/relationships/image" Target="../media/image60.tiff"/><Relationship Id="rId4" Type="http://schemas.openxmlformats.org/officeDocument/2006/relationships/image" Target="../media/image59.tiff"/></Relationships>
</file>

<file path=ppt/slides/_rels/slide4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3" Type="http://schemas.openxmlformats.org/officeDocument/2006/relationships/image" Target="../media/image62.tiff"/><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6.xml"/><Relationship Id="rId1" Type="http://schemas.openxmlformats.org/officeDocument/2006/relationships/slideLayout" Target="../slideLayouts/slideLayout27.xml"/><Relationship Id="rId5" Type="http://schemas.openxmlformats.org/officeDocument/2006/relationships/hyperlink" Target="https://aka.ms/terraformdocs" TargetMode="External"/><Relationship Id="rId4" Type="http://schemas.openxmlformats.org/officeDocument/2006/relationships/hyperlink" Target="https://aka.ms/terrafor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hyperlink" Target="https://www.terraform.io/" TargetMode="External"/><Relationship Id="rId7" Type="http://schemas.openxmlformats.org/officeDocument/2006/relationships/image" Target="../media/image70.jpeg"/><Relationship Id="rId2" Type="http://schemas.openxmlformats.org/officeDocument/2006/relationships/notesSlide" Target="../notesSlides/notesSlide52.xml"/><Relationship Id="rId1" Type="http://schemas.openxmlformats.org/officeDocument/2006/relationships/slideLayout" Target="../slideLayouts/slideLayout27.xml"/><Relationship Id="rId6" Type="http://schemas.openxmlformats.org/officeDocument/2006/relationships/image" Target="../media/image69.png"/><Relationship Id="rId5" Type="http://schemas.openxmlformats.org/officeDocument/2006/relationships/hyperlink" Target="https://golang.org/" TargetMode="External"/><Relationship Id="rId4" Type="http://schemas.openxmlformats.org/officeDocument/2006/relationships/hyperlink" Target="https://github.com/hashicorp/terraform"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www.terraform.io/docs" TargetMode="External"/><Relationship Id="rId2" Type="http://schemas.openxmlformats.org/officeDocument/2006/relationships/notesSlide" Target="../notesSlides/notesSlide53.xml"/><Relationship Id="rId1" Type="http://schemas.openxmlformats.org/officeDocument/2006/relationships/slideLayout" Target="../slideLayouts/slideLayout27.xml"/><Relationship Id="rId4" Type="http://schemas.openxmlformats.org/officeDocument/2006/relationships/image" Target="../media/image7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9.xml"/></Relationships>
</file>

<file path=ppt/slides/_rels/slide59.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hyperlink" Target="https://goo.gl/forms/R1va12J0ZEUplv2D3"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56.xml"/><Relationship Id="rId1" Type="http://schemas.openxmlformats.org/officeDocument/2006/relationships/slideLayout" Target="../slideLayouts/slideLayout27.xml"/></Relationships>
</file>

<file path=ppt/slides/_rels/slide61.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7.xml"/><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hashicorp/hcl" TargetMode="External"/><Relationship Id="rId2" Type="http://schemas.openxmlformats.org/officeDocument/2006/relationships/notesSlide" Target="../notesSlides/notesSlide58.xml"/><Relationship Id="rId1" Type="http://schemas.openxmlformats.org/officeDocument/2006/relationships/slideLayout" Target="../slideLayouts/slideLayout2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62.xml"/><Relationship Id="rId1" Type="http://schemas.openxmlformats.org/officeDocument/2006/relationships/slideLayout" Target="../slideLayouts/slideLayout40.xml"/></Relationships>
</file>

<file path=ppt/slides/_rels/slide6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63.xml"/><Relationship Id="rId1" Type="http://schemas.openxmlformats.org/officeDocument/2006/relationships/slideLayout" Target="../slideLayouts/slideLayout40.xml"/></Relationships>
</file>

<file path=ppt/slides/_rels/slide69.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70.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3" Type="http://schemas.openxmlformats.org/officeDocument/2006/relationships/hyperlink" Target="https://www.terraform.io/docs/configuration/terraform.html" TargetMode="External"/><Relationship Id="rId2" Type="http://schemas.openxmlformats.org/officeDocument/2006/relationships/notesSlide" Target="../notesSlides/notesSlide66.xml"/><Relationship Id="rId1" Type="http://schemas.openxmlformats.org/officeDocument/2006/relationships/slideLayout" Target="../slideLayouts/slideLayout2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7.xml"/></Relationships>
</file>

<file path=ppt/slides/_rels/slide79.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notesSlide" Target="../notesSlides/notesSlide73.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5.xml.rels><?xml version="1.0" encoding="UTF-8" standalone="yes"?>
<Relationships xmlns="http://schemas.openxmlformats.org/package/2006/relationships"><Relationship Id="rId3" Type="http://schemas.openxmlformats.org/officeDocument/2006/relationships/image" Target="../media/image80.tiff"/><Relationship Id="rId2" Type="http://schemas.openxmlformats.org/officeDocument/2006/relationships/notesSlide" Target="../notesSlides/notesSlide76.xml"/><Relationship Id="rId1" Type="http://schemas.openxmlformats.org/officeDocument/2006/relationships/slideLayout" Target="../slideLayouts/slideLayout27.xml"/></Relationships>
</file>

<file path=ppt/slides/_rels/slide8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77.xml"/><Relationship Id="rId1" Type="http://schemas.openxmlformats.org/officeDocument/2006/relationships/slideLayout" Target="../slideLayouts/slideLayout2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8" Type="http://schemas.openxmlformats.org/officeDocument/2006/relationships/image" Target="../media/image36.tif"/><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3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7.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7.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Shape 710"/>
          <p:cNvSpPr>
            <a:spLocks noGrp="1"/>
          </p:cNvSpPr>
          <p:nvPr>
            <p:ph type="title"/>
          </p:nvPr>
        </p:nvSpPr>
        <p:spPr>
          <a:prstGeom prst="rect">
            <a:avLst/>
          </a:prstGeom>
        </p:spPr>
        <p:txBody>
          <a:bodyPr anchor="ctr"/>
          <a:lstStyle>
            <a:lvl1pPr>
              <a:lnSpc>
                <a:spcPct val="110000"/>
              </a:lnSpc>
              <a:spcBef>
                <a:spcPts val="2600"/>
              </a:spcBef>
              <a:defRPr sz="7500"/>
            </a:lvl1pPr>
          </a:lstStyle>
          <a:p>
            <a:r>
              <a:rPr dirty="0"/>
              <a:t>Provision, secure, connect, and run any infrastructure for any application</a:t>
            </a:r>
          </a:p>
        </p:txBody>
      </p:sp>
      <p:sp>
        <p:nvSpPr>
          <p:cNvPr id="711" name="Shape 711"/>
          <p:cNvSpPr>
            <a:spLocks noGrp="1"/>
          </p:cNvSpPr>
          <p:nvPr>
            <p:ph type="body" sz="quarter" idx="1"/>
          </p:nvPr>
        </p:nvSpPr>
        <p:spPr>
          <a:xfrm>
            <a:off x="2336799" y="10414000"/>
            <a:ext cx="16865601" cy="2374961"/>
          </a:xfrm>
          <a:prstGeom prst="rect">
            <a:avLst/>
          </a:prstGeom>
        </p:spPr>
        <p:txBody>
          <a:bodyPr anchor="b">
            <a:normAutofit/>
          </a:bodyPr>
          <a:lstStyle/>
          <a:p>
            <a:pPr>
              <a:defRPr>
                <a:solidFill>
                  <a:schemeClr val="accent1"/>
                </a:solidFill>
              </a:defRPr>
            </a:pPr>
            <a:r>
              <a:rPr lang="en-US" sz="6600" dirty="0">
                <a:hlinkClick r:id="rId3"/>
              </a:rPr>
              <a:t>bit.do/terraformworkshop</a:t>
            </a:r>
            <a:endParaRPr lang="en-US" sz="6600" dirty="0"/>
          </a:p>
        </p:txBody>
      </p:sp>
      <p:sp>
        <p:nvSpPr>
          <p:cNvPr id="712" name="Shape 712"/>
          <p:cNvSpPr/>
          <p:nvPr/>
        </p:nvSpPr>
        <p:spPr>
          <a:xfrm>
            <a:off x="2472986" y="6457004"/>
            <a:ext cx="4311488" cy="0"/>
          </a:xfrm>
          <a:prstGeom prst="line">
            <a:avLst/>
          </a:prstGeom>
          <a:ln w="139700">
            <a:solidFill>
              <a:schemeClr val="accent4"/>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028" name="Picture 4" descr="Image result for microsoft azure logo">
            <a:extLst>
              <a:ext uri="{FF2B5EF4-FFF2-40B4-BE49-F238E27FC236}">
                <a16:creationId xmlns:a16="http://schemas.microsoft.com/office/drawing/2014/main" id="{F386D527-69BE-F84A-A89D-776A012C4F12}"/>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6018329" y="2656115"/>
            <a:ext cx="6096000" cy="304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69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10</a:t>
            </a:fld>
            <a:endParaRPr/>
          </a:p>
        </p:txBody>
      </p:sp>
      <p:sp>
        <p:nvSpPr>
          <p:cNvPr id="694"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
        <p:nvSpPr>
          <p:cNvPr id="69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696" name="image46.png" descr="image46.png"/>
          <p:cNvPicPr>
            <a:picLocks noChangeAspect="1"/>
          </p:cNvPicPr>
          <p:nvPr/>
        </p:nvPicPr>
        <p:blipFill>
          <a:blip r:embed="rId3"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69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698" name="image47.png" descr="image47.png"/>
          <p:cNvPicPr>
            <a:picLocks noChangeAspect="1"/>
          </p:cNvPicPr>
          <p:nvPr/>
        </p:nvPicPr>
        <p:blipFill>
          <a:blip r:embed="rId4">
            <a:alphaModFix amt="34000"/>
            <a:extLst/>
          </a:blip>
          <a:stretch>
            <a:fillRect/>
          </a:stretch>
        </p:blipFill>
        <p:spPr>
          <a:xfrm>
            <a:off x="1812820" y="6531916"/>
            <a:ext cx="5091770" cy="3876110"/>
          </a:xfrm>
          <a:prstGeom prst="rect">
            <a:avLst/>
          </a:prstGeom>
          <a:ln w="12700">
            <a:miter lim="400000"/>
          </a:ln>
        </p:spPr>
      </p:pic>
      <p:sp>
        <p:nvSpPr>
          <p:cNvPr id="69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0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0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1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2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3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740" name="Group"/>
          <p:cNvGrpSpPr/>
          <p:nvPr/>
        </p:nvGrpSpPr>
        <p:grpSpPr>
          <a:xfrm>
            <a:off x="3007270" y="8610379"/>
            <a:ext cx="2611030" cy="1214970"/>
            <a:chOff x="0" y="0"/>
            <a:chExt cx="2611029" cy="1214969"/>
          </a:xfrm>
        </p:grpSpPr>
        <p:sp>
          <p:nvSpPr>
            <p:cNvPr id="73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3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3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Tree>
    <p:extLst>
      <p:ext uri="{BB962C8B-B14F-4D97-AF65-F5344CB8AC3E}">
        <p14:creationId xmlns:p14="http://schemas.microsoft.com/office/powerpoint/2010/main" val="32749306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9419610"/>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442943245"/>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REMOVE FROM STATE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645160229"/>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7C8F262-2FB7-7145-A796-14E198A6C2E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77D76FA-B64D-6B48-A15C-37EE0F1AA251}"/>
              </a:ext>
            </a:extLst>
          </p:cNvPr>
          <p:cNvSpPr>
            <a:spLocks noGrp="1"/>
          </p:cNvSpPr>
          <p:nvPr>
            <p:ph type="title"/>
          </p:nvPr>
        </p:nvSpPr>
        <p:spPr/>
        <p:txBody>
          <a:bodyPr/>
          <a:lstStyle/>
          <a:p>
            <a:r>
              <a:rPr lang="en-US" dirty="0"/>
              <a:t>Variables</a:t>
            </a:r>
          </a:p>
        </p:txBody>
      </p:sp>
    </p:spTree>
    <p:extLst>
      <p:ext uri="{BB962C8B-B14F-4D97-AF65-F5344CB8AC3E}">
        <p14:creationId xmlns:p14="http://schemas.microsoft.com/office/powerpoint/2010/main" val="2713203121"/>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"location"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lvl="0" indent="0">
              <a:spcBef>
                <a:spcPts val="0"/>
              </a:spcBef>
              <a:buClr>
                <a:srgbClr val="7C8797"/>
              </a:buClr>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”Location to deploy Azure Infrastructure"</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azurerm_resource_group</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”my-</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rg</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cs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cs typeface="Times New Roman" panose="02020603050405020304" pitchFamily="18" charset="0"/>
              </a:rPr>
              <a:t>.location</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71713220"/>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"key"</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"string"</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"value"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451952748"/>
      </p:ext>
    </p:extLst>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"images"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"map"</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"dev"  = "image1"</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"test" = "image2"</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"prod" = "image3"</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819258778"/>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"rules"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type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"list"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"rule1"</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"rule2"</a:t>
            </a: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228204368"/>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"enabled"</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false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Types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390479270"/>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Variables are valid within the current module level.</a:t>
            </a:r>
          </a:p>
          <a:p>
            <a:pPr marL="0" indent="0">
              <a:buNone/>
            </a:pPr>
            <a:endParaRPr lang="en-US" dirty="0"/>
          </a:p>
          <a:p>
            <a:pPr marL="0" indent="0">
              <a:buNone/>
            </a:pPr>
            <a:r>
              <a:rPr lang="en-US" dirty="0">
                <a:solidFill>
                  <a:srgbClr val="24292E"/>
                </a:solidFill>
                <a:latin typeface="Menlo" panose="020B0609030804020204" pitchFamily="49" charset="0"/>
              </a:rPr>
              <a:t>test</a:t>
            </a:r>
          </a:p>
          <a:p>
            <a:pPr marL="0" indent="0">
              <a:buNone/>
            </a:pPr>
            <a:r>
              <a:rPr lang="en-US" dirty="0">
                <a:solidFill>
                  <a:srgbClr val="24292E"/>
                </a:solidFill>
                <a:latin typeface="Menlo" panose="020B0609030804020204" pitchFamily="49" charset="0"/>
              </a:rPr>
              <a:t>├── app1.tf</a:t>
            </a:r>
          </a:p>
          <a:p>
            <a:pPr marL="0" indent="0">
              <a:buNone/>
            </a:pPr>
            <a:r>
              <a:rPr lang="en-US" dirty="0">
                <a:solidFill>
                  <a:srgbClr val="24292E"/>
                </a:solidFill>
                <a:latin typeface="Menlo" panose="020B0609030804020204" pitchFamily="49" charset="0"/>
              </a:rPr>
              <a:t>├── app2.tf</a:t>
            </a:r>
          </a:p>
          <a:p>
            <a:pPr marL="0" indent="0">
              <a:buNone/>
            </a:pPr>
            <a:r>
              <a:rPr lang="en-US" dirty="0">
                <a:solidFill>
                  <a:srgbClr val="24292E"/>
                </a:solidFill>
                <a:latin typeface="Menlo" panose="020B0609030804020204" pitchFamily="49" charset="0"/>
              </a:rPr>
              <a:t>└── </a:t>
            </a:r>
            <a:r>
              <a:rPr lang="en-US" dirty="0" err="1">
                <a:solidFill>
                  <a:srgbClr val="24292E"/>
                </a:solidFill>
                <a:latin typeface="Menlo" panose="020B0609030804020204" pitchFamily="49" charset="0"/>
              </a:rPr>
              <a:t>variables.tf</a:t>
            </a:r>
            <a:endParaRPr lang="en-US" dirty="0">
              <a:solidFill>
                <a:srgbClr val="24292E"/>
              </a:solidFill>
              <a:latin typeface="Menlo" panose="020B0609030804020204" pitchFamily="49"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Scoping</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428002748"/>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Defaults</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17445546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1" name="Group"/>
          <p:cNvGrpSpPr/>
          <p:nvPr/>
        </p:nvGrpSpPr>
        <p:grpSpPr>
          <a:xfrm>
            <a:off x="7048356" y="4022631"/>
            <a:ext cx="7779583" cy="6422489"/>
            <a:chOff x="-1" y="-2"/>
            <a:chExt cx="7779581" cy="6422488"/>
          </a:xfrm>
        </p:grpSpPr>
        <p:grpSp>
          <p:nvGrpSpPr>
            <p:cNvPr id="746" name="Group"/>
            <p:cNvGrpSpPr/>
            <p:nvPr/>
          </p:nvGrpSpPr>
          <p:grpSpPr>
            <a:xfrm>
              <a:off x="-1" y="-2"/>
              <a:ext cx="7779581" cy="6422488"/>
              <a:chOff x="0" y="0"/>
              <a:chExt cx="7779579" cy="6422487"/>
            </a:xfrm>
          </p:grpSpPr>
          <p:sp>
            <p:nvSpPr>
              <p:cNvPr id="744" name="Rectangle"/>
              <p:cNvSpPr/>
              <p:nvPr/>
            </p:nvSpPr>
            <p:spPr>
              <a:xfrm>
                <a:off x="-1" y="2051791"/>
                <a:ext cx="7779581" cy="4370696"/>
              </a:xfrm>
              <a:prstGeom prst="rect">
                <a:avLst/>
              </a:prstGeom>
              <a:gradFill flip="none" rotWithShape="1">
                <a:gsLst>
                  <a:gs pos="0">
                    <a:srgbClr val="EBEBEB"/>
                  </a:gs>
                  <a:gs pos="100000">
                    <a:srgbClr val="FFFFFF"/>
                  </a:gs>
                </a:gsLst>
                <a:path path="circle">
                  <a:fillToRect l="37721" t="-19636" r="62278" b="119636"/>
                </a:path>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45" name="EARLY CLOUD"/>
              <p:cNvSpPr txBox="1"/>
              <p:nvPr/>
            </p:nvSpPr>
            <p:spPr>
              <a:xfrm>
                <a:off x="2423370" y="-1"/>
                <a:ext cx="3124861" cy="766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grpSp>
        <p:sp>
          <p:nvSpPr>
            <p:cNvPr id="747" name="AWS"/>
            <p:cNvSpPr txBox="1"/>
            <p:nvPr/>
          </p:nvSpPr>
          <p:spPr>
            <a:xfrm>
              <a:off x="4888286" y="5165140"/>
              <a:ext cx="1302707" cy="704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135466" tIns="135466" rIns="135466" bIns="135466" numCol="1"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Azure</a:t>
              </a:r>
              <a:endParaRPr dirty="0"/>
            </a:p>
          </p:txBody>
        </p:sp>
        <p:sp>
          <p:nvSpPr>
            <p:cNvPr id="748" name="Private cloud"/>
            <p:cNvSpPr txBox="1"/>
            <p:nvPr/>
          </p:nvSpPr>
          <p:spPr>
            <a:xfrm>
              <a:off x="1247417" y="4993286"/>
              <a:ext cx="2428968" cy="10481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pic>
          <p:nvPicPr>
            <p:cNvPr id="749"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633225" y="2366901"/>
              <a:ext cx="1657159" cy="1261514"/>
            </a:xfrm>
            <a:prstGeom prst="rect">
              <a:avLst/>
            </a:prstGeom>
            <a:ln w="12700" cap="flat">
              <a:noFill/>
              <a:miter lim="400000"/>
            </a:ln>
            <a:effectLst/>
          </p:spPr>
        </p:pic>
        <p:pic>
          <p:nvPicPr>
            <p:cNvPr id="75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4514109" y="2588672"/>
              <a:ext cx="2000263" cy="945126"/>
            </a:xfrm>
            <a:prstGeom prst="rect">
              <a:avLst/>
            </a:prstGeom>
            <a:ln w="12700" cap="flat">
              <a:noFill/>
              <a:miter lim="400000"/>
            </a:ln>
            <a:effectLst/>
          </p:spPr>
        </p:pic>
      </p:grpSp>
      <p:sp>
        <p:nvSpPr>
          <p:cNvPr id="752"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75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11</a:t>
            </a:fld>
            <a:endParaRPr/>
          </a:p>
        </p:txBody>
      </p:sp>
      <p:sp>
        <p:nvSpPr>
          <p:cNvPr id="75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755"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756"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757"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758"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759"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760"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1"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2"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3"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4"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5"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6"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7"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8"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69"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0"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1"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2"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3"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4"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5"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6"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7"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8"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79"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0"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1"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2"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3"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4"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5"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6"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7"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8"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89"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0"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1"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792"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00" name="Group"/>
          <p:cNvGrpSpPr/>
          <p:nvPr/>
        </p:nvGrpSpPr>
        <p:grpSpPr>
          <a:xfrm>
            <a:off x="3007270" y="8610379"/>
            <a:ext cx="2611030" cy="1214970"/>
            <a:chOff x="0" y="0"/>
            <a:chExt cx="2611029" cy="1214969"/>
          </a:xfrm>
        </p:grpSpPr>
        <p:sp>
          <p:nvSpPr>
            <p:cNvPr id="793"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794"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5"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6"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7"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8"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799"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01"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3262111269"/>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Variable Files</a:t>
            </a:r>
          </a:p>
          <a:p>
            <a:r>
              <a:rPr lang="en-US" dirty="0" err="1"/>
              <a:t>terraform.tfvars</a:t>
            </a:r>
            <a:endParaRPr lang="en-US" dirty="0"/>
          </a:p>
          <a:p>
            <a:r>
              <a:rPr lang="en-US" dirty="0"/>
              <a:t>*.</a:t>
            </a:r>
            <a:r>
              <a:rPr lang="en-US" dirty="0" err="1"/>
              <a:t>auto.tfvars</a:t>
            </a: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
        <p:nvSpPr>
          <p:cNvPr id="5" name="TextBox 4">
            <a:extLst>
              <a:ext uri="{FF2B5EF4-FFF2-40B4-BE49-F238E27FC236}">
                <a16:creationId xmlns:a16="http://schemas.microsoft.com/office/drawing/2014/main" id="{2D9A0FE5-2C76-A844-B70A-5ED5E5AFD53C}"/>
              </a:ext>
            </a:extLst>
          </p:cNvPr>
          <p:cNvSpPr txBox="1"/>
          <p:nvPr/>
        </p:nvSpPr>
        <p:spPr>
          <a:xfrm>
            <a:off x="8714884" y="6838268"/>
            <a:ext cx="13576792" cy="83715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a:spcBef>
                <a:spcPts val="0"/>
              </a:spcBef>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-file=</a:t>
            </a:r>
            <a:r>
              <a:rPr lang="en-US" dirty="0" err="1">
                <a:solidFill>
                  <a:srgbClr val="A31515"/>
                </a:solidFill>
                <a:latin typeface="Menlo" panose="020B0609030804020204" pitchFamily="49" charset="0"/>
                <a:ea typeface="Times New Roman" panose="02020603050405020304" pitchFamily="18" charset="0"/>
              </a:rPr>
              <a:t>vars.tfvars</a:t>
            </a:r>
            <a:endParaRPr lang="en-US" sz="1800" dirty="0">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1C4A1E1-BF69-C44E-88A2-2802C87954E8}"/>
              </a:ext>
            </a:extLst>
          </p:cNvPr>
          <p:cNvSpPr txBox="1"/>
          <p:nvPr/>
        </p:nvSpPr>
        <p:spPr>
          <a:xfrm flipH="1">
            <a:off x="1451869" y="7675418"/>
            <a:ext cx="5296389" cy="4512002"/>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foo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"bar"</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valid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005CC5"/>
                </a:solidFill>
                <a:latin typeface="Menlo" panose="020B0609030804020204" pitchFamily="49" charset="0"/>
                <a:ea typeface="Times New Roman" panose="02020603050405020304" pitchFamily="18" charset="0"/>
                <a:cs typeface="Verdana"/>
                <a:sym typeface="Verdana"/>
              </a:rPr>
              <a:t>true</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err="1">
                <a:solidFill>
                  <a:srgbClr val="24292E"/>
                </a:solidFill>
                <a:latin typeface="Menlo" panose="020B0609030804020204" pitchFamily="49" charset="0"/>
                <a:ea typeface="Times New Roman" panose="02020603050405020304" pitchFamily="18" charset="0"/>
                <a:cs typeface="Verdana"/>
                <a:sym typeface="Verdana"/>
              </a:rPr>
              <a:t>somelist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D73A49"/>
                </a:solidFill>
                <a:latin typeface="Menlo" panose="020B0609030804020204" pitchFamily="49" charset="0"/>
                <a:ea typeface="Times New Roman" panose="02020603050405020304" pitchFamily="18" charset="0"/>
                <a:cs typeface="Verdana"/>
                <a:sym typeface="Verdana"/>
              </a:rPr>
              <a:t>=</a:t>
            </a: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"one"</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  </a:t>
            </a:r>
            <a:r>
              <a:rPr lang="en-US" sz="4400" b="0" dirty="0">
                <a:solidFill>
                  <a:srgbClr val="22863A"/>
                </a:solidFill>
                <a:latin typeface="Menlo" panose="020B0609030804020204" pitchFamily="49" charset="0"/>
                <a:ea typeface="Times New Roman" panose="02020603050405020304" pitchFamily="18" charset="0"/>
                <a:cs typeface="Verdana"/>
                <a:sym typeface="Verdana"/>
              </a:rPr>
              <a:t>"two"</a:t>
            </a: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a:p>
            <a:pPr lvl="0" hangingPunct="1">
              <a:lnSpc>
                <a:spcPct val="90000"/>
              </a:lnSpc>
              <a:spcBef>
                <a:spcPts val="0"/>
              </a:spcBef>
              <a:buClr>
                <a:srgbClr val="7C8797"/>
              </a:buClr>
              <a:buSzPct val="100000"/>
            </a:pPr>
            <a:r>
              <a:rPr lang="en-US" sz="4400" b="0" dirty="0">
                <a:solidFill>
                  <a:srgbClr val="24292E"/>
                </a:solidFill>
                <a:latin typeface="Menlo" panose="020B0609030804020204" pitchFamily="49" charset="0"/>
                <a:ea typeface="Times New Roman" panose="02020603050405020304" pitchFamily="18" charset="0"/>
                <a:cs typeface="Verdana"/>
                <a:sym typeface="Verdana"/>
              </a:rPr>
              <a:t>]</a:t>
            </a:r>
            <a:endParaRPr lang="en-US" sz="1700" b="0" dirty="0">
              <a:solidFill>
                <a:srgbClr val="44546A"/>
              </a:solidFill>
              <a:latin typeface="Times New Roman" panose="02020603050405020304" pitchFamily="18" charset="0"/>
              <a:ea typeface="Times New Roman" panose="02020603050405020304" pitchFamily="18" charset="0"/>
              <a:cs typeface="Verdana"/>
              <a:sym typeface="Verdana"/>
            </a:endParaRPr>
          </a:p>
        </p:txBody>
      </p:sp>
    </p:spTree>
    <p:extLst>
      <p:ext uri="{BB962C8B-B14F-4D97-AF65-F5344CB8AC3E}">
        <p14:creationId xmlns:p14="http://schemas.microsoft.com/office/powerpoint/2010/main" val="12285408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Command Line Parameters</a:t>
            </a:r>
          </a:p>
          <a:p>
            <a:pPr marL="0" indent="0">
              <a:buNone/>
            </a:pPr>
            <a:endParaRPr lang="en-US" dirty="0"/>
          </a:p>
          <a:p>
            <a:pPr marL="0" indent="0">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lvl="0" indent="0">
              <a:buClr>
                <a:srgbClr val="7C8797"/>
              </a:buClr>
              <a:buNone/>
            </a:pPr>
            <a:r>
              <a:rPr lang="en-US" dirty="0">
                <a:solidFill>
                  <a:srgbClr val="A31515"/>
                </a:solidFill>
                <a:latin typeface="Menlo" panose="020B0609030804020204" pitchFamily="49" charset="0"/>
                <a:ea typeface="Times New Roman" panose="02020603050405020304" pitchFamily="18" charset="0"/>
              </a:rPr>
              <a:t>terraform plan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‘foo=bar’ –</a:t>
            </a:r>
            <a:r>
              <a:rPr lang="en-US" dirty="0" err="1">
                <a:solidFill>
                  <a:srgbClr val="A31515"/>
                </a:solidFill>
                <a:latin typeface="Menlo" panose="020B0609030804020204" pitchFamily="49" charset="0"/>
                <a:ea typeface="Times New Roman" panose="02020603050405020304" pitchFamily="18" charset="0"/>
              </a:rPr>
              <a:t>var</a:t>
            </a:r>
            <a:r>
              <a:rPr lang="en-US" dirty="0">
                <a:solidFill>
                  <a:srgbClr val="A31515"/>
                </a:solidFill>
                <a:latin typeface="Menlo" panose="020B0609030804020204" pitchFamily="49" charset="0"/>
                <a:ea typeface="Times New Roman" panose="02020603050405020304" pitchFamily="18" charset="0"/>
              </a:rPr>
              <a:t> ‘bar=foo’</a:t>
            </a:r>
            <a:endParaRPr lang="en-US" sz="1800" dirty="0">
              <a:latin typeface="Times New Roman" panose="02020603050405020304" pitchFamily="18" charset="0"/>
              <a:ea typeface="Times New Roman" panose="02020603050405020304" pitchFamily="18" charset="0"/>
            </a:endParaRPr>
          </a:p>
          <a:p>
            <a:pPr marL="0" indent="0">
              <a:buNone/>
            </a:pP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20864194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t>Environment Variables (TF_VAR_*)</a:t>
            </a:r>
          </a:p>
          <a:p>
            <a:pPr marL="0" indent="0">
              <a:buNone/>
            </a:pPr>
            <a:endParaRPr lang="en-US" dirty="0"/>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TF_VAR_foo</a:t>
            </a:r>
            <a:r>
              <a:rPr lang="en-US" dirty="0">
                <a:solidFill>
                  <a:srgbClr val="1E1E1E"/>
                </a:solidFill>
                <a:latin typeface="Menlo" panose="020B0609030804020204" pitchFamily="49" charset="0"/>
                <a:ea typeface="Times New Roman" panose="02020603050405020304" pitchFamily="18" charset="0"/>
              </a:rPr>
              <a:t>=bar</a:t>
            </a:r>
          </a:p>
          <a:p>
            <a:pPr marL="0" indent="0">
              <a:spcBef>
                <a:spcPts val="0"/>
              </a:spcBef>
              <a:buNone/>
            </a:pPr>
            <a:r>
              <a:rPr lang="en-US" dirty="0">
                <a:solidFill>
                  <a:srgbClr val="1E1E1E"/>
                </a:solidFill>
                <a:latin typeface="Menlo" panose="020B0609030804020204" pitchFamily="49" charset="0"/>
                <a:ea typeface="Times New Roman" panose="02020603050405020304" pitchFamily="18" charset="0"/>
              </a:rPr>
              <a:t> </a:t>
            </a:r>
          </a:p>
          <a:p>
            <a:pPr marL="0" indent="0">
              <a:spcBef>
                <a:spcPts val="0"/>
              </a:spcBef>
              <a:buNone/>
            </a:pPr>
            <a:r>
              <a:rPr lang="en-US" dirty="0">
                <a:solidFill>
                  <a:srgbClr val="F5871F"/>
                </a:solidFill>
                <a:latin typeface="Menlo" panose="020B0609030804020204" pitchFamily="49" charset="0"/>
                <a:ea typeface="Times New Roman" panose="02020603050405020304" pitchFamily="18" charset="0"/>
              </a:rPr>
              <a:t>export</a:t>
            </a:r>
            <a:r>
              <a:rPr lang="en-US" dirty="0">
                <a:solidFill>
                  <a:srgbClr val="1E1E1E"/>
                </a:solidFill>
                <a:latin typeface="Menlo" panose="020B0609030804020204" pitchFamily="49" charset="0"/>
                <a:ea typeface="Times New Roman" panose="02020603050405020304" pitchFamily="18" charset="0"/>
              </a:rPr>
              <a:t> </a:t>
            </a:r>
            <a:r>
              <a:rPr lang="en-US" dirty="0" err="1">
                <a:solidFill>
                  <a:srgbClr val="1E1E1E"/>
                </a:solidFill>
                <a:latin typeface="Menlo" panose="020B0609030804020204" pitchFamily="49" charset="0"/>
                <a:ea typeface="Times New Roman" panose="02020603050405020304" pitchFamily="18" charset="0"/>
              </a:rPr>
              <a:t>TF_VAR_bar</a:t>
            </a:r>
            <a:r>
              <a:rPr lang="en-US" dirty="0">
                <a:solidFill>
                  <a:srgbClr val="1E1E1E"/>
                </a:solidFill>
                <a:latin typeface="Menlo" panose="020B0609030804020204" pitchFamily="49" charset="0"/>
                <a:ea typeface="Times New Roman" panose="02020603050405020304" pitchFamily="18" charset="0"/>
              </a:rPr>
              <a:t>=foo</a:t>
            </a:r>
            <a:endParaRPr lang="en-US" sz="1800" dirty="0">
              <a:solidFill>
                <a:srgbClr val="1E1E1E"/>
              </a:solidFill>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Variables – How to Use</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variables.html</a:t>
            </a:r>
            <a:endParaRPr lang="en-US" dirty="0"/>
          </a:p>
        </p:txBody>
      </p:sp>
    </p:spTree>
    <p:extLst>
      <p:ext uri="{BB962C8B-B14F-4D97-AF65-F5344CB8AC3E}">
        <p14:creationId xmlns:p14="http://schemas.microsoft.com/office/powerpoint/2010/main" val="3511964853"/>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722F44-0D4A-C944-AE28-4CE786F1BE0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20491F4C-319A-9744-AAB3-D4305B20AC91}"/>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3987346311"/>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p:txBody>
          <a:bodyPr/>
          <a:lstStyle/>
          <a:p>
            <a:pPr marL="0" indent="0">
              <a:buNone/>
            </a:pPr>
            <a:r>
              <a:rPr lang="en-US" dirty="0"/>
              <a:t>Outputs define useful values that will be highlighted to the user when Terraform applies: </a:t>
            </a:r>
          </a:p>
          <a:p>
            <a:pPr>
              <a:buFont typeface="Arial" panose="020B0604020202020204" pitchFamily="34" charset="0"/>
              <a:buChar char="•"/>
            </a:pPr>
            <a:r>
              <a:rPr lang="en-US" dirty="0"/>
              <a:t>IP addresses</a:t>
            </a:r>
          </a:p>
          <a:p>
            <a:pPr>
              <a:buFont typeface="Arial" panose="020B0604020202020204" pitchFamily="34" charset="0"/>
              <a:buChar char="•"/>
            </a:pPr>
            <a:r>
              <a:rPr lang="en-US" dirty="0"/>
              <a:t>Usernames</a:t>
            </a:r>
          </a:p>
          <a:p>
            <a:pPr>
              <a:buFont typeface="Arial" panose="020B0604020202020204" pitchFamily="34" charset="0"/>
              <a:buChar char="•"/>
            </a:pPr>
            <a:r>
              <a:rPr lang="en-US" dirty="0"/>
              <a:t>Computed Values</a:t>
            </a:r>
          </a:p>
          <a:p>
            <a:pPr marL="0" indent="0">
              <a:buNone/>
            </a:pPr>
            <a:endParaRPr lang="en-US" dirty="0"/>
          </a:p>
          <a:p>
            <a:pPr marL="0" indent="0">
              <a:buNone/>
            </a:pPr>
            <a:r>
              <a:rPr lang="en-US" dirty="0"/>
              <a:t>Easily extract and query information from all resources</a:t>
            </a:r>
          </a:p>
          <a:p>
            <a:pPr marL="0" indent="0">
              <a:buNone/>
            </a:pPr>
            <a:endParaRPr lang="en-US" dirty="0"/>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1105780570"/>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E84ECDA-9A55-FA4A-8D2E-70EA3BD43FCA}"/>
              </a:ext>
            </a:extLst>
          </p:cNvPr>
          <p:cNvSpPr>
            <a:spLocks noGrp="1"/>
          </p:cNvSpPr>
          <p:nvPr>
            <p:ph type="body" idx="1"/>
          </p:nvPr>
        </p:nvSpPr>
        <p:spPr>
          <a:xfrm>
            <a:off x="1453187" y="3349719"/>
            <a:ext cx="22473614" cy="9241292"/>
          </a:xfrm>
        </p:spPr>
        <p:txBody>
          <a:bodyPr>
            <a:normAutofit fontScale="925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output</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vm_private_ips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value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.app</a:t>
            </a:r>
            <a:r>
              <a:rPr lang="en-US" dirty="0" err="1">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private_ip_address</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description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"Dynamic Private IP Addresses”</a:t>
            </a:r>
          </a:p>
          <a:p>
            <a:pPr marL="0" indent="0">
              <a:spcBef>
                <a:spcPts val="0"/>
              </a:spcBef>
              <a:buNone/>
            </a:pPr>
            <a:endParaRPr lang="en-US" sz="1800" dirty="0">
              <a:solidFill>
                <a:srgbClr val="22863A"/>
              </a:solidFill>
              <a:latin typeface="Menlo" panose="020B0609030804020204" pitchFamily="49" charset="0"/>
              <a:ea typeface="Times New Roman" panose="02020603050405020304" pitchFamily="18" charset="0"/>
            </a:endParaRP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4" name="Title 3">
            <a:extLst>
              <a:ext uri="{FF2B5EF4-FFF2-40B4-BE49-F238E27FC236}">
                <a16:creationId xmlns:a16="http://schemas.microsoft.com/office/drawing/2014/main" id="{60C6FE8D-6C1D-B143-812D-0DC70267128E}"/>
              </a:ext>
            </a:extLst>
          </p:cNvPr>
          <p:cNvSpPr>
            <a:spLocks noGrp="1"/>
          </p:cNvSpPr>
          <p:nvPr>
            <p:ph type="title"/>
          </p:nvPr>
        </p:nvSpPr>
        <p:spPr/>
        <p:txBody>
          <a:bodyPr>
            <a:normAutofit/>
          </a:bodyPr>
          <a:lstStyle/>
          <a:p>
            <a:r>
              <a:rPr lang="en-US" dirty="0"/>
              <a:t>Outputs</a:t>
            </a:r>
          </a:p>
        </p:txBody>
      </p:sp>
      <p:sp>
        <p:nvSpPr>
          <p:cNvPr id="6" name="Text Placeholder 5">
            <a:extLst>
              <a:ext uri="{FF2B5EF4-FFF2-40B4-BE49-F238E27FC236}">
                <a16:creationId xmlns:a16="http://schemas.microsoft.com/office/drawing/2014/main" id="{FF946D56-556E-C948-AF4B-BB5434C76A1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outputs.html</a:t>
            </a:r>
            <a:endParaRPr lang="en-US" dirty="0"/>
          </a:p>
          <a:p>
            <a:endParaRPr lang="en-US" dirty="0"/>
          </a:p>
        </p:txBody>
      </p:sp>
    </p:spTree>
    <p:extLst>
      <p:ext uri="{BB962C8B-B14F-4D97-AF65-F5344CB8AC3E}">
        <p14:creationId xmlns:p14="http://schemas.microsoft.com/office/powerpoint/2010/main" val="2782515021"/>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DD553C-18A1-2A46-93CA-B1596DFA0BED}"/>
              </a:ext>
            </a:extLst>
          </p:cNvPr>
          <p:cNvSpPr>
            <a:spLocks noGrp="1"/>
          </p:cNvSpPr>
          <p:nvPr>
            <p:ph type="body" sz="half" idx="13"/>
          </p:nvPr>
        </p:nvSpPr>
        <p:spPr/>
        <p:txBody>
          <a:bodyPr>
            <a:normAutofit lnSpcReduction="10000"/>
          </a:bodyPr>
          <a:lstStyle/>
          <a:p>
            <a:pPr marL="0" indent="0">
              <a:buNone/>
            </a:pPr>
            <a:r>
              <a:rPr lang="en-US" dirty="0">
                <a:solidFill>
                  <a:srgbClr val="1E1E1E"/>
                </a:solidFill>
                <a:latin typeface="Menlo" panose="020B0609030804020204" pitchFamily="49" charset="0"/>
              </a:rPr>
              <a:t>Outputs: </a:t>
            </a:r>
          </a:p>
          <a:p>
            <a:pPr marL="0" indent="0">
              <a:buNone/>
            </a:pPr>
            <a:r>
              <a:rPr lang="en-US" dirty="0" err="1">
                <a:solidFill>
                  <a:srgbClr val="1E1E1E"/>
                </a:solidFill>
                <a:latin typeface="Menlo" panose="020B0609030804020204" pitchFamily="49" charset="0"/>
              </a:rPr>
              <a:t>vm_private_ips</a:t>
            </a:r>
            <a:r>
              <a:rPr lang="en-US" dirty="0">
                <a:solidFill>
                  <a:srgbClr val="1E1E1E"/>
                </a:solidFill>
                <a:latin typeface="Menlo" panose="020B0609030804020204" pitchFamily="49" charset="0"/>
              </a:rPr>
              <a:t> = [</a:t>
            </a:r>
          </a:p>
          <a:p>
            <a:pPr marL="0" indent="0">
              <a:buNone/>
            </a:pPr>
            <a:r>
              <a:rPr lang="en-US" dirty="0">
                <a:solidFill>
                  <a:srgbClr val="1E1E1E"/>
                </a:solidFill>
                <a:latin typeface="Menlo" panose="020B0609030804020204" pitchFamily="49" charset="0"/>
              </a:rPr>
              <a:t> 10.0.0.1, </a:t>
            </a:r>
          </a:p>
          <a:p>
            <a:pPr marL="557893" lvl="1" indent="0">
              <a:buNone/>
            </a:pPr>
            <a:r>
              <a:rPr lang="en-US" dirty="0">
                <a:solidFill>
                  <a:srgbClr val="1E1E1E"/>
                </a:solidFill>
                <a:latin typeface="Menlo" panose="020B0609030804020204" pitchFamily="49" charset="0"/>
              </a:rPr>
              <a:t>10.0.0.2, </a:t>
            </a:r>
          </a:p>
          <a:p>
            <a:pPr marL="557893" lvl="1" indent="0">
              <a:buNone/>
            </a:pPr>
            <a:r>
              <a:rPr lang="en-US" dirty="0">
                <a:solidFill>
                  <a:srgbClr val="1E1E1E"/>
                </a:solidFill>
                <a:latin typeface="Menlo" panose="020B0609030804020204" pitchFamily="49" charset="0"/>
              </a:rPr>
              <a:t>10.0.0.3 </a:t>
            </a:r>
          </a:p>
          <a:p>
            <a:pPr marL="0" indent="0">
              <a:buNone/>
            </a:pPr>
            <a:r>
              <a:rPr lang="en-US" dirty="0">
                <a:solidFill>
                  <a:srgbClr val="1E1E1E"/>
                </a:solidFill>
                <a:latin typeface="Menlo" panose="020B0609030804020204" pitchFamily="49" charset="0"/>
              </a:rPr>
              <a:t>]</a:t>
            </a:r>
            <a:endParaRPr lang="en-US" dirty="0"/>
          </a:p>
        </p:txBody>
      </p:sp>
      <p:sp>
        <p:nvSpPr>
          <p:cNvPr id="5" name="Text Placeholder 4">
            <a:extLst>
              <a:ext uri="{FF2B5EF4-FFF2-40B4-BE49-F238E27FC236}">
                <a16:creationId xmlns:a16="http://schemas.microsoft.com/office/drawing/2014/main" id="{2FC3830D-8806-B84F-A389-63B00191333A}"/>
              </a:ext>
            </a:extLst>
          </p:cNvPr>
          <p:cNvSpPr>
            <a:spLocks noGrp="1"/>
          </p:cNvSpPr>
          <p:nvPr>
            <p:ph type="body" sz="quarter" idx="14"/>
          </p:nvPr>
        </p:nvSpPr>
        <p:spPr/>
        <p:txBody>
          <a:bodyPr>
            <a:normAutofit fontScale="55000" lnSpcReduction="20000"/>
          </a:bodyPr>
          <a:lstStyle/>
          <a:p>
            <a:endParaRPr lang="en-US"/>
          </a:p>
        </p:txBody>
      </p:sp>
      <p:sp>
        <p:nvSpPr>
          <p:cNvPr id="6" name="Text Placeholder 5">
            <a:extLst>
              <a:ext uri="{FF2B5EF4-FFF2-40B4-BE49-F238E27FC236}">
                <a16:creationId xmlns:a16="http://schemas.microsoft.com/office/drawing/2014/main" id="{DA86234E-4368-BB47-9FE9-E3A2A051B1A9}"/>
              </a:ext>
            </a:extLst>
          </p:cNvPr>
          <p:cNvSpPr>
            <a:spLocks noGrp="1"/>
          </p:cNvSpPr>
          <p:nvPr>
            <p:ph type="body" sz="quarter" idx="15"/>
          </p:nvPr>
        </p:nvSpPr>
        <p:spPr/>
        <p:txBody>
          <a:bodyPr/>
          <a:lstStyle/>
          <a:p>
            <a:endParaRPr lang="en-US"/>
          </a:p>
        </p:txBody>
      </p:sp>
      <p:sp>
        <p:nvSpPr>
          <p:cNvPr id="3" name="Title 2">
            <a:extLst>
              <a:ext uri="{FF2B5EF4-FFF2-40B4-BE49-F238E27FC236}">
                <a16:creationId xmlns:a16="http://schemas.microsoft.com/office/drawing/2014/main" id="{ED015C82-01C3-F240-B358-182B41E0805D}"/>
              </a:ext>
            </a:extLst>
          </p:cNvPr>
          <p:cNvSpPr>
            <a:spLocks noGrp="1"/>
          </p:cNvSpPr>
          <p:nvPr>
            <p:ph type="title"/>
          </p:nvPr>
        </p:nvSpPr>
        <p:spPr/>
        <p:txBody>
          <a:bodyPr/>
          <a:lstStyle/>
          <a:p>
            <a:r>
              <a:rPr lang="en-US" dirty="0"/>
              <a:t>Outputs</a:t>
            </a:r>
          </a:p>
        </p:txBody>
      </p:sp>
    </p:spTree>
    <p:extLst>
      <p:ext uri="{BB962C8B-B14F-4D97-AF65-F5344CB8AC3E}">
        <p14:creationId xmlns:p14="http://schemas.microsoft.com/office/powerpoint/2010/main" val="1967339265"/>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02 - Provision Azure Container Instance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064341614"/>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530E6E-7635-F940-974F-EF02EE36B4D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16D5B84-414C-2742-8FB5-0B8AD4CD8C9B}"/>
              </a:ext>
            </a:extLst>
          </p:cNvPr>
          <p:cNvSpPr>
            <a:spLocks noGrp="1"/>
          </p:cNvSpPr>
          <p:nvPr>
            <p:ph type="title"/>
          </p:nvPr>
        </p:nvSpPr>
        <p:spPr/>
        <p:txBody>
          <a:bodyPr/>
          <a:lstStyle/>
          <a:p>
            <a:r>
              <a:rPr lang="en-US" dirty="0"/>
              <a:t>Interpolations</a:t>
            </a:r>
          </a:p>
        </p:txBody>
      </p:sp>
    </p:spTree>
    <p:extLst>
      <p:ext uri="{BB962C8B-B14F-4D97-AF65-F5344CB8AC3E}">
        <p14:creationId xmlns:p14="http://schemas.microsoft.com/office/powerpoint/2010/main" val="2285626303"/>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t>Embedded within strings in Terraform you can interpolate other values. </a:t>
            </a:r>
          </a:p>
          <a:p>
            <a:pPr marL="0" indent="0">
              <a:buNone/>
            </a:pPr>
            <a:endParaRPr lang="en-US" dirty="0"/>
          </a:p>
          <a:p>
            <a:pPr marL="0" indent="0">
              <a:buNone/>
            </a:pPr>
            <a:r>
              <a:rPr lang="en-US" dirty="0">
                <a:solidFill>
                  <a:srgbClr val="22863A"/>
                </a:solidFill>
                <a:latin typeface="Menlo" panose="020B0609030804020204" pitchFamily="49" charset="0"/>
              </a:rPr>
              <a:t>"</a:t>
            </a:r>
            <a:r>
              <a:rPr lang="en-US" dirty="0">
                <a:solidFill>
                  <a:srgbClr val="D73A49"/>
                </a:solidFill>
                <a:latin typeface="Menlo" panose="020B0609030804020204" pitchFamily="49" charset="0"/>
              </a:rPr>
              <a:t>${</a:t>
            </a:r>
            <a:r>
              <a:rPr lang="en-US" dirty="0" err="1">
                <a:solidFill>
                  <a:srgbClr val="D73A49"/>
                </a:solidFill>
                <a:latin typeface="Menlo" panose="020B0609030804020204" pitchFamily="49" charset="0"/>
              </a:rPr>
              <a:t>var</a:t>
            </a:r>
            <a:r>
              <a:rPr lang="en-US" dirty="0" err="1">
                <a:solidFill>
                  <a:srgbClr val="6F42C1"/>
                </a:solidFill>
                <a:latin typeface="Menlo" panose="020B0609030804020204" pitchFamily="49" charset="0"/>
              </a:rPr>
              <a:t>.name</a:t>
            </a:r>
            <a:r>
              <a:rPr lang="en-US" dirty="0">
                <a:solidFill>
                  <a:srgbClr val="D73A49"/>
                </a:solidFill>
                <a:latin typeface="Menlo" panose="020B0609030804020204" pitchFamily="49" charset="0"/>
              </a:rPr>
              <a:t>}</a:t>
            </a:r>
            <a:r>
              <a:rPr lang="en-US" dirty="0">
                <a:solidFill>
                  <a:srgbClr val="22863A"/>
                </a:solidFill>
                <a:latin typeface="Menlo" panose="020B0609030804020204" pitchFamily="49" charset="0"/>
              </a:rPr>
              <a:t>-</a:t>
            </a:r>
            <a:r>
              <a:rPr lang="en-US" dirty="0" err="1">
                <a:solidFill>
                  <a:srgbClr val="22863A"/>
                </a:solidFill>
                <a:latin typeface="Menlo" panose="020B0609030804020204" pitchFamily="49" charset="0"/>
              </a:rPr>
              <a:t>rg</a:t>
            </a:r>
            <a:r>
              <a:rPr lang="en-US" dirty="0">
                <a:solidFill>
                  <a:srgbClr val="22863A"/>
                </a:solidFill>
                <a:latin typeface="Menlo" panose="020B0609030804020204" pitchFamily="49" charset="0"/>
              </a:rPr>
              <a:t>"</a:t>
            </a:r>
            <a:endParaRPr lang="en-US" dirty="0">
              <a:solidFill>
                <a:srgbClr val="D73A49"/>
              </a:solidFill>
              <a:latin typeface="Menlo" panose="020B0609030804020204" pitchFamily="49" charset="0"/>
            </a:endParaRPr>
          </a:p>
          <a:p>
            <a:pPr marL="0" indent="0">
              <a:buNone/>
            </a:pPr>
            <a:endParaRPr lang="en-US" dirty="0"/>
          </a:p>
          <a:p>
            <a:pPr marL="0" indent="0">
              <a:buNone/>
            </a:pPr>
            <a:r>
              <a:rPr lang="en-US" dirty="0"/>
              <a:t>The interpolation syntax is powerful and allows you to reference variables, attributes of resources, call functions, etc.</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9696278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Rectangle"/>
          <p:cNvSpPr/>
          <p:nvPr/>
        </p:nvSpPr>
        <p:spPr>
          <a:xfrm>
            <a:off x="7048358" y="6074425"/>
            <a:ext cx="7779578"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6" name="Rectangle"/>
          <p:cNvSpPr/>
          <p:nvPr/>
        </p:nvSpPr>
        <p:spPr>
          <a:xfrm>
            <a:off x="7048357" y="6074425"/>
            <a:ext cx="17047682" cy="4370693"/>
          </a:xfrm>
          <a:prstGeom prst="rect">
            <a:avLst/>
          </a:prstGeom>
          <a:gradFill>
            <a:gsLst>
              <a:gs pos="0">
                <a:srgbClr val="EBEBEB"/>
              </a:gs>
              <a:gs pos="100000">
                <a:srgbClr val="FFFFFF"/>
              </a:gs>
            </a:gsLst>
            <a:path path="circle">
              <a:fillToRect l="37721" t="-19636" r="62278" b="119636"/>
            </a:path>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07" name="The shift to hybrid infrastructure"/>
          <p:cNvSpPr txBox="1">
            <a:spLocks noGrp="1"/>
          </p:cNvSpPr>
          <p:nvPr>
            <p:ph type="title"/>
          </p:nvPr>
        </p:nvSpPr>
        <p:spPr>
          <a:xfrm>
            <a:off x="1451868" y="783573"/>
            <a:ext cx="21746798" cy="2207524"/>
          </a:xfrm>
          <a:prstGeom prst="rect">
            <a:avLst/>
          </a:prstGeom>
        </p:spPr>
        <p:txBody>
          <a:bodyPr/>
          <a:lstStyle>
            <a:lvl1pPr>
              <a:defRPr spc="-299"/>
            </a:lvl1pPr>
          </a:lstStyle>
          <a:p>
            <a:r>
              <a:t>The shift to hybrid infrastructure</a:t>
            </a:r>
          </a:p>
        </p:txBody>
      </p:sp>
      <p:sp>
        <p:nvSpPr>
          <p:cNvPr id="808"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12</a:t>
            </a:fld>
            <a:endParaRPr/>
          </a:p>
        </p:txBody>
      </p:sp>
      <p:sp>
        <p:nvSpPr>
          <p:cNvPr id="809" name="Private cloud"/>
          <p:cNvSpPr txBox="1"/>
          <p:nvPr/>
        </p:nvSpPr>
        <p:spPr>
          <a:xfrm>
            <a:off x="8295775" y="9015920"/>
            <a:ext cx="2428968" cy="104817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spcBef>
                <a:spcPts val="0"/>
              </a:spcBef>
              <a:defRPr sz="2800" b="0">
                <a:solidFill>
                  <a:srgbClr val="44546A"/>
                </a:solidFill>
                <a:latin typeface="Verdana"/>
                <a:ea typeface="Verdana"/>
                <a:cs typeface="Verdana"/>
                <a:sym typeface="Verdana"/>
              </a:defRPr>
            </a:lvl1pPr>
          </a:lstStyle>
          <a:p>
            <a:r>
              <a:t>Private cloud</a:t>
            </a:r>
          </a:p>
        </p:txBody>
      </p:sp>
      <p:sp>
        <p:nvSpPr>
          <p:cNvPr id="810" name="EARLY CLOUD"/>
          <p:cNvSpPr txBox="1"/>
          <p:nvPr/>
        </p:nvSpPr>
        <p:spPr>
          <a:xfrm>
            <a:off x="9471728" y="4022633"/>
            <a:ext cx="3124861"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EARLY CLOUD</a:t>
            </a:r>
          </a:p>
        </p:txBody>
      </p:sp>
      <p:pic>
        <p:nvPicPr>
          <p:cNvPr id="811" name="image47.png" descr="image47.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8681584" y="6389535"/>
            <a:ext cx="1657158" cy="1261513"/>
          </a:xfrm>
          <a:prstGeom prst="rect">
            <a:avLst/>
          </a:prstGeom>
          <a:ln w="12700">
            <a:miter lim="400000"/>
          </a:ln>
        </p:spPr>
      </p:pic>
      <p:pic>
        <p:nvPicPr>
          <p:cNvPr id="81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1453611" y="6573208"/>
            <a:ext cx="2000263" cy="945124"/>
          </a:xfrm>
          <a:prstGeom prst="rect">
            <a:avLst/>
          </a:prstGeom>
          <a:ln w="12700">
            <a:miter lim="400000"/>
          </a:ln>
        </p:spPr>
      </p:pic>
      <p:sp>
        <p:nvSpPr>
          <p:cNvPr id="813" name="MULTI-CLOUD"/>
          <p:cNvSpPr txBox="1"/>
          <p:nvPr/>
        </p:nvSpPr>
        <p:spPr>
          <a:xfrm>
            <a:off x="17001636" y="4022633"/>
            <a:ext cx="3152643" cy="7662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3200" b="0">
                <a:solidFill>
                  <a:srgbClr val="44546A"/>
                </a:solidFill>
                <a:latin typeface="Verdana"/>
                <a:ea typeface="Verdana"/>
                <a:cs typeface="Verdana"/>
                <a:sym typeface="Verdana"/>
              </a:defRPr>
            </a:lvl1pPr>
          </a:lstStyle>
          <a:p>
            <a:r>
              <a:t>MULTI-CLOUD</a:t>
            </a:r>
          </a:p>
        </p:txBody>
      </p:sp>
      <p:sp>
        <p:nvSpPr>
          <p:cNvPr id="814" name="Arrow"/>
          <p:cNvSpPr/>
          <p:nvPr/>
        </p:nvSpPr>
        <p:spPr>
          <a:xfrm>
            <a:off x="7048358" y="7735796"/>
            <a:ext cx="1146370" cy="1191250"/>
          </a:xfrm>
          <a:prstGeom prst="rightArrow">
            <a:avLst>
              <a:gd name="adj1" fmla="val 68929"/>
              <a:gd name="adj2" fmla="val 50000"/>
            </a:avLst>
          </a:prstGeom>
          <a:gradFill>
            <a:gsLst>
              <a:gs pos="0">
                <a:srgbClr val="FFFFFF"/>
              </a:gs>
              <a:gs pos="22000">
                <a:srgbClr val="E7E6E6"/>
              </a:gs>
              <a:gs pos="78000">
                <a:srgbClr val="AFABAB"/>
              </a:gs>
              <a:gs pos="100000">
                <a:srgbClr val="AFABAB"/>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15" name="Azure"/>
          <p:cNvSpPr txBox="1"/>
          <p:nvPr/>
        </p:nvSpPr>
        <p:spPr>
          <a:xfrm>
            <a:off x="16042015" y="9173839"/>
            <a:ext cx="1118361" cy="704465"/>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rPr lang="en-US" dirty="0"/>
              <a:t>AWS</a:t>
            </a:r>
            <a:endParaRPr dirty="0"/>
          </a:p>
        </p:txBody>
      </p:sp>
      <p:pic>
        <p:nvPicPr>
          <p:cNvPr id="816"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5601066" y="6573208"/>
            <a:ext cx="2000263" cy="945124"/>
          </a:xfrm>
          <a:prstGeom prst="rect">
            <a:avLst/>
          </a:prstGeom>
          <a:ln w="12700">
            <a:miter lim="400000"/>
          </a:ln>
        </p:spPr>
      </p:pic>
      <p:sp>
        <p:nvSpPr>
          <p:cNvPr id="817" name="GCP"/>
          <p:cNvSpPr txBox="1"/>
          <p:nvPr/>
        </p:nvSpPr>
        <p:spPr>
          <a:xfrm>
            <a:off x="19016423" y="9174705"/>
            <a:ext cx="1022094"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GCP</a:t>
            </a:r>
          </a:p>
        </p:txBody>
      </p:sp>
      <p:pic>
        <p:nvPicPr>
          <p:cNvPr id="818"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8527337" y="6573208"/>
            <a:ext cx="2000264" cy="945124"/>
          </a:xfrm>
          <a:prstGeom prst="rect">
            <a:avLst/>
          </a:prstGeom>
          <a:ln w="12700">
            <a:miter lim="400000"/>
          </a:ln>
        </p:spPr>
      </p:pic>
      <p:sp>
        <p:nvSpPr>
          <p:cNvPr id="819" name="…"/>
          <p:cNvSpPr txBox="1"/>
          <p:nvPr/>
        </p:nvSpPr>
        <p:spPr>
          <a:xfrm>
            <a:off x="22166420" y="9174705"/>
            <a:ext cx="574642"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a:t>
            </a:r>
          </a:p>
        </p:txBody>
      </p:sp>
      <p:sp>
        <p:nvSpPr>
          <p:cNvPr id="820" name="+"/>
          <p:cNvSpPr txBox="1"/>
          <p:nvPr/>
        </p:nvSpPr>
        <p:spPr>
          <a:xfrm>
            <a:off x="14067918" y="7390349"/>
            <a:ext cx="1337428" cy="1831339"/>
          </a:xfrm>
          <a:prstGeom prst="rect">
            <a:avLst/>
          </a:prstGeom>
          <a:ln w="12700">
            <a:miter lim="400000"/>
          </a:ln>
          <a:extLst>
            <a:ext uri="{C572A759-6A51-4108-AA02-DFA0A04FC94B}">
              <ma14:wrappingTextBoxFlag xmlns:ma14="http://schemas.microsoft.com/office/mac/drawingml/2011/main" xmlns="" val="1"/>
            </a:ext>
          </a:extLst>
        </p:spPr>
        <p:txBody>
          <a:bodyPr wrap="none" lIns="121918" tIns="121918" rIns="121918" bIns="121918" anchor="b">
            <a:spAutoFit/>
          </a:bodyPr>
          <a:lstStyle>
            <a:lvl1pPr>
              <a:defRPr sz="10400">
                <a:solidFill>
                  <a:srgbClr val="535353"/>
                </a:solidFill>
                <a:latin typeface="Tahoma"/>
                <a:ea typeface="Tahoma"/>
                <a:cs typeface="Tahoma"/>
                <a:sym typeface="Tahoma"/>
              </a:defRPr>
            </a:lvl1pPr>
          </a:lstStyle>
          <a:p>
            <a:r>
              <a:t>+</a:t>
            </a:r>
          </a:p>
        </p:txBody>
      </p:sp>
      <p:sp>
        <p:nvSpPr>
          <p:cNvPr id="821" name="AWS"/>
          <p:cNvSpPr txBox="1"/>
          <p:nvPr/>
        </p:nvSpPr>
        <p:spPr>
          <a:xfrm>
            <a:off x="12031632" y="9188639"/>
            <a:ext cx="1112729" cy="7027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lvl1pPr algn="ctr">
              <a:lnSpc>
                <a:spcPct val="100000"/>
              </a:lnSpc>
              <a:spcBef>
                <a:spcPts val="0"/>
              </a:spcBef>
              <a:defRPr sz="2800" b="0">
                <a:solidFill>
                  <a:srgbClr val="44546A"/>
                </a:solidFill>
                <a:latin typeface="Verdana"/>
                <a:ea typeface="Verdana"/>
                <a:cs typeface="Verdana"/>
                <a:sym typeface="Verdana"/>
              </a:defRPr>
            </a:lvl1pPr>
          </a:lstStyle>
          <a:p>
            <a:r>
              <a:t>AWS</a:t>
            </a:r>
          </a:p>
        </p:txBody>
      </p:sp>
      <p:pic>
        <p:nvPicPr>
          <p:cNvPr id="822"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1562467" y="6611308"/>
            <a:ext cx="2000263" cy="945124"/>
          </a:xfrm>
          <a:prstGeom prst="rect">
            <a:avLst/>
          </a:prstGeom>
          <a:ln w="12700">
            <a:miter lim="400000"/>
          </a:ln>
        </p:spPr>
      </p:pic>
      <p:sp>
        <p:nvSpPr>
          <p:cNvPr id="823" name="Rectangle"/>
          <p:cNvSpPr/>
          <p:nvPr/>
        </p:nvSpPr>
        <p:spPr>
          <a:xfrm>
            <a:off x="2466427" y="6563045"/>
            <a:ext cx="3470726" cy="3557466"/>
          </a:xfrm>
          <a:prstGeom prst="rect">
            <a:avLst/>
          </a:prstGeom>
          <a:ln w="63500">
            <a:solidFill>
              <a:srgbClr val="E7E6E6"/>
            </a:solidFill>
            <a:miter/>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pic>
        <p:nvPicPr>
          <p:cNvPr id="824" name="image46.png" descr="image46.pn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2287691" y="6186906"/>
            <a:ext cx="3737765" cy="4238236"/>
          </a:xfrm>
          <a:prstGeom prst="rect">
            <a:avLst/>
          </a:prstGeom>
          <a:ln w="12700">
            <a:miter lim="400000"/>
          </a:ln>
        </p:spPr>
      </p:pic>
      <p:sp>
        <p:nvSpPr>
          <p:cNvPr id="825" name="Rectangle"/>
          <p:cNvSpPr/>
          <p:nvPr/>
        </p:nvSpPr>
        <p:spPr>
          <a:xfrm>
            <a:off x="2258689" y="6464520"/>
            <a:ext cx="3886203" cy="3683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pic>
        <p:nvPicPr>
          <p:cNvPr id="826" name="image47.png" descr="image47.png"/>
          <p:cNvPicPr>
            <a:picLocks noChangeAspect="1"/>
          </p:cNvPicPr>
          <p:nvPr/>
        </p:nvPicPr>
        <p:blipFill>
          <a:blip r:embed="rId6">
            <a:alphaModFix amt="34000"/>
            <a:extLst/>
          </a:blip>
          <a:stretch>
            <a:fillRect/>
          </a:stretch>
        </p:blipFill>
        <p:spPr>
          <a:xfrm>
            <a:off x="1812820" y="6531916"/>
            <a:ext cx="5091770" cy="3876110"/>
          </a:xfrm>
          <a:prstGeom prst="rect">
            <a:avLst/>
          </a:prstGeom>
          <a:ln w="12700">
            <a:miter lim="400000"/>
          </a:ln>
        </p:spPr>
      </p:pic>
      <p:sp>
        <p:nvSpPr>
          <p:cNvPr id="827" name="Rectangle"/>
          <p:cNvSpPr/>
          <p:nvPr/>
        </p:nvSpPr>
        <p:spPr>
          <a:xfrm>
            <a:off x="2421117" y="6400800"/>
            <a:ext cx="3886202" cy="4064000"/>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sp>
        <p:nvSpPr>
          <p:cNvPr id="828" name="Square"/>
          <p:cNvSpPr/>
          <p:nvPr/>
        </p:nvSpPr>
        <p:spPr>
          <a:xfrm>
            <a:off x="300726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29" name="Square"/>
          <p:cNvSpPr/>
          <p:nvPr/>
        </p:nvSpPr>
        <p:spPr>
          <a:xfrm>
            <a:off x="335682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0" name="Square"/>
          <p:cNvSpPr/>
          <p:nvPr/>
        </p:nvSpPr>
        <p:spPr>
          <a:xfrm>
            <a:off x="370637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1" name="Square"/>
          <p:cNvSpPr/>
          <p:nvPr/>
        </p:nvSpPr>
        <p:spPr>
          <a:xfrm>
            <a:off x="405592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2" name="Square"/>
          <p:cNvSpPr/>
          <p:nvPr/>
        </p:nvSpPr>
        <p:spPr>
          <a:xfrm>
            <a:off x="4405479"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3" name="Square"/>
          <p:cNvSpPr/>
          <p:nvPr/>
        </p:nvSpPr>
        <p:spPr>
          <a:xfrm>
            <a:off x="4755031"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4" name="Square"/>
          <p:cNvSpPr/>
          <p:nvPr/>
        </p:nvSpPr>
        <p:spPr>
          <a:xfrm>
            <a:off x="5104584"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5" name="Square"/>
          <p:cNvSpPr/>
          <p:nvPr/>
        </p:nvSpPr>
        <p:spPr>
          <a:xfrm>
            <a:off x="5454136" y="69743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6" name="Square"/>
          <p:cNvSpPr/>
          <p:nvPr/>
        </p:nvSpPr>
        <p:spPr>
          <a:xfrm>
            <a:off x="300726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7" name="Square"/>
          <p:cNvSpPr/>
          <p:nvPr/>
        </p:nvSpPr>
        <p:spPr>
          <a:xfrm>
            <a:off x="335682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8" name="Square"/>
          <p:cNvSpPr/>
          <p:nvPr/>
        </p:nvSpPr>
        <p:spPr>
          <a:xfrm>
            <a:off x="370637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39" name="Square"/>
          <p:cNvSpPr/>
          <p:nvPr/>
        </p:nvSpPr>
        <p:spPr>
          <a:xfrm>
            <a:off x="405592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0" name="Square"/>
          <p:cNvSpPr/>
          <p:nvPr/>
        </p:nvSpPr>
        <p:spPr>
          <a:xfrm>
            <a:off x="4405479"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1" name="Square"/>
          <p:cNvSpPr/>
          <p:nvPr/>
        </p:nvSpPr>
        <p:spPr>
          <a:xfrm>
            <a:off x="4755031"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2" name="Square"/>
          <p:cNvSpPr/>
          <p:nvPr/>
        </p:nvSpPr>
        <p:spPr>
          <a:xfrm>
            <a:off x="5104584"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3" name="Square"/>
          <p:cNvSpPr/>
          <p:nvPr/>
        </p:nvSpPr>
        <p:spPr>
          <a:xfrm>
            <a:off x="5454136" y="7332264"/>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4" name="Square"/>
          <p:cNvSpPr/>
          <p:nvPr/>
        </p:nvSpPr>
        <p:spPr>
          <a:xfrm>
            <a:off x="300726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5" name="Square"/>
          <p:cNvSpPr/>
          <p:nvPr/>
        </p:nvSpPr>
        <p:spPr>
          <a:xfrm>
            <a:off x="335682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6" name="Square"/>
          <p:cNvSpPr/>
          <p:nvPr/>
        </p:nvSpPr>
        <p:spPr>
          <a:xfrm>
            <a:off x="370637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7" name="Square"/>
          <p:cNvSpPr/>
          <p:nvPr/>
        </p:nvSpPr>
        <p:spPr>
          <a:xfrm>
            <a:off x="405592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8" name="Square"/>
          <p:cNvSpPr/>
          <p:nvPr/>
        </p:nvSpPr>
        <p:spPr>
          <a:xfrm>
            <a:off x="4405479"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49" name="Square"/>
          <p:cNvSpPr/>
          <p:nvPr/>
        </p:nvSpPr>
        <p:spPr>
          <a:xfrm>
            <a:off x="4755031"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0" name="Square"/>
          <p:cNvSpPr/>
          <p:nvPr/>
        </p:nvSpPr>
        <p:spPr>
          <a:xfrm>
            <a:off x="5104584"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1" name="Square"/>
          <p:cNvSpPr/>
          <p:nvPr/>
        </p:nvSpPr>
        <p:spPr>
          <a:xfrm>
            <a:off x="5454136" y="76901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2" name="Square"/>
          <p:cNvSpPr/>
          <p:nvPr/>
        </p:nvSpPr>
        <p:spPr>
          <a:xfrm>
            <a:off x="300726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3" name="Square"/>
          <p:cNvSpPr/>
          <p:nvPr/>
        </p:nvSpPr>
        <p:spPr>
          <a:xfrm>
            <a:off x="335682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4" name="Square"/>
          <p:cNvSpPr/>
          <p:nvPr/>
        </p:nvSpPr>
        <p:spPr>
          <a:xfrm>
            <a:off x="370637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5" name="Square"/>
          <p:cNvSpPr/>
          <p:nvPr/>
        </p:nvSpPr>
        <p:spPr>
          <a:xfrm>
            <a:off x="405592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6" name="Square"/>
          <p:cNvSpPr/>
          <p:nvPr/>
        </p:nvSpPr>
        <p:spPr>
          <a:xfrm>
            <a:off x="4405479"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7" name="Square"/>
          <p:cNvSpPr/>
          <p:nvPr/>
        </p:nvSpPr>
        <p:spPr>
          <a:xfrm>
            <a:off x="4755031"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8" name="Square"/>
          <p:cNvSpPr/>
          <p:nvPr/>
        </p:nvSpPr>
        <p:spPr>
          <a:xfrm>
            <a:off x="5104584"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59" name="Square"/>
          <p:cNvSpPr/>
          <p:nvPr/>
        </p:nvSpPr>
        <p:spPr>
          <a:xfrm>
            <a:off x="5454136" y="8048063"/>
            <a:ext cx="190502" cy="190502"/>
          </a:xfrm>
          <a:prstGeom prst="rect">
            <a:avLst/>
          </a:prstGeom>
          <a:solidFill>
            <a:schemeClr val="accent5"/>
          </a:solidFill>
          <a:ln w="12700">
            <a:miter lim="400000"/>
          </a:ln>
        </p:spPr>
        <p:txBody>
          <a:bodyPr lIns="121918" tIns="121918" rIns="121918" bIns="121918" anchor="ctr"/>
          <a:lstStyle/>
          <a:p>
            <a:pPr>
              <a:lnSpc>
                <a:spcPct val="100000"/>
              </a:lnSpc>
              <a:spcBef>
                <a:spcPts val="0"/>
              </a:spcBef>
              <a:defRPr sz="3100" b="0">
                <a:latin typeface="+mj-lt"/>
                <a:ea typeface="+mj-ea"/>
                <a:cs typeface="+mj-cs"/>
                <a:sym typeface="Helvetica"/>
              </a:defRPr>
            </a:pPr>
            <a:endParaRPr/>
          </a:p>
        </p:txBody>
      </p:sp>
      <p:sp>
        <p:nvSpPr>
          <p:cNvPr id="860" name="Rectangle"/>
          <p:cNvSpPr/>
          <p:nvPr/>
        </p:nvSpPr>
        <p:spPr>
          <a:xfrm>
            <a:off x="2608988" y="6617219"/>
            <a:ext cx="3434262" cy="3631163"/>
          </a:xfrm>
          <a:prstGeom prst="rect">
            <a:avLst/>
          </a:prstGeom>
          <a:ln w="88900">
            <a:solidFill>
              <a:schemeClr val="accent1"/>
            </a:solidFill>
            <a:miter lim="400000"/>
          </a:ln>
        </p:spPr>
        <p:txBody>
          <a:bodyPr lIns="121918" tIns="121918" rIns="121918" bIns="121918" anchor="ctr"/>
          <a:lstStyle/>
          <a:p>
            <a:pPr>
              <a:lnSpc>
                <a:spcPct val="100000"/>
              </a:lnSpc>
              <a:spcBef>
                <a:spcPts val="0"/>
              </a:spcBef>
              <a:defRPr sz="3400" b="0">
                <a:latin typeface="+mj-lt"/>
                <a:ea typeface="+mj-ea"/>
                <a:cs typeface="+mj-cs"/>
                <a:sym typeface="Helvetica"/>
              </a:defRPr>
            </a:pPr>
            <a:endParaRPr/>
          </a:p>
        </p:txBody>
      </p:sp>
      <p:grpSp>
        <p:nvGrpSpPr>
          <p:cNvPr id="868" name="Group"/>
          <p:cNvGrpSpPr/>
          <p:nvPr/>
        </p:nvGrpSpPr>
        <p:grpSpPr>
          <a:xfrm>
            <a:off x="3007270" y="8610379"/>
            <a:ext cx="2611030" cy="1214970"/>
            <a:chOff x="0" y="0"/>
            <a:chExt cx="2611029" cy="1214969"/>
          </a:xfrm>
        </p:grpSpPr>
        <p:sp>
          <p:nvSpPr>
            <p:cNvPr id="861" name="Rectangle"/>
            <p:cNvSpPr/>
            <p:nvPr/>
          </p:nvSpPr>
          <p:spPr>
            <a:xfrm>
              <a:off x="8895" y="-1"/>
              <a:ext cx="2600353" cy="1210823"/>
            </a:xfrm>
            <a:prstGeom prst="rect">
              <a:avLst/>
            </a:prstGeom>
            <a:noFill/>
            <a:ln w="88900" cap="flat">
              <a:solidFill>
                <a:schemeClr val="accent4"/>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mj-lt"/>
                  <a:ea typeface="+mj-ea"/>
                  <a:cs typeface="+mj-cs"/>
                  <a:sym typeface="Helvetica"/>
                </a:defRPr>
              </a:pPr>
              <a:endParaRPr/>
            </a:p>
          </p:txBody>
        </p:sp>
        <p:sp>
          <p:nvSpPr>
            <p:cNvPr id="862" name="Line"/>
            <p:cNvSpPr/>
            <p:nvPr/>
          </p:nvSpPr>
          <p:spPr>
            <a:xfrm flipV="1">
              <a:off x="1943507"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3" name="Line"/>
            <p:cNvSpPr/>
            <p:nvPr/>
          </p:nvSpPr>
          <p:spPr>
            <a:xfrm flipV="1">
              <a:off x="1309071"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4" name="Line"/>
            <p:cNvSpPr/>
            <p:nvPr/>
          </p:nvSpPr>
          <p:spPr>
            <a:xfrm flipV="1">
              <a:off x="674634" y="20733"/>
              <a:ext cx="2" cy="1194237"/>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5" name="Line"/>
            <p:cNvSpPr/>
            <p:nvPr/>
          </p:nvSpPr>
          <p:spPr>
            <a:xfrm>
              <a:off x="7113" y="927100"/>
              <a:ext cx="2603917"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6" name="Line"/>
            <p:cNvSpPr/>
            <p:nvPr/>
          </p:nvSpPr>
          <p:spPr>
            <a:xfrm>
              <a:off x="0" y="620184"/>
              <a:ext cx="2600353"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867" name="Line"/>
            <p:cNvSpPr/>
            <p:nvPr/>
          </p:nvSpPr>
          <p:spPr>
            <a:xfrm>
              <a:off x="25399" y="313266"/>
              <a:ext cx="2567345" cy="2"/>
            </a:xfrm>
            <a:prstGeom prst="line">
              <a:avLst/>
            </a:prstGeom>
            <a:noFill/>
            <a:ln w="88900" cap="flat">
              <a:solidFill>
                <a:schemeClr val="accent4"/>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869" name="TRADITIONAL DATACENTER"/>
          <p:cNvSpPr txBox="1"/>
          <p:nvPr/>
        </p:nvSpPr>
        <p:spPr>
          <a:xfrm>
            <a:off x="2760538" y="3774983"/>
            <a:ext cx="3128036" cy="1261533"/>
          </a:xfrm>
          <a:prstGeom prst="rect">
            <a:avLst/>
          </a:prstGeom>
          <a:ln w="12700">
            <a:miter lim="400000"/>
          </a:ln>
          <a:extLst>
            <a:ext uri="{C572A759-6A51-4108-AA02-DFA0A04FC94B}">
              <ma14:wrappingTextBoxFlag xmlns:ma14="http://schemas.microsoft.com/office/mac/drawingml/2011/main" xmlns="" val="1"/>
            </a:ext>
          </a:extLst>
        </p:spPr>
        <p:txBody>
          <a:bodyPr wrap="none" lIns="135466" tIns="135466" rIns="135466" bIns="135466" anchor="ctr">
            <a:spAutoFit/>
          </a:bodyPr>
          <a:lstStyle/>
          <a:p>
            <a:pPr algn="ctr">
              <a:lnSpc>
                <a:spcPct val="100000"/>
              </a:lnSpc>
              <a:spcBef>
                <a:spcPts val="0"/>
              </a:spcBef>
              <a:defRPr sz="3200" b="0">
                <a:solidFill>
                  <a:srgbClr val="44546A"/>
                </a:solidFill>
                <a:latin typeface="Verdana"/>
                <a:ea typeface="Verdana"/>
                <a:cs typeface="Verdana"/>
                <a:sym typeface="Verdana"/>
              </a:defRPr>
            </a:pPr>
            <a:r>
              <a:t>TRADITIONAL</a:t>
            </a:r>
            <a:br/>
            <a:r>
              <a:t>DATACENTER</a:t>
            </a:r>
          </a:p>
        </p:txBody>
      </p:sp>
    </p:spTree>
    <p:extLst>
      <p:ext uri="{BB962C8B-B14F-4D97-AF65-F5344CB8AC3E}">
        <p14:creationId xmlns:p14="http://schemas.microsoft.com/office/powerpoint/2010/main" val="264659990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a:xfrm>
            <a:off x="1453186" y="3349719"/>
            <a:ext cx="20838490" cy="9241292"/>
          </a:xfrm>
        </p:spPr>
        <p:txBody>
          <a:bodyPr>
            <a:normAutofit lnSpcReduction="10000"/>
          </a:bodyPr>
          <a:lstStyle/>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"count"</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005CC5"/>
                </a:solidFill>
                <a:latin typeface="Menlo" panose="020B0609030804020204" pitchFamily="49" charset="0"/>
                <a:ea typeface="Times New Roman" panose="02020603050405020304" pitchFamily="18" charset="0"/>
              </a:rPr>
              <a:t>2</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azurerm_network_interface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nic</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count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.count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network_interface_ids</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element</a:t>
            </a:r>
            <a:r>
              <a:rPr lang="en-US" dirty="0">
                <a:solidFill>
                  <a:srgbClr val="24292E"/>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azurerm_network_interface</a:t>
            </a:r>
            <a:r>
              <a:rPr lang="en-US" dirty="0" err="1">
                <a:solidFill>
                  <a:srgbClr val="6F42C1"/>
                </a:solidFill>
                <a:latin typeface="Menlo" panose="020B0609030804020204" pitchFamily="49" charset="0"/>
                <a:ea typeface="Times New Roman" panose="02020603050405020304" pitchFamily="18" charset="0"/>
              </a:rPr>
              <a:t>.web</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id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a:t>
            </a:r>
            <a:endParaRPr lang="en-US" sz="24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Count</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848424952"/>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fontScale="85000" lnSpcReduction="20000"/>
          </a:bodyPr>
          <a:lstStyle/>
          <a:p>
            <a:pPr marL="0" indent="0">
              <a:buNone/>
            </a:pPr>
            <a:endParaRPr lang="en-US" dirty="0"/>
          </a:p>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"web"</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subnet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.size</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small</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.small_vm</a:t>
            </a:r>
            <a:r>
              <a:rPr lang="en-US" dirty="0">
                <a:solidFill>
                  <a:srgbClr val="24292E"/>
                </a:solidFill>
                <a:latin typeface="Menlo" panose="020B0609030804020204" pitchFamily="49" charset="0"/>
                <a:ea typeface="Times New Roman" panose="02020603050405020304" pitchFamily="18" charset="0"/>
              </a:rPr>
              <a:t> : </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.large_vm</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p>
          <a:p>
            <a:pPr marL="0" indent="0">
              <a:spcBef>
                <a:spcPts val="0"/>
              </a:spcBef>
              <a:buNone/>
            </a:pP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solidFill>
                  <a:schemeClr val="tx1"/>
                </a:solidFill>
              </a:rPr>
              <a:t>.</a:t>
            </a: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Conditionals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05880426"/>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buNone/>
            </a:pPr>
            <a:r>
              <a:rPr lang="en-US" dirty="0">
                <a:hlinkClick r:id="rId3"/>
              </a:rPr>
              <a:t>concat(list1, list2, ...)</a:t>
            </a:r>
            <a:r>
              <a:rPr lang="en-US" dirty="0"/>
              <a:t> - Combines two or more lists into a single list. </a:t>
            </a:r>
          </a:p>
          <a:p>
            <a:pPr marL="0" indent="0">
              <a:buNone/>
            </a:pPr>
            <a:r>
              <a:rPr lang="en-US" dirty="0" err="1"/>
              <a:t>concat</a:t>
            </a:r>
            <a:r>
              <a:rPr lang="en-US" dirty="0"/>
              <a:t>(</a:t>
            </a:r>
            <a:r>
              <a:rPr lang="en-US" dirty="0" err="1"/>
              <a:t>var.base_tags</a:t>
            </a:r>
            <a:r>
              <a:rPr lang="en-US" dirty="0"/>
              <a:t>, </a:t>
            </a:r>
            <a:r>
              <a:rPr lang="en-US" dirty="0" err="1"/>
              <a:t>var.additional_tags</a:t>
            </a:r>
            <a:r>
              <a:rPr lang="en-US" dirty="0"/>
              <a:t>)</a:t>
            </a:r>
          </a:p>
          <a:p>
            <a:pPr marL="0" indent="0">
              <a:buNone/>
            </a:pPr>
            <a:endParaRPr lang="en-US" dirty="0"/>
          </a:p>
          <a:p>
            <a:pPr marL="0" indent="0">
              <a:buNone/>
            </a:pPr>
            <a:endParaRPr lang="en-US" dirty="0"/>
          </a:p>
          <a:p>
            <a:pPr marL="0" indent="0">
              <a:buNone/>
            </a:pPr>
            <a:r>
              <a:rPr lang="en-US" dirty="0">
                <a:hlinkClick r:id="rId4"/>
              </a:rPr>
              <a:t>element(list, index)</a:t>
            </a:r>
            <a:r>
              <a:rPr lang="en-US" dirty="0"/>
              <a:t> - Returns a single element from a list at the given index. </a:t>
            </a:r>
          </a:p>
          <a:p>
            <a:pPr marL="0" indent="0">
              <a:buNone/>
            </a:pPr>
            <a:endParaRPr lang="en-US" dirty="0"/>
          </a:p>
          <a:p>
            <a:pPr marL="0" indent="0">
              <a:buNone/>
            </a:pPr>
            <a:r>
              <a:rPr lang="en-US" dirty="0"/>
              <a:t>element(</a:t>
            </a:r>
            <a:r>
              <a:rPr lang="en-US" dirty="0" err="1"/>
              <a:t>azurerm_subnet.foo</a:t>
            </a:r>
            <a:r>
              <a:rPr lang="en-US" dirty="0"/>
              <a:t>.*.id, count.index) </a:t>
            </a:r>
          </a:p>
          <a:p>
            <a:pPr marL="0" indent="0">
              <a:buNone/>
            </a:pPr>
            <a:r>
              <a:rPr lang="en-US" dirty="0"/>
              <a:t>element(var.list_of_strings, 2) </a:t>
            </a: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545802915"/>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r>
              <a:rPr lang="en-US" dirty="0">
                <a:hlinkClick r:id="rId3"/>
              </a:rPr>
              <a:t>format(format, args, ...)</a:t>
            </a:r>
            <a:r>
              <a:rPr lang="en-US" dirty="0"/>
              <a:t> - Formats a string according to the given format. The syntax for the format is standard </a:t>
            </a:r>
            <a:r>
              <a:rPr lang="en-US" dirty="0" err="1"/>
              <a:t>sprintf</a:t>
            </a:r>
            <a:r>
              <a:rPr lang="en-US" dirty="0"/>
              <a:t> syntax. </a:t>
            </a:r>
          </a:p>
          <a:p>
            <a:pPr marL="0" indent="0">
              <a:buNone/>
            </a:pPr>
            <a:endParaRPr lang="en-US" dirty="0"/>
          </a:p>
          <a:p>
            <a:pPr marL="0" indent="0">
              <a:buNone/>
            </a:pPr>
            <a:r>
              <a:rPr lang="en-US" dirty="0"/>
              <a:t>Example to zero-prefix a count, used commonly for naming servers</a:t>
            </a:r>
          </a:p>
          <a:p>
            <a:pPr marL="0" indent="0">
              <a:buNone/>
            </a:pPr>
            <a:r>
              <a:rPr lang="en-US" dirty="0"/>
              <a:t>format("web-%03d", 2).</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Built-In Functions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3438054156"/>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endParaRPr lang="en-US" sz="1800" dirty="0">
              <a:solidFill>
                <a:srgbClr val="24292E"/>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resource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azurerm_virtual_machine</a:t>
            </a:r>
            <a:r>
              <a:rPr lang="en-US" dirty="0">
                <a:solidFill>
                  <a:srgbClr val="22863A"/>
                </a:solidFill>
                <a:latin typeface="Menlo" panose="020B0609030804020204" pitchFamily="49" charset="0"/>
                <a:ea typeface="Times New Roman" panose="02020603050405020304" pitchFamily="18" charset="0"/>
              </a:rPr>
              <a:t>" "module"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6F42C1"/>
                </a:solidFill>
                <a:latin typeface="Menlo" panose="020B0609030804020204" pitchFamily="49" charset="0"/>
                <a:ea typeface="Times New Roman" panose="02020603050405020304" pitchFamily="18" charset="0"/>
              </a:rPr>
              <a:t>format</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myvm</a:t>
            </a:r>
            <a:r>
              <a:rPr lang="en-US" dirty="0">
                <a:solidFill>
                  <a:srgbClr val="22863A"/>
                </a:solidFill>
                <a:latin typeface="Menlo" panose="020B0609030804020204" pitchFamily="49" charset="0"/>
                <a:ea typeface="Times New Roman" panose="02020603050405020304" pitchFamily="18" charset="0"/>
              </a:rPr>
              <a:t>-%03d"</a:t>
            </a: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D73A49"/>
                </a:solidFill>
                <a:latin typeface="Menlo" panose="020B0609030804020204" pitchFamily="49" charset="0"/>
                <a:ea typeface="Times New Roman" panose="02020603050405020304" pitchFamily="18" charset="0"/>
              </a:rPr>
              <a:t>count</a:t>
            </a:r>
            <a:r>
              <a:rPr lang="en-US" dirty="0" err="1">
                <a:solidFill>
                  <a:srgbClr val="6F42C1"/>
                </a:solidFill>
                <a:latin typeface="Menlo" panose="020B0609030804020204" pitchFamily="49" charset="0"/>
                <a:ea typeface="Times New Roman" panose="02020603050405020304" pitchFamily="18" charset="0"/>
              </a:rPr>
              <a:t>.index</a:t>
            </a:r>
            <a:r>
              <a:rPr lang="en-US" dirty="0">
                <a:solidFill>
                  <a:srgbClr val="24292E"/>
                </a:solidFill>
                <a:latin typeface="Menlo" panose="020B0609030804020204" pitchFamily="49" charset="0"/>
                <a:ea typeface="Times New Roman" panose="02020603050405020304" pitchFamily="18" charset="0"/>
              </a:rPr>
              <a:t> + </a:t>
            </a:r>
            <a:r>
              <a:rPr lang="en-US" dirty="0">
                <a:solidFill>
                  <a:srgbClr val="D73A49"/>
                </a:solidFill>
                <a:latin typeface="Menlo" panose="020B0609030804020204" pitchFamily="49" charset="0"/>
                <a:ea typeface="Times New Roman" panose="02020603050405020304" pitchFamily="18" charset="0"/>
              </a:rPr>
              <a:t>1</a:t>
            </a:r>
            <a:r>
              <a:rPr lang="en-US" dirty="0">
                <a:solidFill>
                  <a:srgbClr val="24292E"/>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endParaRPr lang="en-US" dirty="0">
              <a:solidFill>
                <a:srgbClr val="24292E"/>
              </a:solidFill>
              <a:latin typeface="Menlo" panose="020B0609030804020204" pitchFamily="49" charset="0"/>
              <a:ea typeface="Times New Roman" panose="02020603050405020304" pitchFamily="18" charset="0"/>
            </a:endParaRPr>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Math</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interpolation.html</a:t>
            </a:r>
            <a:endParaRPr lang="en-US" dirty="0"/>
          </a:p>
        </p:txBody>
      </p:sp>
    </p:spTree>
    <p:extLst>
      <p:ext uri="{BB962C8B-B14F-4D97-AF65-F5344CB8AC3E}">
        <p14:creationId xmlns:p14="http://schemas.microsoft.com/office/powerpoint/2010/main" val="21254076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2A192-5CDC-B947-91FC-C291EDEF5D8B}"/>
              </a:ext>
            </a:extLst>
          </p:cNvPr>
          <p:cNvSpPr>
            <a:spLocks noGrp="1"/>
          </p:cNvSpPr>
          <p:nvPr>
            <p:ph type="body" idx="1"/>
          </p:nvPr>
        </p:nvSpPr>
        <p:spPr/>
        <p:txBody>
          <a:bodyPr>
            <a:normAutofit/>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variable</a:t>
            </a:r>
            <a:r>
              <a:rPr lang="en-US" dirty="0">
                <a:solidFill>
                  <a:srgbClr val="22863A"/>
                </a:solidFill>
                <a:latin typeface="Menlo" panose="020B0609030804020204" pitchFamily="49" charset="0"/>
                <a:ea typeface="Times New Roman" panose="02020603050405020304" pitchFamily="18" charset="0"/>
              </a:rPr>
              <a:t> "name"</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default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"dev"</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locals</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module_name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D73A49"/>
                </a:solidFill>
                <a:latin typeface="Menlo" panose="020B0609030804020204" pitchFamily="49" charset="0"/>
                <a:ea typeface="Times New Roman" panose="02020603050405020304" pitchFamily="18" charset="0"/>
              </a:rPr>
              <a:t>${</a:t>
            </a:r>
            <a:r>
              <a:rPr lang="en-US" dirty="0" err="1">
                <a:solidFill>
                  <a:srgbClr val="D73A49"/>
                </a:solidFill>
                <a:latin typeface="Menlo" panose="020B0609030804020204" pitchFamily="49" charset="0"/>
                <a:ea typeface="Times New Roman" panose="02020603050405020304" pitchFamily="18" charset="0"/>
              </a:rPr>
              <a:t>var</a:t>
            </a:r>
            <a:r>
              <a:rPr lang="en-US" dirty="0" err="1">
                <a:solidFill>
                  <a:srgbClr val="6F42C1"/>
                </a:solidFill>
                <a:latin typeface="Menlo" panose="020B0609030804020204" pitchFamily="49" charset="0"/>
                <a:ea typeface="Times New Roman" panose="02020603050405020304" pitchFamily="18" charset="0"/>
              </a:rPr>
              <a:t>.name</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sql</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B9D0A74F-00C7-3448-9250-04F744D155C6}"/>
              </a:ext>
            </a:extLst>
          </p:cNvPr>
          <p:cNvSpPr>
            <a:spLocks noGrp="1"/>
          </p:cNvSpPr>
          <p:nvPr>
            <p:ph type="title"/>
          </p:nvPr>
        </p:nvSpPr>
        <p:spPr/>
        <p:txBody>
          <a:bodyPr/>
          <a:lstStyle/>
          <a:p>
            <a:r>
              <a:rPr lang="en-US" dirty="0"/>
              <a:t>Interpolations – locals</a:t>
            </a:r>
          </a:p>
        </p:txBody>
      </p:sp>
      <p:sp>
        <p:nvSpPr>
          <p:cNvPr id="4" name="Text Placeholder 3">
            <a:extLst>
              <a:ext uri="{FF2B5EF4-FFF2-40B4-BE49-F238E27FC236}">
                <a16:creationId xmlns:a16="http://schemas.microsoft.com/office/drawing/2014/main" id="{B6863DA1-5293-6C4A-979D-5AC90851193A}"/>
              </a:ext>
            </a:extLst>
          </p:cNvPr>
          <p:cNvSpPr>
            <a:spLocks noGrp="1"/>
          </p:cNvSpPr>
          <p:nvPr>
            <p:ph type="body" sz="quarter" idx="10"/>
          </p:nvPr>
        </p:nvSpPr>
        <p:spPr/>
        <p:txBody>
          <a:bodyPr/>
          <a:lstStyle/>
          <a:p>
            <a:r>
              <a:rPr lang="en-US" dirty="0"/>
              <a:t>https://</a:t>
            </a:r>
            <a:r>
              <a:rPr lang="en-US" dirty="0" err="1"/>
              <a:t>www.terraform.io</a:t>
            </a:r>
            <a:r>
              <a:rPr lang="en-US" dirty="0"/>
              <a:t>/docs/configuration/</a:t>
            </a:r>
            <a:r>
              <a:rPr lang="en-US" dirty="0" err="1"/>
              <a:t>locals.html</a:t>
            </a:r>
            <a:endParaRPr lang="en-US" dirty="0"/>
          </a:p>
        </p:txBody>
      </p:sp>
    </p:spTree>
    <p:extLst>
      <p:ext uri="{BB962C8B-B14F-4D97-AF65-F5344CB8AC3E}">
        <p14:creationId xmlns:p14="http://schemas.microsoft.com/office/powerpoint/2010/main" val="2455164966"/>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68B2D4-3A5D-A647-B907-EB992271BB9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03BB189-694D-C143-A4EA-D19F251CA7B8}"/>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1614922364"/>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C2E25A-9959-CC45-915F-DDB1CCD4A5CB}"/>
              </a:ext>
            </a:extLst>
          </p:cNvPr>
          <p:cNvSpPr>
            <a:spLocks noGrp="1"/>
          </p:cNvSpPr>
          <p:nvPr>
            <p:ph type="body" idx="1"/>
          </p:nvPr>
        </p:nvSpPr>
        <p:spPr/>
        <p:txBody>
          <a:bodyPr/>
          <a:lstStyle/>
          <a:p>
            <a:pPr marL="0" indent="0">
              <a:buNone/>
            </a:pPr>
            <a:endParaRPr lang="en-US" dirty="0"/>
          </a:p>
          <a:p>
            <a:pPr marL="0" indent="0">
              <a:buNone/>
            </a:pPr>
            <a:r>
              <a:rPr lang="en-US" dirty="0"/>
              <a:t>Root module:</a:t>
            </a:r>
          </a:p>
          <a:p>
            <a:pPr marL="0" indent="0">
              <a:buNone/>
            </a:pPr>
            <a:r>
              <a:rPr lang="en-US" dirty="0"/>
              <a:t>	The current working directory when you run terraform 	</a:t>
            </a:r>
            <a:r>
              <a:rPr lang="en-US" dirty="0" err="1"/>
              <a:t>init</a:t>
            </a:r>
            <a:r>
              <a:rPr lang="en-US" dirty="0"/>
              <a:t>/plan/apply, holding the Terraform configuration files. </a:t>
            </a:r>
          </a:p>
          <a:p>
            <a:pPr marL="0" indent="0">
              <a:buNone/>
            </a:pPr>
            <a:r>
              <a:rPr lang="en-US" dirty="0"/>
              <a:t>	It is itself a valid module.</a:t>
            </a:r>
          </a:p>
          <a:p>
            <a:endParaRPr lang="en-US" dirty="0"/>
          </a:p>
          <a:p>
            <a:pPr marL="0" indent="0">
              <a:buNone/>
            </a:pPr>
            <a:r>
              <a:rPr lang="en-US"/>
              <a:t>Variable scoping:</a:t>
            </a:r>
          </a:p>
          <a:p>
            <a:pPr marL="0" indent="0">
              <a:buNone/>
            </a:pPr>
            <a:r>
              <a:rPr lang="en-US"/>
              <a:t>	Variables are scoped only to the module in which they are 	declared. There is </a:t>
            </a:r>
            <a:r>
              <a:rPr lang="en-US" b="1"/>
              <a:t>no</a:t>
            </a:r>
            <a:r>
              <a:rPr lang="en-US"/>
              <a:t> inheritance!</a:t>
            </a:r>
          </a:p>
          <a:p>
            <a:pPr marL="0" indent="0">
              <a:buNone/>
            </a:pPr>
            <a:endParaRPr lang="en-US" dirty="0"/>
          </a:p>
        </p:txBody>
      </p:sp>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336928846"/>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63B408-1EB2-1C4C-921F-40C86F10163F}"/>
              </a:ext>
            </a:extLst>
          </p:cNvPr>
          <p:cNvPicPr>
            <a:picLocks noChangeAspect="1"/>
          </p:cNvPicPr>
          <p:nvPr/>
        </p:nvPicPr>
        <p:blipFill>
          <a:blip r:embed="rId3"/>
          <a:stretch>
            <a:fillRect/>
          </a:stretch>
        </p:blipFill>
        <p:spPr>
          <a:xfrm>
            <a:off x="2921000" y="2568107"/>
            <a:ext cx="17297400" cy="9729788"/>
          </a:xfrm>
          <a:prstGeom prst="rect">
            <a:avLst/>
          </a:prstGeom>
        </p:spPr>
      </p:pic>
      <p:sp>
        <p:nvSpPr>
          <p:cNvPr id="3" name="Title 2">
            <a:extLst>
              <a:ext uri="{FF2B5EF4-FFF2-40B4-BE49-F238E27FC236}">
                <a16:creationId xmlns:a16="http://schemas.microsoft.com/office/drawing/2014/main" id="{B4A3D108-6B0F-E846-B193-9C703BDA0038}"/>
              </a:ext>
            </a:extLst>
          </p:cNvPr>
          <p:cNvSpPr>
            <a:spLocks noGrp="1"/>
          </p:cNvSpPr>
          <p:nvPr>
            <p:ph type="title"/>
          </p:nvPr>
        </p:nvSpPr>
        <p:spPr/>
        <p:txBody>
          <a:bodyPr/>
          <a:lstStyle/>
          <a:p>
            <a:r>
              <a:rPr lang="en-US" dirty="0"/>
              <a:t>Modules</a:t>
            </a:r>
          </a:p>
        </p:txBody>
      </p:sp>
      <p:sp>
        <p:nvSpPr>
          <p:cNvPr id="4" name="Text Placeholder 3">
            <a:extLst>
              <a:ext uri="{FF2B5EF4-FFF2-40B4-BE49-F238E27FC236}">
                <a16:creationId xmlns:a16="http://schemas.microsoft.com/office/drawing/2014/main" id="{6FD2F7FB-409A-E443-BE0D-50887C62E18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20021790"/>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rPr>
              <a:t>mymodule</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”path/to/module"</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name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mysuperapp</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4091683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13</a:t>
            </a:fld>
            <a:endParaRPr/>
          </a:p>
        </p:txBody>
      </p:sp>
      <p:sp>
        <p:nvSpPr>
          <p:cNvPr id="87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7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7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87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87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87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882" name="Group"/>
          <p:cNvGrpSpPr/>
          <p:nvPr/>
        </p:nvGrpSpPr>
        <p:grpSpPr>
          <a:xfrm>
            <a:off x="6736343" y="7645400"/>
            <a:ext cx="16525826" cy="1955800"/>
            <a:chOff x="0" y="0"/>
            <a:chExt cx="16525824" cy="1955800"/>
          </a:xfrm>
        </p:grpSpPr>
        <p:sp>
          <p:nvSpPr>
            <p:cNvPr id="880"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1"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5" name="Group"/>
          <p:cNvGrpSpPr/>
          <p:nvPr/>
        </p:nvGrpSpPr>
        <p:grpSpPr>
          <a:xfrm>
            <a:off x="6736343" y="9744451"/>
            <a:ext cx="16525826" cy="1959095"/>
            <a:chOff x="0" y="0"/>
            <a:chExt cx="16525824" cy="1959093"/>
          </a:xfrm>
        </p:grpSpPr>
        <p:sp>
          <p:nvSpPr>
            <p:cNvPr id="883"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4"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888" name="Group"/>
          <p:cNvGrpSpPr/>
          <p:nvPr/>
        </p:nvGrpSpPr>
        <p:grpSpPr>
          <a:xfrm>
            <a:off x="6736343" y="5575513"/>
            <a:ext cx="16525826" cy="1968502"/>
            <a:chOff x="0" y="0"/>
            <a:chExt cx="16525824" cy="1968500"/>
          </a:xfrm>
        </p:grpSpPr>
        <p:sp>
          <p:nvSpPr>
            <p:cNvPr id="886"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887"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88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1"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892" name="The 3 essential elements of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3 essential elements of infrastructure</a:t>
            </a:r>
          </a:p>
        </p:txBody>
      </p:sp>
    </p:spTree>
    <p:extLst>
      <p:ext uri="{BB962C8B-B14F-4D97-AF65-F5344CB8AC3E}">
        <p14:creationId xmlns:p14="http://schemas.microsoft.com/office/powerpoint/2010/main" val="4148135185"/>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72A089-E033-0340-8652-60DF22730E98}"/>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dirty="0"/>
              <a:t>Local</a:t>
            </a:r>
          </a:p>
          <a:p>
            <a:pPr marL="0" indent="0">
              <a:buNone/>
            </a:pPr>
            <a:endParaRPr lang="en-US" dirty="0"/>
          </a:p>
          <a:p>
            <a:pPr marL="0" indent="0">
              <a:buNone/>
            </a:pPr>
            <a:r>
              <a:rPr lang="en-US" dirty="0" err="1"/>
              <a:t>Github</a:t>
            </a:r>
            <a:endParaRPr lang="en-US" dirty="0"/>
          </a:p>
          <a:p>
            <a:pPr marL="0" indent="0">
              <a:buNone/>
            </a:pPr>
            <a:endParaRPr lang="en-US" dirty="0"/>
          </a:p>
          <a:p>
            <a:pPr marL="0" indent="0">
              <a:buNone/>
            </a:pPr>
            <a:r>
              <a:rPr lang="en-US" dirty="0"/>
              <a:t>Generic git repo</a:t>
            </a:r>
          </a:p>
          <a:p>
            <a:pPr marL="0" indent="0">
              <a:buNone/>
            </a:pPr>
            <a:endParaRPr lang="en-US" dirty="0"/>
          </a:p>
          <a:p>
            <a:pPr marL="0" indent="0">
              <a:buNone/>
            </a:pPr>
            <a:r>
              <a:rPr lang="en-US" dirty="0"/>
              <a:t>Bitbucket</a:t>
            </a:r>
          </a:p>
          <a:p>
            <a:pPr marL="0" indent="0">
              <a:buNone/>
            </a:pPr>
            <a:endParaRPr lang="en-US" dirty="0"/>
          </a:p>
          <a:p>
            <a:pPr marL="0" indent="0">
              <a:buNone/>
            </a:pPr>
            <a:r>
              <a:rPr lang="en-US" dirty="0"/>
              <a:t>HTTP URLs</a:t>
            </a:r>
          </a:p>
          <a:p>
            <a:pPr marL="0" indent="0">
              <a:buNone/>
            </a:pPr>
            <a:endParaRPr lang="en-US" dirty="0"/>
          </a:p>
          <a:p>
            <a:pPr marL="0" indent="0">
              <a:buNone/>
            </a:pPr>
            <a:r>
              <a:rPr lang="en-US" dirty="0"/>
              <a:t>Registry (support versioning)</a:t>
            </a:r>
          </a:p>
          <a:p>
            <a:pPr marL="0" indent="0">
              <a:buNone/>
            </a:pPr>
            <a:endParaRPr lang="en-US" dirty="0"/>
          </a:p>
        </p:txBody>
      </p:sp>
      <p:sp>
        <p:nvSpPr>
          <p:cNvPr id="3" name="Title 2">
            <a:extLst>
              <a:ext uri="{FF2B5EF4-FFF2-40B4-BE49-F238E27FC236}">
                <a16:creationId xmlns:a16="http://schemas.microsoft.com/office/drawing/2014/main" id="{375E83CE-7839-194D-9537-9045C5AEA5A7}"/>
              </a:ext>
            </a:extLst>
          </p:cNvPr>
          <p:cNvSpPr>
            <a:spLocks noGrp="1"/>
          </p:cNvSpPr>
          <p:nvPr>
            <p:ph type="title"/>
          </p:nvPr>
        </p:nvSpPr>
        <p:spPr/>
        <p:txBody>
          <a:bodyPr/>
          <a:lstStyle/>
          <a:p>
            <a:r>
              <a:rPr lang="en-US" dirty="0"/>
              <a:t>Module Sources</a:t>
            </a:r>
          </a:p>
        </p:txBody>
      </p:sp>
      <p:sp>
        <p:nvSpPr>
          <p:cNvPr id="4" name="Text Placeholder 3">
            <a:extLst>
              <a:ext uri="{FF2B5EF4-FFF2-40B4-BE49-F238E27FC236}">
                <a16:creationId xmlns:a16="http://schemas.microsoft.com/office/drawing/2014/main" id="{68552EE7-C9E1-3842-9BE7-25555EA32E72}"/>
              </a:ext>
            </a:extLst>
          </p:cNvPr>
          <p:cNvSpPr>
            <a:spLocks noGrp="1"/>
          </p:cNvSpPr>
          <p:nvPr>
            <p:ph type="body" sz="quarter" idx="10"/>
          </p:nvPr>
        </p:nvSpPr>
        <p:spPr/>
        <p:txBody>
          <a:bodyPr/>
          <a:lstStyle/>
          <a:p>
            <a:r>
              <a:rPr lang="en-US" dirty="0"/>
              <a:t>https://</a:t>
            </a:r>
            <a:r>
              <a:rPr lang="en-US" dirty="0" err="1"/>
              <a:t>www.terraform.io</a:t>
            </a:r>
            <a:r>
              <a:rPr lang="en-US" dirty="0"/>
              <a:t>/docs/modules/</a:t>
            </a:r>
            <a:r>
              <a:rPr lang="en-US" dirty="0" err="1"/>
              <a:t>sources.html</a:t>
            </a:r>
            <a:endParaRPr lang="en-US" dirty="0"/>
          </a:p>
        </p:txBody>
      </p:sp>
    </p:spTree>
    <p:extLst>
      <p:ext uri="{BB962C8B-B14F-4D97-AF65-F5344CB8AC3E}">
        <p14:creationId xmlns:p14="http://schemas.microsoft.com/office/powerpoint/2010/main" val="2366522221"/>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7DDBDE-C940-BF45-8879-EDCF5A15DE7C}"/>
              </a:ext>
            </a:extLst>
          </p:cNvPr>
          <p:cNvSpPr>
            <a:spLocks noGrp="1"/>
          </p:cNvSpPr>
          <p:nvPr>
            <p:ph type="body" idx="1"/>
          </p:nvPr>
        </p:nvSpPr>
        <p:spPr/>
        <p:txBody>
          <a:bodyPr/>
          <a:lstStyle/>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endParaRPr lang="en-US" dirty="0">
              <a:solidFill>
                <a:srgbClr val="D73A49"/>
              </a:solidFill>
              <a:latin typeface="Menlo" panose="020B0609030804020204" pitchFamily="49" charset="0"/>
              <a:ea typeface="Times New Roman" panose="02020603050405020304" pitchFamily="18" charset="0"/>
            </a:endParaRPr>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module</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windowsservers</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source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"Azure/compute/</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"1.1.5"</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location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eastus</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vm_hostname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mywinvm</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vm_os_simple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WindowsServer</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222FC158-279F-4540-82EA-0E1F996F86F2}"/>
              </a:ext>
            </a:extLst>
          </p:cNvPr>
          <p:cNvSpPr>
            <a:spLocks noGrp="1"/>
          </p:cNvSpPr>
          <p:nvPr>
            <p:ph type="title"/>
          </p:nvPr>
        </p:nvSpPr>
        <p:spPr/>
        <p:txBody>
          <a:bodyPr/>
          <a:lstStyle/>
          <a:p>
            <a:r>
              <a:rPr lang="en-US" dirty="0"/>
              <a:t>Module Usage</a:t>
            </a:r>
          </a:p>
        </p:txBody>
      </p:sp>
      <p:sp>
        <p:nvSpPr>
          <p:cNvPr id="4" name="Text Placeholder 3">
            <a:extLst>
              <a:ext uri="{FF2B5EF4-FFF2-40B4-BE49-F238E27FC236}">
                <a16:creationId xmlns:a16="http://schemas.microsoft.com/office/drawing/2014/main" id="{5AFAC48F-F10B-4644-A1DE-F3B2C992D40E}"/>
              </a:ext>
            </a:extLst>
          </p:cNvPr>
          <p:cNvSpPr>
            <a:spLocks noGrp="1"/>
          </p:cNvSpPr>
          <p:nvPr>
            <p:ph type="body" sz="quarter" idx="10"/>
          </p:nvPr>
        </p:nvSpPr>
        <p:spPr/>
        <p:txBody>
          <a:bodyPr/>
          <a:lstStyle/>
          <a:p>
            <a:r>
              <a:rPr lang="en-US" dirty="0"/>
              <a:t>https://</a:t>
            </a:r>
            <a:r>
              <a:rPr lang="en-US" dirty="0" err="1"/>
              <a:t>www.terraform.io</a:t>
            </a:r>
            <a:r>
              <a:rPr lang="en-US" dirty="0"/>
              <a:t>/docs/modules</a:t>
            </a:r>
          </a:p>
        </p:txBody>
      </p:sp>
    </p:spTree>
    <p:extLst>
      <p:ext uri="{BB962C8B-B14F-4D97-AF65-F5344CB8AC3E}">
        <p14:creationId xmlns:p14="http://schemas.microsoft.com/office/powerpoint/2010/main" val="1185499017"/>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Public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registry.terraform.io</a:t>
            </a:r>
            <a:r>
              <a:rPr lang="en-US" dirty="0"/>
              <a:t> </a:t>
            </a:r>
          </a:p>
        </p:txBody>
      </p:sp>
      <p:pic>
        <p:nvPicPr>
          <p:cNvPr id="6" name="Picture 5">
            <a:extLst>
              <a:ext uri="{FF2B5EF4-FFF2-40B4-BE49-F238E27FC236}">
                <a16:creationId xmlns:a16="http://schemas.microsoft.com/office/drawing/2014/main" id="{0A762088-8E13-A347-A74A-0E5519072526}"/>
              </a:ext>
            </a:extLst>
          </p:cNvPr>
          <p:cNvPicPr>
            <a:picLocks noChangeAspect="1"/>
          </p:cNvPicPr>
          <p:nvPr/>
        </p:nvPicPr>
        <p:blipFill>
          <a:blip r:embed="rId2"/>
          <a:stretch>
            <a:fillRect/>
          </a:stretch>
        </p:blipFill>
        <p:spPr>
          <a:xfrm>
            <a:off x="1615992" y="3214615"/>
            <a:ext cx="21418550" cy="9021440"/>
          </a:xfrm>
          <a:prstGeom prst="rect">
            <a:avLst/>
          </a:prstGeom>
        </p:spPr>
      </p:pic>
    </p:spTree>
    <p:extLst>
      <p:ext uri="{BB962C8B-B14F-4D97-AF65-F5344CB8AC3E}">
        <p14:creationId xmlns:p14="http://schemas.microsoft.com/office/powerpoint/2010/main" val="1818393716"/>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90BF60-6852-E24A-ACF8-8533F1540C33}"/>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BD312EC-30CA-1B46-A55B-4411D5A5A70B}"/>
              </a:ext>
            </a:extLst>
          </p:cNvPr>
          <p:cNvSpPr>
            <a:spLocks noGrp="1"/>
          </p:cNvSpPr>
          <p:nvPr>
            <p:ph type="body" sz="quarter" idx="10"/>
          </p:nvPr>
        </p:nvSpPr>
        <p:spPr>
          <a:xfrm>
            <a:off x="9612352" y="12882563"/>
            <a:ext cx="12679324" cy="547687"/>
          </a:xfrm>
        </p:spPr>
        <p:txBody>
          <a:bodyPr/>
          <a:lstStyle/>
          <a:p>
            <a:r>
              <a:rPr lang="en-US" dirty="0"/>
              <a:t>https://</a:t>
            </a:r>
            <a:r>
              <a:rPr lang="en-US" dirty="0" err="1"/>
              <a:t>www.terraform.io</a:t>
            </a:r>
            <a:r>
              <a:rPr lang="en-US" dirty="0"/>
              <a:t>/docs/enterprise/registry</a:t>
            </a:r>
          </a:p>
        </p:txBody>
      </p:sp>
      <p:pic>
        <p:nvPicPr>
          <p:cNvPr id="1026" name="Picture 2" descr="TFE screenshot: the list of available modules">
            <a:extLst>
              <a:ext uri="{FF2B5EF4-FFF2-40B4-BE49-F238E27FC236}">
                <a16:creationId xmlns:a16="http://schemas.microsoft.com/office/drawing/2014/main" id="{3CB410CB-0A5C-0B4E-AF77-1DE930102EA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57314" y="2568107"/>
            <a:ext cx="16935905" cy="1017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4114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E0EB61C-001B-6642-B2E0-DBE5C96DA54A}"/>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B41D8455-BA56-154C-BBB8-E53EA2AB6378}"/>
              </a:ext>
            </a:extLst>
          </p:cNvPr>
          <p:cNvSpPr>
            <a:spLocks noGrp="1"/>
          </p:cNvSpPr>
          <p:nvPr>
            <p:ph type="title"/>
          </p:nvPr>
        </p:nvSpPr>
        <p:spPr/>
        <p:txBody>
          <a:bodyPr/>
          <a:lstStyle/>
          <a:p>
            <a:r>
              <a:rPr lang="en-US" dirty="0"/>
              <a:t>Backend</a:t>
            </a:r>
          </a:p>
        </p:txBody>
      </p:sp>
    </p:spTree>
    <p:extLst>
      <p:ext uri="{BB962C8B-B14F-4D97-AF65-F5344CB8AC3E}">
        <p14:creationId xmlns:p14="http://schemas.microsoft.com/office/powerpoint/2010/main" val="2788842973"/>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Determines how state is loaded and how an operations are executed.</a:t>
            </a:r>
          </a:p>
          <a:p>
            <a:pPr marL="0" indent="0">
              <a:buNone/>
            </a:pPr>
            <a:endParaRPr lang="en-US" dirty="0"/>
          </a:p>
          <a:p>
            <a:pPr marL="0" indent="0">
              <a:buNone/>
            </a:pPr>
            <a:r>
              <a:rPr lang="en-US" dirty="0"/>
              <a:t>Enables non-local file state storage, remote execution, etc.</a:t>
            </a:r>
          </a:p>
          <a:p>
            <a:pPr marL="0" indent="0">
              <a:buNone/>
            </a:pPr>
            <a:br>
              <a:rPr lang="en-US" dirty="0"/>
            </a:br>
            <a:r>
              <a:rPr lang="en-US" dirty="0"/>
              <a:t>By default, Terraform uses the "local" backend.</a:t>
            </a: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92689623"/>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backend</a:t>
            </a:r>
            <a:r>
              <a:rPr lang="en-US" dirty="0">
                <a:solidFill>
                  <a:srgbClr val="22863A"/>
                </a:solidFill>
                <a:latin typeface="Menlo" panose="020B0609030804020204" pitchFamily="49" charset="0"/>
                <a:ea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storage_account_name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"myorgeastus8x76ghf"</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rPr>
              <a:t>container_name</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terraformstate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key                  </a:t>
            </a:r>
            <a:r>
              <a:rPr lang="en-US" dirty="0">
                <a:solidFill>
                  <a:srgbClr val="D73A49"/>
                </a:solidFill>
                <a:latin typeface="Menlo" panose="020B0609030804020204" pitchFamily="49" charset="0"/>
                <a:ea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rPr>
              <a:t>"</a:t>
            </a:r>
            <a:r>
              <a:rPr lang="en-US" dirty="0" err="1">
                <a:solidFill>
                  <a:srgbClr val="22863A"/>
                </a:solidFill>
                <a:latin typeface="Menlo" panose="020B0609030804020204" pitchFamily="49" charset="0"/>
                <a:ea typeface="Times New Roman" panose="02020603050405020304" pitchFamily="18" charset="0"/>
              </a:rPr>
              <a:t>dev.terraform.tfstate</a:t>
            </a:r>
            <a:r>
              <a:rPr lang="en-US" dirty="0">
                <a:solidFill>
                  <a:srgbClr val="22863A"/>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  }</a:t>
            </a:r>
            <a:endParaRPr lang="en-US" sz="1800" dirty="0">
              <a:latin typeface="Times New Roman" panose="02020603050405020304" pitchFamily="18" charset="0"/>
              <a:ea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fontScale="90000"/>
          </a:bodyPr>
          <a:lstStyle/>
          <a:p>
            <a:r>
              <a:rPr lang="en-US" dirty="0"/>
              <a:t>Backend- </a:t>
            </a:r>
            <a:r>
              <a:rPr lang="en-US" dirty="0" err="1"/>
              <a:t>azurerm</a:t>
            </a:r>
            <a:br>
              <a:rPr lang="en-US" dirty="0"/>
            </a:br>
            <a:endParaRPr lang="en-US" dirty="0"/>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3572684889"/>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D6700D-3F27-EB41-BF82-BE714FB4C2A6}"/>
              </a:ext>
            </a:extLst>
          </p:cNvPr>
          <p:cNvSpPr>
            <a:spLocks noGrp="1"/>
          </p:cNvSpPr>
          <p:nvPr>
            <p:ph type="body" idx="1"/>
          </p:nvPr>
        </p:nvSpPr>
        <p:spPr/>
        <p:txBody>
          <a:bodyPr>
            <a:normAutofit/>
          </a:bodyPr>
          <a:lstStyle/>
          <a:p>
            <a:pPr marL="0" indent="0">
              <a:buNone/>
            </a:pPr>
            <a:endParaRPr lang="en-US" dirty="0"/>
          </a:p>
          <a:p>
            <a:pPr marL="0" indent="0">
              <a:buNone/>
            </a:pPr>
            <a:r>
              <a:rPr lang="en-US" dirty="0"/>
              <a:t>State Locking – Allows for teams to work together.</a:t>
            </a:r>
          </a:p>
          <a:p>
            <a:pPr marL="0" indent="0">
              <a:buNone/>
            </a:pPr>
            <a:endParaRPr lang="en-US" dirty="0"/>
          </a:p>
          <a:p>
            <a:pPr marL="0" indent="0">
              <a:buNone/>
            </a:pPr>
            <a:r>
              <a:rPr lang="en-US" dirty="0"/>
              <a:t>Backend Types:</a:t>
            </a:r>
          </a:p>
          <a:p>
            <a:r>
              <a:rPr lang="en-US" dirty="0"/>
              <a:t>azure SA</a:t>
            </a:r>
          </a:p>
          <a:p>
            <a:r>
              <a:rPr lang="en-US" dirty="0" err="1"/>
              <a:t>artifactory</a:t>
            </a:r>
            <a:endParaRPr lang="en-US" dirty="0"/>
          </a:p>
          <a:p>
            <a:r>
              <a:rPr lang="en-US" dirty="0"/>
              <a:t>Consul </a:t>
            </a:r>
          </a:p>
          <a:p>
            <a:endParaRPr lang="en-US" dirty="0"/>
          </a:p>
          <a:p>
            <a:pPr marL="0" indent="0">
              <a:buNone/>
            </a:pPr>
            <a:r>
              <a:rPr lang="en-US" b="1" dirty="0"/>
              <a:t>Terraform Enterprise Manages this for you!!</a:t>
            </a:r>
          </a:p>
          <a:p>
            <a:endParaRPr lang="en-US" dirty="0"/>
          </a:p>
        </p:txBody>
      </p:sp>
      <p:sp>
        <p:nvSpPr>
          <p:cNvPr id="3" name="Title 2">
            <a:extLst>
              <a:ext uri="{FF2B5EF4-FFF2-40B4-BE49-F238E27FC236}">
                <a16:creationId xmlns:a16="http://schemas.microsoft.com/office/drawing/2014/main" id="{50F129CB-750D-CC4D-B672-55E56F1FCE53}"/>
              </a:ext>
            </a:extLst>
          </p:cNvPr>
          <p:cNvSpPr>
            <a:spLocks noGrp="1"/>
          </p:cNvSpPr>
          <p:nvPr>
            <p:ph type="title"/>
          </p:nvPr>
        </p:nvSpPr>
        <p:spPr/>
        <p:txBody>
          <a:bodyPr>
            <a:normAutofit/>
          </a:bodyPr>
          <a:lstStyle/>
          <a:p>
            <a:r>
              <a:rPr lang="en-US" dirty="0"/>
              <a:t>Backend</a:t>
            </a:r>
          </a:p>
        </p:txBody>
      </p:sp>
      <p:sp>
        <p:nvSpPr>
          <p:cNvPr id="4" name="Text Placeholder 3">
            <a:extLst>
              <a:ext uri="{FF2B5EF4-FFF2-40B4-BE49-F238E27FC236}">
                <a16:creationId xmlns:a16="http://schemas.microsoft.com/office/drawing/2014/main" id="{7263029A-7445-2D4B-92B2-14D882916A5A}"/>
              </a:ext>
            </a:extLst>
          </p:cNvPr>
          <p:cNvSpPr>
            <a:spLocks noGrp="1"/>
          </p:cNvSpPr>
          <p:nvPr>
            <p:ph type="body" sz="quarter" idx="10"/>
          </p:nvPr>
        </p:nvSpPr>
        <p:spPr/>
        <p:txBody>
          <a:bodyPr/>
          <a:lstStyle/>
          <a:p>
            <a:r>
              <a:rPr lang="en-US" dirty="0"/>
              <a:t>https://</a:t>
            </a:r>
            <a:r>
              <a:rPr lang="en-US" dirty="0" err="1"/>
              <a:t>www.terraform.io</a:t>
            </a:r>
            <a:r>
              <a:rPr lang="en-US" dirty="0"/>
              <a:t>/docs/</a:t>
            </a:r>
            <a:r>
              <a:rPr lang="en-US" dirty="0" err="1"/>
              <a:t>backends</a:t>
            </a:r>
            <a:r>
              <a:rPr lang="en-US" dirty="0"/>
              <a:t>/types/</a:t>
            </a:r>
            <a:r>
              <a:rPr lang="en-US" dirty="0" err="1"/>
              <a:t>index.html</a:t>
            </a:r>
            <a:endParaRPr lang="en-US" dirty="0"/>
          </a:p>
          <a:p>
            <a:endParaRPr lang="en-US" dirty="0"/>
          </a:p>
        </p:txBody>
      </p:sp>
    </p:spTree>
    <p:extLst>
      <p:ext uri="{BB962C8B-B14F-4D97-AF65-F5344CB8AC3E}">
        <p14:creationId xmlns:p14="http://schemas.microsoft.com/office/powerpoint/2010/main" val="7335741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1E9155-980A-5444-B431-5DB16B4F320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F6D8DC8B-6CED-1342-A433-0FCA6CAF3E72}"/>
              </a:ext>
            </a:extLst>
          </p:cNvPr>
          <p:cNvSpPr>
            <a:spLocks noGrp="1"/>
          </p:cNvSpPr>
          <p:nvPr>
            <p:ph type="title"/>
          </p:nvPr>
        </p:nvSpPr>
        <p:spPr/>
        <p:txBody>
          <a:bodyPr/>
          <a:lstStyle/>
          <a:p>
            <a:r>
              <a:rPr lang="en-US" dirty="0"/>
              <a:t>Terraform </a:t>
            </a:r>
            <a:br>
              <a:rPr lang="en-US" dirty="0"/>
            </a:br>
            <a:r>
              <a:rPr lang="en-US" dirty="0"/>
              <a:t>Internals</a:t>
            </a:r>
          </a:p>
        </p:txBody>
      </p:sp>
    </p:spTree>
    <p:extLst>
      <p:ext uri="{BB962C8B-B14F-4D97-AF65-F5344CB8AC3E}">
        <p14:creationId xmlns:p14="http://schemas.microsoft.com/office/powerpoint/2010/main" val="1646214932"/>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F4BE8C-4D3E-2D4B-A658-83724EE3EC0F}"/>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3AC84076-1843-984D-99E8-2FF5315AA7CB}"/>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E2994A9-9FEA-374D-84FD-A04845E5C7C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20625DF8-A726-0F4B-AFE0-B497E4CBF345}"/>
              </a:ext>
            </a:extLst>
          </p:cNvPr>
          <p:cNvPicPr>
            <a:picLocks noChangeAspect="1"/>
          </p:cNvPicPr>
          <p:nvPr/>
        </p:nvPicPr>
        <p:blipFill>
          <a:blip r:embed="rId2"/>
          <a:stretch>
            <a:fillRect/>
          </a:stretch>
        </p:blipFill>
        <p:spPr>
          <a:xfrm>
            <a:off x="1648691" y="3349719"/>
            <a:ext cx="12321886" cy="7393132"/>
          </a:xfrm>
          <a:prstGeom prst="rect">
            <a:avLst/>
          </a:prstGeom>
        </p:spPr>
      </p:pic>
    </p:spTree>
    <p:extLst>
      <p:ext uri="{BB962C8B-B14F-4D97-AF65-F5344CB8AC3E}">
        <p14:creationId xmlns:p14="http://schemas.microsoft.com/office/powerpoint/2010/main" val="23452752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14</a:t>
            </a:fld>
            <a:endParaRPr/>
          </a:p>
        </p:txBody>
      </p:sp>
      <p:sp>
        <p:nvSpPr>
          <p:cNvPr id="897"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898"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899"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00"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0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02"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905" name="Group"/>
          <p:cNvGrpSpPr/>
          <p:nvPr/>
        </p:nvGrpSpPr>
        <p:grpSpPr>
          <a:xfrm>
            <a:off x="6736343" y="7645400"/>
            <a:ext cx="16525826" cy="1955800"/>
            <a:chOff x="0" y="0"/>
            <a:chExt cx="16525824" cy="1955800"/>
          </a:xfrm>
        </p:grpSpPr>
        <p:sp>
          <p:nvSpPr>
            <p:cNvPr id="903" name="Rectangle"/>
            <p:cNvSpPr/>
            <p:nvPr/>
          </p:nvSpPr>
          <p:spPr>
            <a:xfrm>
              <a:off x="56498" y="0"/>
              <a:ext cx="16469327" cy="1955800"/>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4" name="Rectangle"/>
            <p:cNvSpPr/>
            <p:nvPr/>
          </p:nvSpPr>
          <p:spPr>
            <a:xfrm>
              <a:off x="0" y="2539"/>
              <a:ext cx="73153" cy="1950723"/>
            </a:xfrm>
            <a:prstGeom prst="rect">
              <a:avLst/>
            </a:prstGeom>
            <a:solidFill>
              <a:srgbClr val="000000"/>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908" name="Group"/>
          <p:cNvGrpSpPr/>
          <p:nvPr/>
        </p:nvGrpSpPr>
        <p:grpSpPr>
          <a:xfrm>
            <a:off x="6736343" y="9744451"/>
            <a:ext cx="16525826" cy="1959095"/>
            <a:chOff x="0" y="0"/>
            <a:chExt cx="16525824" cy="1959093"/>
          </a:xfrm>
        </p:grpSpPr>
        <p:sp>
          <p:nvSpPr>
            <p:cNvPr id="906" name="Rectangle"/>
            <p:cNvSpPr/>
            <p:nvPr/>
          </p:nvSpPr>
          <p:spPr>
            <a:xfrm>
              <a:off x="56498" y="0"/>
              <a:ext cx="16469327" cy="1955802"/>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07" name="Rectangle"/>
            <p:cNvSpPr/>
            <p:nvPr/>
          </p:nvSpPr>
          <p:spPr>
            <a:xfrm>
              <a:off x="0" y="3292"/>
              <a:ext cx="73153" cy="1955803"/>
            </a:xfrm>
            <a:prstGeom prst="rect">
              <a:avLst/>
            </a:prstGeom>
            <a:solidFill>
              <a:schemeClr val="accent4"/>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09" name="The 4 essential elements of distributed infrastructure"/>
          <p:cNvSpPr txBox="1">
            <a:spLocks noGrp="1"/>
          </p:cNvSpPr>
          <p:nvPr>
            <p:ph type="title"/>
          </p:nvPr>
        </p:nvSpPr>
        <p:spPr>
          <a:xfrm>
            <a:off x="1565396" y="1011926"/>
            <a:ext cx="21622310" cy="2207524"/>
          </a:xfrm>
          <a:prstGeom prst="rect">
            <a:avLst/>
          </a:prstGeom>
        </p:spPr>
        <p:txBody>
          <a:bodyPr/>
          <a:lstStyle>
            <a:lvl1pPr>
              <a:defRPr sz="5600" spc="-200">
                <a:latin typeface="Verdana"/>
                <a:ea typeface="Verdana"/>
                <a:cs typeface="Verdana"/>
                <a:sym typeface="Verdana"/>
              </a:defRPr>
            </a:lvl1pPr>
          </a:lstStyle>
          <a:p>
            <a:r>
              <a:t>The 4 essential elements of distributed infrastructure</a:t>
            </a:r>
          </a:p>
        </p:txBody>
      </p:sp>
      <p:grpSp>
        <p:nvGrpSpPr>
          <p:cNvPr id="912" name="Group"/>
          <p:cNvGrpSpPr/>
          <p:nvPr/>
        </p:nvGrpSpPr>
        <p:grpSpPr>
          <a:xfrm>
            <a:off x="6736343" y="5575513"/>
            <a:ext cx="16525826" cy="1968502"/>
            <a:chOff x="0" y="0"/>
            <a:chExt cx="16525824" cy="1968500"/>
          </a:xfrm>
        </p:grpSpPr>
        <p:sp>
          <p:nvSpPr>
            <p:cNvPr id="910" name="Rectangle"/>
            <p:cNvSpPr/>
            <p:nvPr/>
          </p:nvSpPr>
          <p:spPr>
            <a:xfrm>
              <a:off x="56498" y="12700"/>
              <a:ext cx="16469327" cy="1955801"/>
            </a:xfrm>
            <a:prstGeom prst="rect">
              <a:avLst/>
            </a:prstGeom>
            <a:gradFill flip="none" rotWithShape="1">
              <a:gsLst>
                <a:gs pos="0">
                  <a:srgbClr val="EBEBEB"/>
                </a:gs>
                <a:gs pos="9272">
                  <a:srgbClr val="F5F5F5"/>
                </a:gs>
                <a:gs pos="25852">
                  <a:srgbClr val="FFFFFF"/>
                </a:gs>
                <a:gs pos="43169">
                  <a:srgbClr val="FDFDFD"/>
                </a:gs>
                <a:gs pos="88817">
                  <a:srgbClr val="FBFBFB"/>
                </a:gs>
                <a:gs pos="99315">
                  <a:srgbClr val="FFFFFF"/>
                </a:gs>
              </a:gsLst>
              <a:lin ang="0" scaled="0"/>
            </a:gra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11" name="Rectangle"/>
            <p:cNvSpPr/>
            <p:nvPr/>
          </p:nvSpPr>
          <p:spPr>
            <a:xfrm>
              <a:off x="0" y="0"/>
              <a:ext cx="73153" cy="1955801"/>
            </a:xfrm>
            <a:prstGeom prst="rect">
              <a:avLst/>
            </a:prstGeom>
            <a:solidFill>
              <a:schemeClr val="accent5"/>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sp>
        <p:nvSpPr>
          <p:cNvPr id="913"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4"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15"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21" name="Group"/>
          <p:cNvGrpSpPr/>
          <p:nvPr/>
        </p:nvGrpSpPr>
        <p:grpSpPr>
          <a:xfrm>
            <a:off x="14448471" y="5338486"/>
            <a:ext cx="200015" cy="5309076"/>
            <a:chOff x="0" y="0"/>
            <a:chExt cx="200014" cy="5309075"/>
          </a:xfrm>
        </p:grpSpPr>
        <p:sp>
          <p:nvSpPr>
            <p:cNvPr id="916"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17"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8"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920"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922" name="CONNECT"/>
          <p:cNvSpPr txBox="1"/>
          <p:nvPr/>
        </p:nvSpPr>
        <p:spPr>
          <a:xfrm>
            <a:off x="14744878" y="4628033"/>
            <a:ext cx="2428967"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CONNECT</a:t>
            </a:r>
          </a:p>
        </p:txBody>
      </p:sp>
      <p:sp>
        <p:nvSpPr>
          <p:cNvPr id="923" name="Infrastructure &amp; applications"/>
          <p:cNvSpPr txBox="1"/>
          <p:nvPr/>
        </p:nvSpPr>
        <p:spPr>
          <a:xfrm>
            <a:off x="14846475" y="5056154"/>
            <a:ext cx="4273509"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Infrastructure &amp; applications</a:t>
            </a:r>
          </a:p>
        </p:txBody>
      </p:sp>
    </p:spTree>
    <p:extLst>
      <p:ext uri="{BB962C8B-B14F-4D97-AF65-F5344CB8AC3E}">
        <p14:creationId xmlns:p14="http://schemas.microsoft.com/office/powerpoint/2010/main" val="6207783"/>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Resource Address:</a:t>
            </a:r>
          </a:p>
          <a:p>
            <a:pPr marL="0" indent="0">
              <a:buNone/>
            </a:pPr>
            <a:r>
              <a:rPr lang="en-US" dirty="0"/>
              <a:t>&lt;MODULE PATH&gt;&lt;RESOURCE SPEC&gt;</a:t>
            </a:r>
          </a:p>
          <a:p>
            <a:pPr marL="0" indent="0">
              <a:buNone/>
            </a:pPr>
            <a:endParaRPr lang="en-US" dirty="0"/>
          </a:p>
          <a:p>
            <a:pPr marL="0" indent="0">
              <a:buNone/>
            </a:pPr>
            <a:endParaRPr lang="en-US" dirty="0"/>
          </a:p>
          <a:p>
            <a:pPr marL="0" indent="0">
              <a:buNone/>
            </a:pPr>
            <a:r>
              <a:rPr lang="en-US" sz="4400" dirty="0" err="1">
                <a:solidFill>
                  <a:srgbClr val="D73A49"/>
                </a:solidFill>
                <a:latin typeface="Menlo" panose="020B0609030804020204" pitchFamily="49" charset="0"/>
              </a:rPr>
              <a:t>azurerm_resource_group.module</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a:p>
            <a:pPr marL="0" indent="0">
              <a:buNone/>
            </a:pPr>
            <a:r>
              <a:rPr lang="en-US" sz="4400" dirty="0" err="1">
                <a:solidFill>
                  <a:srgbClr val="D73A49"/>
                </a:solidFill>
                <a:latin typeface="Menlo" panose="020B0609030804020204" pitchFamily="49" charset="0"/>
              </a:rPr>
              <a:t>module.A.azurerm_network_interface.web</a:t>
            </a:r>
            <a:endParaRPr lang="en-US" sz="4400" dirty="0">
              <a:solidFill>
                <a:srgbClr val="D73A49"/>
              </a:solidFill>
              <a:latin typeface="Menlo" panose="020B0609030804020204" pitchFamily="49" charset="0"/>
            </a:endParaRPr>
          </a:p>
          <a:p>
            <a:pPr marL="0" indent="0">
              <a:buNone/>
            </a:pPr>
            <a:endParaRPr lang="en-US" sz="4400" dirty="0">
              <a:solidFill>
                <a:srgbClr val="D73A49"/>
              </a:solidFill>
              <a:latin typeface="Menlo" panose="020B0609030804020204" pitchFamily="49" charset="0"/>
            </a:endParaRPr>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026069184"/>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lstStyle/>
          <a:p>
            <a:pPr marL="0" indent="0">
              <a:buNone/>
            </a:pPr>
            <a:endParaRPr lang="en-US" dirty="0"/>
          </a:p>
          <a:p>
            <a:pPr marL="0" indent="0">
              <a:buNone/>
            </a:pPr>
            <a:r>
              <a:rPr lang="en-US" b="1" dirty="0"/>
              <a:t>Module Path:</a:t>
            </a:r>
          </a:p>
          <a:p>
            <a:pPr marL="0" indent="0">
              <a:buNone/>
            </a:pPr>
            <a:endParaRPr lang="en-US" dirty="0"/>
          </a:p>
          <a:p>
            <a:pPr marL="0" indent="0">
              <a:buNone/>
            </a:pPr>
            <a:r>
              <a:rPr lang="en-US" dirty="0"/>
              <a:t>Addresses a module within a tree of modules.</a:t>
            </a:r>
          </a:p>
          <a:p>
            <a:pPr marL="0" indent="0">
              <a:buNone/>
            </a:pPr>
            <a:endParaRPr lang="en-US" dirty="0"/>
          </a:p>
          <a:p>
            <a:pPr marL="0" indent="0">
              <a:buNone/>
            </a:pPr>
            <a:r>
              <a:rPr lang="en-US" dirty="0" err="1">
                <a:solidFill>
                  <a:srgbClr val="D73A49"/>
                </a:solidFill>
                <a:latin typeface="Menlo" panose="020B0609030804020204" pitchFamily="49" charset="0"/>
              </a:rPr>
              <a:t>module.A</a:t>
            </a:r>
            <a:r>
              <a:rPr lang="en-US" dirty="0">
                <a:solidFill>
                  <a:srgbClr val="D73A49"/>
                </a:solidFill>
                <a:latin typeface="Menlo" panose="020B0609030804020204" pitchFamily="49" charset="0"/>
              </a:rPr>
              <a:t>…</a:t>
            </a:r>
            <a:endParaRPr lang="en-US" dirty="0"/>
          </a:p>
          <a:p>
            <a:pPr marL="0" indent="0">
              <a:buNone/>
            </a:pPr>
            <a:br>
              <a:rPr lang="en-US" dirty="0"/>
            </a:br>
            <a:r>
              <a:rPr lang="en-US" dirty="0"/>
              <a:t>Can be multiple levels deep</a:t>
            </a:r>
          </a:p>
          <a:p>
            <a:pPr marL="0" indent="0">
              <a:buNone/>
            </a:pPr>
            <a:endParaRPr lang="en-US" dirty="0"/>
          </a:p>
          <a:p>
            <a:pPr marL="0" indent="0">
              <a:buNone/>
            </a:pPr>
            <a:r>
              <a:rPr lang="en-US" sz="4400" dirty="0" err="1">
                <a:solidFill>
                  <a:srgbClr val="D73A49"/>
                </a:solidFill>
                <a:latin typeface="Menlo" panose="020B0609030804020204" pitchFamily="49" charset="0"/>
              </a:rPr>
              <a:t>module.A.module.B</a:t>
            </a:r>
            <a:r>
              <a:rPr lang="en-US" sz="4400" dirty="0">
                <a:solidFill>
                  <a:srgbClr val="D73A49"/>
                </a:solidFill>
                <a:latin typeface="Menlo" panose="020B0609030804020204" pitchFamily="49" charset="0"/>
              </a:rPr>
              <a:t>…</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41899093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CABF29-BD58-C441-86B5-A03AED83AFF9}"/>
              </a:ext>
            </a:extLst>
          </p:cNvPr>
          <p:cNvSpPr>
            <a:spLocks noGrp="1"/>
          </p:cNvSpPr>
          <p:nvPr>
            <p:ph type="body" idx="1"/>
          </p:nvPr>
        </p:nvSpPr>
        <p:spPr/>
        <p:txBody>
          <a:bodyPr>
            <a:normAutofit fontScale="92500" lnSpcReduction="10000"/>
          </a:bodyPr>
          <a:lstStyle/>
          <a:p>
            <a:pPr marL="0" indent="0">
              <a:buNone/>
            </a:pPr>
            <a:endParaRPr lang="en-US" dirty="0"/>
          </a:p>
          <a:p>
            <a:pPr marL="0" indent="0">
              <a:buNone/>
            </a:pPr>
            <a:r>
              <a:rPr lang="en-US" b="1" dirty="0"/>
              <a:t>Resource Spec:</a:t>
            </a:r>
          </a:p>
          <a:p>
            <a:pPr marL="0" indent="0">
              <a:buNone/>
            </a:pPr>
            <a:endParaRPr lang="en-US" dirty="0"/>
          </a:p>
          <a:p>
            <a:pPr marL="0" indent="0">
              <a:buNone/>
            </a:pPr>
            <a:r>
              <a:rPr lang="en-US" dirty="0" err="1"/>
              <a:t>resource_type.resource_name</a:t>
            </a:r>
            <a:r>
              <a:rPr lang="en-US" dirty="0"/>
              <a:t>[N]</a:t>
            </a:r>
          </a:p>
          <a:p>
            <a:pPr marL="0" indent="0">
              <a:buNone/>
            </a:pPr>
            <a:endParaRPr lang="en-US" dirty="0"/>
          </a:p>
          <a:p>
            <a:pPr marL="0" indent="0">
              <a:buNone/>
            </a:pPr>
            <a:endParaRPr lang="en-US" dirty="0"/>
          </a:p>
          <a:p>
            <a:pPr marL="0" indent="0">
              <a:buNone/>
            </a:pPr>
            <a:r>
              <a:rPr lang="en-US" u="sng" dirty="0" err="1"/>
              <a:t>resource_type</a:t>
            </a:r>
            <a:r>
              <a:rPr lang="en-US" dirty="0"/>
              <a:t> - Type of the resource being addressed.</a:t>
            </a:r>
          </a:p>
          <a:p>
            <a:pPr marL="0" indent="0">
              <a:buNone/>
            </a:pPr>
            <a:endParaRPr lang="en-US" dirty="0"/>
          </a:p>
          <a:p>
            <a:pPr marL="0" indent="0">
              <a:buNone/>
            </a:pPr>
            <a:r>
              <a:rPr lang="en-US" u="sng" dirty="0" err="1"/>
              <a:t>resource_name</a:t>
            </a:r>
            <a:r>
              <a:rPr lang="en-US" dirty="0"/>
              <a:t> - User-defined name of the resource.</a:t>
            </a:r>
          </a:p>
          <a:p>
            <a:pPr marL="0" indent="0">
              <a:buNone/>
            </a:pPr>
            <a:endParaRPr lang="en-US" dirty="0"/>
          </a:p>
          <a:p>
            <a:pPr marL="0" indent="0">
              <a:buNone/>
            </a:pPr>
            <a:r>
              <a:rPr lang="en-US" u="sng" dirty="0"/>
              <a:t>[N]</a:t>
            </a:r>
            <a:r>
              <a:rPr lang="en-US" dirty="0"/>
              <a:t> - where N is a 0-based index into a resource with multiple instances specified by the count meta-parameter. </a:t>
            </a:r>
          </a:p>
          <a:p>
            <a:pPr marL="0" indent="0">
              <a:buNone/>
            </a:pPr>
            <a:endParaRPr lang="en-US" dirty="0"/>
          </a:p>
        </p:txBody>
      </p:sp>
      <p:sp>
        <p:nvSpPr>
          <p:cNvPr id="3" name="Title 2">
            <a:extLst>
              <a:ext uri="{FF2B5EF4-FFF2-40B4-BE49-F238E27FC236}">
                <a16:creationId xmlns:a16="http://schemas.microsoft.com/office/drawing/2014/main" id="{CF0D2122-5BE6-4F4E-923C-48CB68D3C3E2}"/>
              </a:ext>
            </a:extLst>
          </p:cNvPr>
          <p:cNvSpPr>
            <a:spLocks noGrp="1"/>
          </p:cNvSpPr>
          <p:nvPr>
            <p:ph type="title"/>
          </p:nvPr>
        </p:nvSpPr>
        <p:spPr/>
        <p:txBody>
          <a:bodyPr/>
          <a:lstStyle/>
          <a:p>
            <a:r>
              <a:rPr lang="en-US" dirty="0"/>
              <a:t>Resource Addressing</a:t>
            </a:r>
          </a:p>
        </p:txBody>
      </p:sp>
      <p:sp>
        <p:nvSpPr>
          <p:cNvPr id="4" name="Text Placeholder 3">
            <a:extLst>
              <a:ext uri="{FF2B5EF4-FFF2-40B4-BE49-F238E27FC236}">
                <a16:creationId xmlns:a16="http://schemas.microsoft.com/office/drawing/2014/main" id="{EE113D28-4398-3E4F-AB93-02F2E20A40D6}"/>
              </a:ext>
            </a:extLst>
          </p:cNvPr>
          <p:cNvSpPr>
            <a:spLocks noGrp="1"/>
          </p:cNvSpPr>
          <p:nvPr>
            <p:ph type="body" sz="quarter" idx="10"/>
          </p:nvPr>
        </p:nvSpPr>
        <p:spPr/>
        <p:txBody>
          <a:bodyPr/>
          <a:lstStyle/>
          <a:p>
            <a:r>
              <a:rPr lang="en-US" dirty="0"/>
              <a:t>https://</a:t>
            </a:r>
            <a:r>
              <a:rPr lang="en-US" dirty="0" err="1"/>
              <a:t>www.terraform.io</a:t>
            </a:r>
            <a:r>
              <a:rPr lang="en-US" dirty="0"/>
              <a:t>/docs/internals/resource-</a:t>
            </a:r>
            <a:r>
              <a:rPr lang="en-US" dirty="0" err="1"/>
              <a:t>addressing.html</a:t>
            </a:r>
            <a:endParaRPr lang="en-US" dirty="0"/>
          </a:p>
          <a:p>
            <a:endParaRPr lang="en-US" dirty="0"/>
          </a:p>
        </p:txBody>
      </p:sp>
    </p:spTree>
    <p:extLst>
      <p:ext uri="{BB962C8B-B14F-4D97-AF65-F5344CB8AC3E}">
        <p14:creationId xmlns:p14="http://schemas.microsoft.com/office/powerpoint/2010/main" val="757083412"/>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0D5CA7-AF94-4B46-BFE5-AC5EBE1DAF47}"/>
              </a:ext>
            </a:extLst>
          </p:cNvPr>
          <p:cNvPicPr>
            <a:picLocks noChangeAspect="1"/>
          </p:cNvPicPr>
          <p:nvPr/>
        </p:nvPicPr>
        <p:blipFill>
          <a:blip r:embed="rId3"/>
          <a:stretch>
            <a:fillRect/>
          </a:stretch>
        </p:blipFill>
        <p:spPr>
          <a:xfrm>
            <a:off x="1451869" y="5041899"/>
            <a:ext cx="17479121" cy="5002645"/>
          </a:xfrm>
          <a:prstGeom prst="rect">
            <a:avLst/>
          </a:prstGeom>
        </p:spPr>
      </p:pic>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t>
            </a:r>
            <a:r>
              <a:rPr lang="en-US" dirty="0" err="1"/>
              <a:t>init</a:t>
            </a:r>
            <a:r>
              <a:rPr lang="en-US" dirty="0"/>
              <a:t> [options] [DIR]</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init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b="1" dirty="0"/>
              <a:t>https://</a:t>
            </a:r>
            <a:r>
              <a:rPr lang="en-US" b="1" dirty="0" err="1"/>
              <a:t>www.terraform.io</a:t>
            </a:r>
            <a:r>
              <a:rPr lang="en-US" b="1" dirty="0"/>
              <a:t>/docs/commands/</a:t>
            </a:r>
            <a:r>
              <a:rPr lang="en-US" b="1" dirty="0" err="1"/>
              <a:t>init.html</a:t>
            </a:r>
            <a:endParaRPr lang="en-US" b="1" dirty="0"/>
          </a:p>
        </p:txBody>
      </p:sp>
    </p:spTree>
    <p:extLst>
      <p:ext uri="{BB962C8B-B14F-4D97-AF65-F5344CB8AC3E}">
        <p14:creationId xmlns:p14="http://schemas.microsoft.com/office/powerpoint/2010/main" val="2936079035"/>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normAutofit/>
          </a:bodyPr>
          <a:lstStyle/>
          <a:p>
            <a:pPr marL="0" indent="0">
              <a:buNone/>
            </a:pPr>
            <a:r>
              <a:rPr lang="en-US" dirty="0"/>
              <a:t>Usage: terraform plan [options] [DIR-OR-PLAN]</a:t>
            </a:r>
          </a:p>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-destroy 		If set, a plan will be generated to destroy 			all resources managed by the given 				configuration and state.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-parallelism=n Limit the number of concurrent operations. 			Defaults to 10.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-target=resource Resource to target.</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33514423"/>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endParaRPr lang="en-US" dirty="0"/>
          </a:p>
          <a:p>
            <a:pPr marL="0" indent="0">
              <a:buNone/>
            </a:pPr>
            <a:r>
              <a:rPr lang="en-US" dirty="0"/>
              <a:t>Options:</a:t>
            </a:r>
          </a:p>
          <a:p>
            <a:pPr marL="0" indent="0">
              <a:buNone/>
            </a:pPr>
            <a:r>
              <a:rPr lang="en-US" dirty="0">
                <a:solidFill>
                  <a:srgbClr val="1E1E1E"/>
                </a:solidFill>
                <a:latin typeface="Menlo" panose="020B0609030804020204" pitchFamily="49" charset="0"/>
              </a:rPr>
              <a:t>-out=path 	Write a plan file to the given path. </a:t>
            </a:r>
          </a:p>
          <a:p>
            <a:pPr marL="0" indent="0">
              <a:buNone/>
            </a:pPr>
            <a:endParaRPr lang="en-US" dirty="0"/>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 'foo=bar' Set a variable in the Terraform 					configuration. This flag can be set 				multiple times. </a:t>
            </a:r>
          </a:p>
          <a:p>
            <a:pPr marL="0" indent="0">
              <a:buNone/>
            </a:pPr>
            <a:endParaRPr lang="en-US" dirty="0">
              <a:solidFill>
                <a:srgbClr val="1E1E1E"/>
              </a:solidFill>
              <a:latin typeface="Menlo" panose="020B0609030804020204" pitchFamily="49" charset="0"/>
            </a:endParaRPr>
          </a:p>
          <a:p>
            <a:pPr marL="0" indent="0">
              <a:buNone/>
            </a:pPr>
            <a:r>
              <a:rPr lang="en-US" dirty="0">
                <a:solidFill>
                  <a:srgbClr val="1E1E1E"/>
                </a:solidFill>
                <a:latin typeface="Menlo" panose="020B0609030804020204" pitchFamily="49" charset="0"/>
              </a:rPr>
              <a:t>-</a:t>
            </a:r>
            <a:r>
              <a:rPr lang="en-US" dirty="0" err="1">
                <a:solidFill>
                  <a:srgbClr val="1E1E1E"/>
                </a:solidFill>
                <a:latin typeface="Menlo" panose="020B0609030804020204" pitchFamily="49" charset="0"/>
              </a:rPr>
              <a:t>var</a:t>
            </a:r>
            <a:r>
              <a:rPr lang="en-US" dirty="0">
                <a:solidFill>
                  <a:srgbClr val="1E1E1E"/>
                </a:solidFill>
                <a:latin typeface="Menlo" panose="020B0609030804020204" pitchFamily="49" charset="0"/>
              </a:rPr>
              <a:t>-file=foo 	Set variables in the Terraform 					configuration from a file. </a:t>
            </a: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plan</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plan.html</a:t>
            </a:r>
            <a:endParaRPr lang="en-US" dirty="0"/>
          </a:p>
        </p:txBody>
      </p:sp>
    </p:spTree>
    <p:extLst>
      <p:ext uri="{BB962C8B-B14F-4D97-AF65-F5344CB8AC3E}">
        <p14:creationId xmlns:p14="http://schemas.microsoft.com/office/powerpoint/2010/main" val="2513987741"/>
      </p:ext>
    </p:extLst>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apply [options] [DIR-OR-PLAN]</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apply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apply.html</a:t>
            </a:r>
            <a:endParaRPr lang="en-US" dirty="0"/>
          </a:p>
        </p:txBody>
      </p:sp>
    </p:spTree>
    <p:extLst>
      <p:ext uri="{BB962C8B-B14F-4D97-AF65-F5344CB8AC3E}">
        <p14:creationId xmlns:p14="http://schemas.microsoft.com/office/powerpoint/2010/main" val="4254267250"/>
      </p:ext>
    </p:extLst>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destroy [options] [DIR]</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destroy</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destroy.html</a:t>
            </a:r>
            <a:endParaRPr lang="en-US" dirty="0"/>
          </a:p>
        </p:txBody>
      </p:sp>
    </p:spTree>
    <p:extLst>
      <p:ext uri="{BB962C8B-B14F-4D97-AF65-F5344CB8AC3E}">
        <p14:creationId xmlns:p14="http://schemas.microsoft.com/office/powerpoint/2010/main" val="3919567314"/>
      </p:ext>
    </p:extLst>
  </p:cSld>
  <p:clrMapOvr>
    <a:masterClrMapping/>
  </p:clrMapOvr>
  <p:transition spd="med"/>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Rewrites all Terraform configuration files in the current working directory.</a:t>
            </a:r>
          </a:p>
          <a:p>
            <a:pPr marL="0" indent="0">
              <a:buNone/>
            </a:pPr>
            <a:endParaRPr lang="en-US" dirty="0"/>
          </a:p>
          <a:p>
            <a:pPr marL="0" indent="0">
              <a:buNone/>
            </a:pPr>
            <a:r>
              <a:rPr lang="en-US" dirty="0"/>
              <a:t>Usage: terraform </a:t>
            </a:r>
            <a:r>
              <a:rPr lang="en-US" dirty="0" err="1"/>
              <a:t>fmt</a:t>
            </a:r>
            <a:r>
              <a:rPr lang="en-US" dirty="0"/>
              <a:t> [options] [DIR]</a:t>
            </a:r>
          </a:p>
          <a:p>
            <a:pPr marL="0" indent="0">
              <a:buNone/>
            </a:pPr>
            <a:endParaRPr lang="en-US" dirty="0"/>
          </a:p>
          <a:p>
            <a:pPr marL="0" indent="0">
              <a:buNone/>
            </a:pPr>
            <a:r>
              <a:rPr lang="en-US" dirty="0"/>
              <a:t>Options:</a:t>
            </a:r>
          </a:p>
          <a:p>
            <a:pPr marL="0" indent="0">
              <a:buNone/>
            </a:pPr>
            <a:r>
              <a:rPr lang="en-US" dirty="0"/>
              <a:t>-check=false 	Check if the input is formatted. Exit status will be 0 			if all input is properly formatted and non-zero 				otherwise.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a:t>
            </a:r>
            <a:r>
              <a:rPr lang="en-US" dirty="0" err="1"/>
              <a:t>fmt</a:t>
            </a:r>
            <a:endParaRPr lang="en-US" dirty="0"/>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fmt.html</a:t>
            </a:r>
            <a:endParaRPr lang="en-US" dirty="0"/>
          </a:p>
        </p:txBody>
      </p:sp>
    </p:spTree>
    <p:extLst>
      <p:ext uri="{BB962C8B-B14F-4D97-AF65-F5344CB8AC3E}">
        <p14:creationId xmlns:p14="http://schemas.microsoft.com/office/powerpoint/2010/main" val="4163445081"/>
      </p:ext>
    </p:extLst>
  </p:cSld>
  <p:clrMapOvr>
    <a:masterClrMapping/>
  </p:clrMapOvr>
  <p:transition spd="med"/>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validate [options] [</a:t>
            </a:r>
            <a:r>
              <a:rPr lang="en-US" dirty="0" err="1"/>
              <a:t>dir</a:t>
            </a:r>
            <a:r>
              <a:rPr lang="en-US" dirty="0"/>
              <a:t>]</a:t>
            </a:r>
          </a:p>
          <a:p>
            <a:pPr marL="0" indent="0">
              <a:buNone/>
            </a:pPr>
            <a:endParaRPr lang="en-US" dirty="0"/>
          </a:p>
          <a:p>
            <a:pPr marL="0" indent="0">
              <a:buNone/>
            </a:pPr>
            <a:r>
              <a:rPr lang="en-US" dirty="0"/>
              <a:t>Validate the terraform files in a directory. Validation includes a basic check of syntax as well as checking that all variables declared in the configuration are specified.</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validate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validate.html</a:t>
            </a:r>
            <a:endParaRPr lang="en-US" dirty="0"/>
          </a:p>
        </p:txBody>
      </p:sp>
    </p:spTree>
    <p:extLst>
      <p:ext uri="{BB962C8B-B14F-4D97-AF65-F5344CB8AC3E}">
        <p14:creationId xmlns:p14="http://schemas.microsoft.com/office/powerpoint/2010/main" val="88563059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 name="Slide Number"/>
          <p:cNvSpPr txBox="1">
            <a:spLocks noGrp="1"/>
          </p:cNvSpPr>
          <p:nvPr>
            <p:ph type="sldNum" sz="quarter" idx="4294967295"/>
          </p:nvPr>
        </p:nvSpPr>
        <p:spPr>
          <a:xfrm>
            <a:off x="23589354" y="12939816"/>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15</a:t>
            </a:fld>
            <a:endParaRPr/>
          </a:p>
        </p:txBody>
      </p:sp>
      <p:sp>
        <p:nvSpPr>
          <p:cNvPr id="928" name="Addressing the challenges of cloud adoption"/>
          <p:cNvSpPr txBox="1">
            <a:spLocks noGrp="1"/>
          </p:cNvSpPr>
          <p:nvPr>
            <p:ph type="title"/>
          </p:nvPr>
        </p:nvSpPr>
        <p:spPr>
          <a:xfrm>
            <a:off x="7889599" y="5662936"/>
            <a:ext cx="13030202" cy="2390127"/>
          </a:xfrm>
          <a:prstGeom prst="rect">
            <a:avLst/>
          </a:prstGeom>
        </p:spPr>
        <p:txBody>
          <a:bodyPr/>
          <a:lstStyle>
            <a:lvl1pPr defTabSz="2243327">
              <a:spcBef>
                <a:spcPts val="2400"/>
              </a:spcBef>
              <a:defRPr sz="7700"/>
            </a:lvl1pPr>
          </a:lstStyle>
          <a:p>
            <a:r>
              <a:t>Addressing the challenges of cloud adoption</a:t>
            </a:r>
          </a:p>
        </p:txBody>
      </p:sp>
    </p:spTree>
    <p:extLst>
      <p:ext uri="{BB962C8B-B14F-4D97-AF65-F5344CB8AC3E}">
        <p14:creationId xmlns:p14="http://schemas.microsoft.com/office/powerpoint/2010/main" val="2874932110"/>
      </p:ext>
    </p:extLst>
  </p:cSld>
  <p:clrMapOvr>
    <a:masterClrMapping/>
  </p:clrMapOvr>
  <p:transition spd="med"/>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refresh [options] [</a:t>
            </a:r>
            <a:r>
              <a:rPr lang="en-US" dirty="0" err="1"/>
              <a:t>dir</a:t>
            </a:r>
            <a:r>
              <a:rPr lang="en-US" dirty="0"/>
              <a:t>]</a:t>
            </a:r>
          </a:p>
          <a:p>
            <a:pPr marL="0" indent="0">
              <a:buNone/>
            </a:pPr>
            <a:endParaRPr lang="en-US" dirty="0"/>
          </a:p>
          <a:p>
            <a:pPr marL="0" indent="0">
              <a:buNone/>
            </a:pPr>
            <a:r>
              <a:rPr lang="en-US" dirty="0"/>
              <a:t>Update the state file of your infrastructure with metadata that matches the physical resources they are tracking.</a:t>
            </a:r>
          </a:p>
          <a:p>
            <a:pPr marL="0" indent="0">
              <a:buNone/>
            </a:pPr>
            <a:br>
              <a:rPr lang="en-US" dirty="0"/>
            </a:br>
            <a:r>
              <a:rPr lang="en-US" dirty="0"/>
              <a:t>This will not modify your infrastructure, but it can modify your state file to update metadata. This metadata might cause new changes to occur when you generate a plan or call apply next.</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refresh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refresh.html</a:t>
            </a:r>
            <a:endParaRPr lang="en-US" dirty="0"/>
          </a:p>
        </p:txBody>
      </p:sp>
    </p:spTree>
    <p:extLst>
      <p:ext uri="{BB962C8B-B14F-4D97-AF65-F5344CB8AC3E}">
        <p14:creationId xmlns:p14="http://schemas.microsoft.com/office/powerpoint/2010/main" val="3280329395"/>
      </p:ext>
    </p:extLst>
  </p:cSld>
  <p:clrMapOvr>
    <a:masterClrMapping/>
  </p:clrMapOvr>
  <p:transition spd="med"/>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output [options] [NAME]</a:t>
            </a:r>
          </a:p>
          <a:p>
            <a:pPr marL="0" indent="0">
              <a:buNone/>
            </a:pPr>
            <a:endParaRPr lang="en-US" dirty="0"/>
          </a:p>
          <a:p>
            <a:pPr marL="0" indent="0">
              <a:buNone/>
            </a:pPr>
            <a:r>
              <a:rPr lang="en-US" dirty="0"/>
              <a:t>Options:</a:t>
            </a:r>
          </a:p>
          <a:p>
            <a:pPr marL="0" indent="0">
              <a:buNone/>
            </a:pPr>
            <a:r>
              <a:rPr lang="en-US" dirty="0"/>
              <a:t>-module=name 	If specified, returns the outputs for a specific 				module </a:t>
            </a:r>
          </a:p>
          <a:p>
            <a:pPr marL="0" indent="0">
              <a:buNone/>
            </a:pPr>
            <a:endParaRPr lang="en-US" dirty="0"/>
          </a:p>
          <a:p>
            <a:pPr marL="0" indent="0">
              <a:buNone/>
            </a:pPr>
            <a:r>
              <a:rPr lang="en-US" dirty="0"/>
              <a:t>-</a:t>
            </a:r>
            <a:r>
              <a:rPr lang="en-US" dirty="0" err="1"/>
              <a:t>json</a:t>
            </a:r>
            <a:r>
              <a:rPr lang="en-US" dirty="0"/>
              <a:t> 			If specified, machine readable output will be printed 			in JSON format</a:t>
            </a:r>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output</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output.html</a:t>
            </a:r>
            <a:endParaRPr lang="en-US" dirty="0"/>
          </a:p>
        </p:txBody>
      </p:sp>
    </p:spTree>
    <p:extLst>
      <p:ext uri="{BB962C8B-B14F-4D97-AF65-F5344CB8AC3E}">
        <p14:creationId xmlns:p14="http://schemas.microsoft.com/office/powerpoint/2010/main" val="1189824271"/>
      </p:ext>
    </p:extLst>
  </p:cSld>
  <p:clrMapOvr>
    <a:masterClrMapping/>
  </p:clrMapOvr>
  <p:transition spd="med"/>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Creates an interactive console for interacting with Terraform.</a:t>
            </a:r>
          </a:p>
          <a:p>
            <a:pPr marL="0" indent="0">
              <a:buNone/>
            </a:pPr>
            <a:endParaRPr lang="en-US" dirty="0"/>
          </a:p>
          <a:p>
            <a:pPr marL="0" indent="0">
              <a:buNone/>
            </a:pPr>
            <a:r>
              <a:rPr lang="en-US" dirty="0"/>
              <a:t>Useful for experimenting with interpolations </a:t>
            </a:r>
          </a:p>
          <a:p>
            <a:pPr marL="0" indent="0">
              <a:buNone/>
            </a:pPr>
            <a:r>
              <a:rPr lang="en-US" dirty="0"/>
              <a:t>and interacting with Terraform state.</a:t>
            </a:r>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console</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console.html</a:t>
            </a:r>
            <a:endParaRPr lang="en-US" dirty="0"/>
          </a:p>
        </p:txBody>
      </p:sp>
      <p:pic>
        <p:nvPicPr>
          <p:cNvPr id="5" name="Picture 4">
            <a:extLst>
              <a:ext uri="{FF2B5EF4-FFF2-40B4-BE49-F238E27FC236}">
                <a16:creationId xmlns:a16="http://schemas.microsoft.com/office/drawing/2014/main" id="{0C5B6CDC-D517-C24C-A019-A47960E25ABA}"/>
              </a:ext>
            </a:extLst>
          </p:cNvPr>
          <p:cNvPicPr>
            <a:picLocks noChangeAspect="1"/>
          </p:cNvPicPr>
          <p:nvPr/>
        </p:nvPicPr>
        <p:blipFill>
          <a:blip r:embed="rId3"/>
          <a:stretch>
            <a:fillRect/>
          </a:stretch>
        </p:blipFill>
        <p:spPr>
          <a:xfrm>
            <a:off x="1451869" y="7300883"/>
            <a:ext cx="13378001" cy="4611255"/>
          </a:xfrm>
          <a:prstGeom prst="rect">
            <a:avLst/>
          </a:prstGeom>
        </p:spPr>
      </p:pic>
    </p:spTree>
    <p:extLst>
      <p:ext uri="{BB962C8B-B14F-4D97-AF65-F5344CB8AC3E}">
        <p14:creationId xmlns:p14="http://schemas.microsoft.com/office/powerpoint/2010/main" val="3597026736"/>
      </p:ext>
    </p:extLst>
  </p:cSld>
  <p:clrMapOvr>
    <a:masterClrMapping/>
  </p:clrMapOvr>
  <p:transition spd="med"/>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buNone/>
            </a:pPr>
            <a:r>
              <a:rPr lang="en-US" dirty="0"/>
              <a:t>Usage: terraform graph [options] [DIR]</a:t>
            </a:r>
          </a:p>
          <a:p>
            <a:pPr marL="0" indent="0">
              <a:buNone/>
            </a:pPr>
            <a:endParaRPr lang="en-US" dirty="0"/>
          </a:p>
          <a:p>
            <a:pPr marL="0" indent="0">
              <a:buNone/>
            </a:pPr>
            <a:r>
              <a:rPr lang="en-US" dirty="0"/>
              <a:t>Outputs the visual execution graph of Terraform resources according to configuration files in DIR (or the current directory if omitted).</a:t>
            </a:r>
          </a:p>
          <a:p>
            <a:pPr marL="0" indent="0">
              <a:buNone/>
            </a:pPr>
            <a:endParaRPr lang="en-US" dirty="0"/>
          </a:p>
          <a:p>
            <a:pPr marL="0" indent="0">
              <a:buNone/>
            </a:pPr>
            <a:r>
              <a:rPr lang="en-US" dirty="0"/>
              <a:t>The graph is outputted in DOT format. </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spTree>
    <p:extLst>
      <p:ext uri="{BB962C8B-B14F-4D97-AF65-F5344CB8AC3E}">
        <p14:creationId xmlns:p14="http://schemas.microsoft.com/office/powerpoint/2010/main" val="3674845059"/>
      </p:ext>
    </p:extLst>
  </p:cSld>
  <p:clrMapOvr>
    <a:masterClrMapping/>
  </p:clrMapOvr>
  <p:transition spd="med"/>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D359C4-87A6-034F-AB2F-670D64039BB4}"/>
              </a:ext>
            </a:extLst>
          </p:cNvPr>
          <p:cNvSpPr>
            <a:spLocks noGrp="1"/>
          </p:cNvSpPr>
          <p:nvPr>
            <p:ph type="body" idx="1"/>
          </p:nvPr>
        </p:nvSpPr>
        <p:spPr/>
        <p:txBody>
          <a:bodyPr/>
          <a:lstStyle/>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terraform graph | </a:t>
            </a:r>
          </a:p>
          <a:p>
            <a:pPr marL="0" indent="0">
              <a:spcBef>
                <a:spcPts val="0"/>
              </a:spcBef>
              <a:buNone/>
            </a:pPr>
            <a:r>
              <a:rPr lang="en-US" dirty="0">
                <a:solidFill>
                  <a:srgbClr val="A31515"/>
                </a:solidFill>
                <a:latin typeface="Menlo" panose="020B0609030804020204" pitchFamily="49" charset="0"/>
                <a:ea typeface="Times New Roman" panose="02020603050405020304" pitchFamily="18" charset="0"/>
              </a:rPr>
              <a:t>dot -</a:t>
            </a:r>
            <a:r>
              <a:rPr lang="en-US" dirty="0" err="1">
                <a:solidFill>
                  <a:srgbClr val="A31515"/>
                </a:solidFill>
                <a:latin typeface="Menlo" panose="020B0609030804020204" pitchFamily="49" charset="0"/>
                <a:ea typeface="Times New Roman" panose="02020603050405020304" pitchFamily="18" charset="0"/>
              </a:rPr>
              <a:t>Tsvg</a:t>
            </a:r>
            <a:r>
              <a:rPr lang="en-US" dirty="0">
                <a:solidFill>
                  <a:srgbClr val="A31515"/>
                </a:solidFill>
                <a:latin typeface="Menlo" panose="020B0609030804020204" pitchFamily="49" charset="0"/>
                <a:ea typeface="Times New Roman" panose="02020603050405020304" pitchFamily="18" charset="0"/>
              </a:rPr>
              <a:t> &gt; </a:t>
            </a:r>
            <a:r>
              <a:rPr lang="en-US" dirty="0" err="1">
                <a:solidFill>
                  <a:srgbClr val="A31515"/>
                </a:solidFill>
                <a:latin typeface="Menlo" panose="020B0609030804020204" pitchFamily="49" charset="0"/>
                <a:ea typeface="Times New Roman" panose="02020603050405020304" pitchFamily="18" charset="0"/>
              </a:rPr>
              <a:t>graph.svg</a:t>
            </a:r>
            <a:endParaRPr lang="en-US" sz="1800" dirty="0">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AF5FD39-C653-D946-A4BB-8EB6F9D0BA41}"/>
              </a:ext>
            </a:extLst>
          </p:cNvPr>
          <p:cNvSpPr>
            <a:spLocks noGrp="1"/>
          </p:cNvSpPr>
          <p:nvPr>
            <p:ph type="title"/>
          </p:nvPr>
        </p:nvSpPr>
        <p:spPr/>
        <p:txBody>
          <a:bodyPr/>
          <a:lstStyle/>
          <a:p>
            <a:r>
              <a:rPr lang="en-US" dirty="0"/>
              <a:t>Commands - graph</a:t>
            </a:r>
          </a:p>
        </p:txBody>
      </p:sp>
      <p:sp>
        <p:nvSpPr>
          <p:cNvPr id="4" name="Text Placeholder 3">
            <a:extLst>
              <a:ext uri="{FF2B5EF4-FFF2-40B4-BE49-F238E27FC236}">
                <a16:creationId xmlns:a16="http://schemas.microsoft.com/office/drawing/2014/main" id="{18B58C17-1793-B043-8E7C-DC5E774D91B0}"/>
              </a:ext>
            </a:extLst>
          </p:cNvPr>
          <p:cNvSpPr>
            <a:spLocks noGrp="1"/>
          </p:cNvSpPr>
          <p:nvPr>
            <p:ph type="body" sz="quarter" idx="10"/>
          </p:nvPr>
        </p:nvSpPr>
        <p:spPr/>
        <p:txBody>
          <a:bodyPr/>
          <a:lstStyle/>
          <a:p>
            <a:r>
              <a:rPr lang="en-US" dirty="0"/>
              <a:t>https://</a:t>
            </a:r>
            <a:r>
              <a:rPr lang="en-US" dirty="0" err="1"/>
              <a:t>www.terraform.io</a:t>
            </a:r>
            <a:r>
              <a:rPr lang="en-US" dirty="0"/>
              <a:t>/docs/commands/</a:t>
            </a:r>
            <a:r>
              <a:rPr lang="en-US" dirty="0" err="1"/>
              <a:t>graph.html</a:t>
            </a:r>
            <a:endParaRPr lang="en-US" dirty="0"/>
          </a:p>
        </p:txBody>
      </p:sp>
      <p:pic>
        <p:nvPicPr>
          <p:cNvPr id="5" name="Picture 4">
            <a:extLst>
              <a:ext uri="{FF2B5EF4-FFF2-40B4-BE49-F238E27FC236}">
                <a16:creationId xmlns:a16="http://schemas.microsoft.com/office/drawing/2014/main" id="{BCB43492-3D32-FD4C-8B2E-FD976F2044AD}"/>
              </a:ext>
            </a:extLst>
          </p:cNvPr>
          <p:cNvPicPr>
            <a:picLocks noChangeAspect="1"/>
          </p:cNvPicPr>
          <p:nvPr/>
        </p:nvPicPr>
        <p:blipFill>
          <a:blip r:embed="rId2"/>
          <a:stretch>
            <a:fillRect/>
          </a:stretch>
        </p:blipFill>
        <p:spPr>
          <a:xfrm>
            <a:off x="11815041" y="2251364"/>
            <a:ext cx="11671300" cy="9601200"/>
          </a:xfrm>
          <a:prstGeom prst="rect">
            <a:avLst/>
          </a:prstGeom>
        </p:spPr>
      </p:pic>
    </p:spTree>
    <p:extLst>
      <p:ext uri="{BB962C8B-B14F-4D97-AF65-F5344CB8AC3E}">
        <p14:creationId xmlns:p14="http://schemas.microsoft.com/office/powerpoint/2010/main" val="442240528"/>
      </p:ext>
    </p:extLst>
  </p:cSld>
  <p:clrMapOvr>
    <a:masterClrMapping/>
  </p:clrMapOvr>
  <p:transition spd="med"/>
</p:sld>
</file>

<file path=ppt/slides/slide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8814E5-C641-DD43-95F3-AB13FFA8CC61}"/>
              </a:ext>
            </a:extLst>
          </p:cNvPr>
          <p:cNvSpPr>
            <a:spLocks noGrp="1"/>
          </p:cNvSpPr>
          <p:nvPr>
            <p:ph type="body" idx="1"/>
          </p:nvPr>
        </p:nvSpPr>
        <p:spPr/>
        <p:txBody>
          <a:bodyPr/>
          <a:lstStyle/>
          <a:p>
            <a:r>
              <a:rPr lang="en-US" dirty="0"/>
              <a:t>- state (list, mv, pull, push, </a:t>
            </a:r>
            <a:r>
              <a:rPr lang="en-US" dirty="0" err="1"/>
              <a:t>rm</a:t>
            </a:r>
            <a:r>
              <a:rPr lang="en-US" dirty="0"/>
              <a:t>, show)</a:t>
            </a:r>
          </a:p>
          <a:p>
            <a:r>
              <a:rPr lang="en-US" dirty="0"/>
              <a:t>- import</a:t>
            </a:r>
          </a:p>
          <a:p>
            <a:r>
              <a:rPr lang="en-US" dirty="0"/>
              <a:t>- taint/</a:t>
            </a:r>
            <a:r>
              <a:rPr lang="en-US" dirty="0" err="1"/>
              <a:t>untaint</a:t>
            </a:r>
            <a:endParaRPr lang="en-US" dirty="0"/>
          </a:p>
          <a:p>
            <a:endParaRPr lang="en-US" dirty="0"/>
          </a:p>
        </p:txBody>
      </p:sp>
      <p:sp>
        <p:nvSpPr>
          <p:cNvPr id="3" name="Title 2">
            <a:extLst>
              <a:ext uri="{FF2B5EF4-FFF2-40B4-BE49-F238E27FC236}">
                <a16:creationId xmlns:a16="http://schemas.microsoft.com/office/drawing/2014/main" id="{1453C011-82E5-6D43-9F8D-8A50BDF1247C}"/>
              </a:ext>
            </a:extLst>
          </p:cNvPr>
          <p:cNvSpPr>
            <a:spLocks noGrp="1"/>
          </p:cNvSpPr>
          <p:nvPr>
            <p:ph type="title"/>
          </p:nvPr>
        </p:nvSpPr>
        <p:spPr/>
        <p:txBody>
          <a:bodyPr/>
          <a:lstStyle/>
          <a:p>
            <a:r>
              <a:rPr lang="en-US" dirty="0"/>
              <a:t>Advanced Commands</a:t>
            </a:r>
          </a:p>
        </p:txBody>
      </p:sp>
      <p:sp>
        <p:nvSpPr>
          <p:cNvPr id="4" name="Text Placeholder 3">
            <a:extLst>
              <a:ext uri="{FF2B5EF4-FFF2-40B4-BE49-F238E27FC236}">
                <a16:creationId xmlns:a16="http://schemas.microsoft.com/office/drawing/2014/main" id="{0BFE4B51-D608-8F44-80FA-67B3A8CC4DA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73233802"/>
      </p:ext>
    </p:extLst>
  </p:cSld>
  <p:clrMapOvr>
    <a:masterClrMapping/>
  </p:clrMapOvr>
  <p:transition spd="med"/>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pPr marL="0" indent="0">
              <a:buNone/>
            </a:pPr>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728472115"/>
      </p:ext>
    </p:extLst>
  </p:cSld>
  <p:clrMapOvr>
    <a:masterClrMapping/>
  </p:clrMapOvr>
  <p:transition spd="med"/>
</p:sld>
</file>

<file path=ppt/slides/slide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03 - Provision Azure Virtual Machines</a:t>
            </a:r>
          </a:p>
          <a:p>
            <a:r>
              <a:rPr lang="en-US" dirty="0"/>
              <a:t>04 - Scaling Infrastructure with Count</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250973855"/>
      </p:ext>
    </p:extLst>
  </p:cSld>
  <p:clrMapOvr>
    <a:masterClrMapping/>
  </p:clrMapOvr>
  <p:transition spd="med"/>
</p:sld>
</file>

<file path=ppt/slides/slide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05 – Using Modules</a:t>
            </a:r>
          </a:p>
          <a:p>
            <a:r>
              <a:rPr lang="en-US" dirty="0"/>
              <a:t>06 – Public Module Registry</a:t>
            </a:r>
            <a:endParaRPr lang="en-US" dirty="0">
              <a:solidFill>
                <a:schemeClr val="tx1"/>
              </a:solidFill>
            </a:endParaRP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4190233558"/>
      </p:ext>
    </p:extLst>
  </p:cSld>
  <p:clrMapOvr>
    <a:masterClrMapping/>
  </p:clrMapOvr>
  <p:transition spd="med"/>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A72E94A-ED78-5348-84A0-DCB4D64CDD3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E645FD0A-4CEE-4D45-AC5D-264310F37065}"/>
              </a:ext>
            </a:extLst>
          </p:cNvPr>
          <p:cNvSpPr>
            <a:spLocks noGrp="1"/>
          </p:cNvSpPr>
          <p:nvPr>
            <p:ph type="title"/>
          </p:nvPr>
        </p:nvSpPr>
        <p:spPr/>
        <p:txBody>
          <a:bodyPr/>
          <a:lstStyle/>
          <a:p>
            <a:r>
              <a:rPr lang="en-US" dirty="0"/>
              <a:t>Terraform Enterprise</a:t>
            </a:r>
          </a:p>
        </p:txBody>
      </p:sp>
    </p:spTree>
    <p:extLst>
      <p:ext uri="{BB962C8B-B14F-4D97-AF65-F5344CB8AC3E}">
        <p14:creationId xmlns:p14="http://schemas.microsoft.com/office/powerpoint/2010/main" val="340662593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3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16</a:t>
            </a:fld>
            <a:endParaRPr/>
          </a:p>
        </p:txBody>
      </p:sp>
      <p:sp>
        <p:nvSpPr>
          <p:cNvPr id="934"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35"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37"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39"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4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4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47" name="Group"/>
          <p:cNvGrpSpPr/>
          <p:nvPr/>
        </p:nvGrpSpPr>
        <p:grpSpPr>
          <a:xfrm>
            <a:off x="1732727" y="4408373"/>
            <a:ext cx="614396" cy="710738"/>
            <a:chOff x="0" y="0"/>
            <a:chExt cx="614395" cy="710736"/>
          </a:xfrm>
        </p:grpSpPr>
        <p:sp>
          <p:nvSpPr>
            <p:cNvPr id="94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4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4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48" name="Cloud challenges for Operations teams"/>
          <p:cNvSpPr txBox="1">
            <a:spLocks noGrp="1"/>
          </p:cNvSpPr>
          <p:nvPr>
            <p:ph type="title"/>
          </p:nvPr>
        </p:nvSpPr>
        <p:spPr>
          <a:xfrm>
            <a:off x="1565395" y="875900"/>
            <a:ext cx="21746798" cy="2207524"/>
          </a:xfrm>
          <a:prstGeom prst="rect">
            <a:avLst/>
          </a:prstGeom>
        </p:spPr>
        <p:txBody>
          <a:bodyPr/>
          <a:lstStyle>
            <a:lvl1pPr>
              <a:defRPr spc="-299">
                <a:latin typeface="Verdana"/>
                <a:ea typeface="Verdana"/>
                <a:cs typeface="Verdana"/>
                <a:sym typeface="Verdana"/>
              </a:defRPr>
            </a:lvl1pPr>
          </a:lstStyle>
          <a:p>
            <a:r>
              <a:t>Cloud challenges for Operations teams</a:t>
            </a:r>
          </a:p>
        </p:txBody>
      </p:sp>
      <p:sp>
        <p:nvSpPr>
          <p:cNvPr id="949"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5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1" name="Scale…"/>
          <p:cNvSpPr txBox="1"/>
          <p:nvPr/>
        </p:nvSpPr>
        <p:spPr>
          <a:xfrm>
            <a:off x="7015988" y="9977284"/>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rPr dirty="0"/>
              <a:t>Dependency management</a:t>
            </a:r>
          </a:p>
        </p:txBody>
      </p:sp>
    </p:spTree>
    <p:extLst>
      <p:ext uri="{BB962C8B-B14F-4D97-AF65-F5344CB8AC3E}">
        <p14:creationId xmlns:p14="http://schemas.microsoft.com/office/powerpoint/2010/main" val="3139573608"/>
      </p:ext>
    </p:extLst>
  </p:cSld>
  <p:clrMapOvr>
    <a:masterClrMapping/>
  </p:clrMapOvr>
  <p:transition spd="med"/>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160</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cSld>
  <p:clrMapOvr>
    <a:masterClrMapping/>
  </p:clrMapOvr>
  <p:transition spd="slow"/>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8" name="Shape 998"/>
          <p:cNvSpPr>
            <a:spLocks noGrp="1"/>
          </p:cNvSpPr>
          <p:nvPr>
            <p:ph type="title"/>
          </p:nvPr>
        </p:nvSpPr>
        <p:spPr>
          <a:prstGeom prst="rect">
            <a:avLst/>
          </a:prstGeom>
        </p:spPr>
        <p:txBody>
          <a:bodyPr/>
          <a:lstStyle>
            <a:lvl1pPr>
              <a:defRPr sz="6600" spc="-264"/>
            </a:lvl1pPr>
          </a:lstStyle>
          <a:p>
            <a:r>
              <a:t>Terraform Open Source and Terraform Enterprise</a:t>
            </a:r>
          </a:p>
        </p:txBody>
      </p:sp>
      <p:sp>
        <p:nvSpPr>
          <p:cNvPr id="999" name="Shape 999"/>
          <p:cNvSpPr/>
          <p:nvPr/>
        </p:nvSpPr>
        <p:spPr>
          <a:xfrm>
            <a:off x="10956692" y="8227416"/>
            <a:ext cx="3498053"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00" name="Shape 1000"/>
          <p:cNvSpPr/>
          <p:nvPr/>
        </p:nvSpPr>
        <p:spPr>
          <a:xfrm>
            <a:off x="12705718" y="10783848"/>
            <a:ext cx="1" cy="299415"/>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1" name="Shape 1001"/>
          <p:cNvSpPr/>
          <p:nvPr/>
        </p:nvSpPr>
        <p:spPr>
          <a:xfrm>
            <a:off x="17094365" y="5200372"/>
            <a:ext cx="3498054" cy="3047661"/>
          </a:xfrm>
          <a:prstGeom prst="rect">
            <a:avLst/>
          </a:prstGeom>
          <a:solidFill>
            <a:schemeClr val="accent4">
              <a:lumOff val="9950"/>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Governance</a:t>
            </a:r>
          </a:p>
        </p:txBody>
      </p:sp>
      <p:sp>
        <p:nvSpPr>
          <p:cNvPr id="1002" name="Shape 1002"/>
          <p:cNvSpPr/>
          <p:nvPr/>
        </p:nvSpPr>
        <p:spPr>
          <a:xfrm>
            <a:off x="6262230"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3" name="Shape 1003"/>
          <p:cNvSpPr/>
          <p:nvPr/>
        </p:nvSpPr>
        <p:spPr>
          <a:xfrm>
            <a:off x="4625850" y="9468219"/>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57" name="Shape 1057"/>
          <p:cNvSpPr/>
          <p:nvPr/>
        </p:nvSpPr>
        <p:spPr>
          <a:xfrm>
            <a:off x="4614916" y="3767079"/>
            <a:ext cx="15791461" cy="57409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a:lstStyle/>
          <a:p>
            <a:endParaRPr/>
          </a:p>
        </p:txBody>
      </p:sp>
      <p:sp>
        <p:nvSpPr>
          <p:cNvPr id="1005" name="Shape 1005"/>
          <p:cNvSpPr>
            <a:spLocks noGrp="1"/>
          </p:cNvSpPr>
          <p:nvPr>
            <p:ph type="sldNum" sz="quarter" idx="2"/>
          </p:nvPr>
        </p:nvSpPr>
        <p:spPr>
          <a:xfrm>
            <a:off x="23589351" y="12945582"/>
            <a:ext cx="385724"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161</a:t>
            </a:fld>
            <a:endParaRPr/>
          </a:p>
        </p:txBody>
      </p:sp>
      <p:sp>
        <p:nvSpPr>
          <p:cNvPr id="1006" name="Shape 1006"/>
          <p:cNvSpPr/>
          <p:nvPr/>
        </p:nvSpPr>
        <p:spPr>
          <a:xfrm flipH="1">
            <a:off x="4644901" y="4435971"/>
            <a:ext cx="1" cy="6287185"/>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7" name="Shape 1007"/>
          <p:cNvSpPr/>
          <p:nvPr/>
        </p:nvSpPr>
        <p:spPr>
          <a:xfrm>
            <a:off x="4644900" y="10735492"/>
            <a:ext cx="16873100" cy="1"/>
          </a:xfrm>
          <a:prstGeom prst="line">
            <a:avLst/>
          </a:prstGeom>
          <a:ln w="38100" cap="sq">
            <a:solidFill>
              <a:schemeClr val="accent1"/>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08" name="Shape 1008"/>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Individuals use</a:t>
            </a:r>
          </a:p>
          <a:p>
            <a:pPr algn="ctr">
              <a:lnSpc>
                <a:spcPct val="100000"/>
              </a:lnSpc>
              <a:spcBef>
                <a:spcPts val="0"/>
              </a:spcBef>
              <a:defRPr sz="2600">
                <a:solidFill>
                  <a:srgbClr val="44546A"/>
                </a:solidFill>
                <a:latin typeface="Verdana"/>
                <a:ea typeface="Verdana"/>
                <a:cs typeface="Verdana"/>
                <a:sym typeface="Verdana"/>
              </a:defRPr>
            </a:pPr>
            <a:r>
              <a:t>OSS</a:t>
            </a:r>
          </a:p>
        </p:txBody>
      </p:sp>
      <p:sp>
        <p:nvSpPr>
          <p:cNvPr id="1009" name="Shape 1009"/>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1010" name="Shape 1010"/>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sp>
        <p:nvSpPr>
          <p:cNvPr id="1011" name="Shape 1011"/>
          <p:cNvSpPr/>
          <p:nvPr/>
        </p:nvSpPr>
        <p:spPr>
          <a:xfrm rot="16200000">
            <a:off x="1369683" y="7121474"/>
            <a:ext cx="4915853" cy="739140"/>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200" b="0">
                <a:solidFill>
                  <a:srgbClr val="535353"/>
                </a:solidFill>
              </a:defRPr>
            </a:lvl1pPr>
          </a:lstStyle>
          <a:p>
            <a:r>
              <a:t>Organizational Complexity</a:t>
            </a:r>
          </a:p>
        </p:txBody>
      </p:sp>
      <p:sp>
        <p:nvSpPr>
          <p:cNvPr id="1012" name="Shape 1012"/>
          <p:cNvSpPr/>
          <p:nvPr/>
        </p:nvSpPr>
        <p:spPr>
          <a:xfrm>
            <a:off x="12586801" y="8111073"/>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3" name="Shape 1013"/>
          <p:cNvSpPr/>
          <p:nvPr/>
        </p:nvSpPr>
        <p:spPr>
          <a:xfrm>
            <a:off x="6128773" y="9339182"/>
            <a:ext cx="237836" cy="237836"/>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4" name="Shape 1014"/>
          <p:cNvSpPr/>
          <p:nvPr/>
        </p:nvSpPr>
        <p:spPr>
          <a:xfrm>
            <a:off x="10956692" y="9488950"/>
            <a:ext cx="3498053"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5" name="Shape 1015"/>
          <p:cNvSpPr/>
          <p:nvPr/>
        </p:nvSpPr>
        <p:spPr>
          <a:xfrm>
            <a:off x="17094365" y="9494853"/>
            <a:ext cx="3498054" cy="1259690"/>
          </a:xfrm>
          <a:prstGeom prst="rect">
            <a:avLst/>
          </a:prstGeom>
          <a:solidFill>
            <a:schemeClr val="accent4">
              <a:satOff val="-25198"/>
              <a:lumOff val="-12039"/>
            </a:schemeClr>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Provisioning</a:t>
            </a:r>
          </a:p>
        </p:txBody>
      </p:sp>
      <p:sp>
        <p:nvSpPr>
          <p:cNvPr id="1016" name="Shape 1016"/>
          <p:cNvSpPr/>
          <p:nvPr/>
        </p:nvSpPr>
        <p:spPr>
          <a:xfrm>
            <a:off x="18843391" y="10810481"/>
            <a:ext cx="1" cy="272783"/>
          </a:xfrm>
          <a:prstGeom prst="line">
            <a:avLst/>
          </a:prstGeom>
          <a:ln w="25400">
            <a:solidFill>
              <a:srgbClr val="9D95EF"/>
            </a:solidFill>
            <a:prstDash val="sysDash"/>
            <a:miter/>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17" name="Shape 1017"/>
          <p:cNvSpPr/>
          <p:nvPr/>
        </p:nvSpPr>
        <p:spPr>
          <a:xfrm>
            <a:off x="18712707" y="4999171"/>
            <a:ext cx="237836" cy="237835"/>
          </a:xfrm>
          <a:prstGeom prst="ellipse">
            <a:avLst/>
          </a:prstGeom>
          <a:solidFill>
            <a:srgbClr val="FFFFFF"/>
          </a:solidFill>
          <a:ln w="101600">
            <a:solidFill>
              <a:srgbClr val="000000"/>
            </a:solidFill>
            <a:miter lim="400000"/>
          </a:ln>
        </p:spPr>
        <p:txBody>
          <a:bodyPr lIns="121919" tIns="121919" rIns="121919" bIns="121919" anchor="ctr"/>
          <a:lstStyle/>
          <a:p>
            <a:pPr>
              <a:lnSpc>
                <a:spcPct val="100000"/>
              </a:lnSpc>
              <a:spcBef>
                <a:spcPts val="0"/>
              </a:spcBef>
              <a:defRPr sz="8400" b="0">
                <a:latin typeface="Verdana"/>
                <a:ea typeface="Verdana"/>
                <a:cs typeface="Verdana"/>
                <a:sym typeface="Verdana"/>
              </a:defRPr>
            </a:pPr>
            <a:endParaRPr/>
          </a:p>
        </p:txBody>
      </p:sp>
      <p:sp>
        <p:nvSpPr>
          <p:cNvPr id="1018" name="Shape 1018"/>
          <p:cNvSpPr/>
          <p:nvPr/>
        </p:nvSpPr>
        <p:spPr>
          <a:xfrm>
            <a:off x="17094365" y="8246019"/>
            <a:ext cx="3498054" cy="1259690"/>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2800" b="0">
                <a:latin typeface="Verdana"/>
                <a:ea typeface="Verdana"/>
                <a:cs typeface="Verdana"/>
                <a:sym typeface="Verdana"/>
              </a:defRPr>
            </a:lvl1pPr>
          </a:lstStyle>
          <a:p>
            <a:r>
              <a:t>Collaboration</a:t>
            </a:r>
          </a:p>
        </p:txBody>
      </p:sp>
      <p:sp>
        <p:nvSpPr>
          <p:cNvPr id="1019" name="Shape 1019"/>
          <p:cNvSpPr/>
          <p:nvPr/>
        </p:nvSpPr>
        <p:spPr>
          <a:xfrm>
            <a:off x="1451869" y="2053169"/>
            <a:ext cx="22286166" cy="1494172"/>
          </a:xfrm>
          <a:prstGeom prst="rect">
            <a:avLst/>
          </a:prstGeom>
          <a:ln w="12700">
            <a:miter lim="400000"/>
          </a:ln>
          <a:extLst>
            <a:ext uri="{C572A759-6A51-4108-AA02-DFA0A04FC94B}">
              <ma14:wrappingTextBoxFlag xmlns="" xmlns:ma14="http://schemas.microsoft.com/office/mac/drawingml/2011/main" val="1"/>
            </a:ext>
          </a:extLst>
        </p:spPr>
        <p:txBody>
          <a:bodyPr lIns="127000" tIns="127000" rIns="127000" bIns="127000"/>
          <a:lstStyle>
            <a:lvl1pPr defTabSz="2438400">
              <a:lnSpc>
                <a:spcPct val="90000"/>
              </a:lnSpc>
              <a:spcBef>
                <a:spcPts val="2300"/>
              </a:spcBef>
              <a:defRPr sz="4200" i="1">
                <a:solidFill>
                  <a:schemeClr val="accent1"/>
                </a:solidFill>
                <a:latin typeface="Verdana"/>
                <a:ea typeface="Verdana"/>
                <a:cs typeface="Verdana"/>
                <a:sym typeface="Verdana"/>
              </a:defRPr>
            </a:lvl1pPr>
          </a:lstStyle>
          <a:p>
            <a:r>
              <a:t>OSS for technical complexity &amp; Enterprise for organizational complexity</a:t>
            </a:r>
          </a:p>
        </p:txBody>
      </p:sp>
      <p:grpSp>
        <p:nvGrpSpPr>
          <p:cNvPr id="1022" name="Group 1022"/>
          <p:cNvGrpSpPr/>
          <p:nvPr/>
        </p:nvGrpSpPr>
        <p:grpSpPr>
          <a:xfrm>
            <a:off x="5921681" y="12178682"/>
            <a:ext cx="681098" cy="786684"/>
            <a:chOff x="0" y="0"/>
            <a:chExt cx="681096" cy="786682"/>
          </a:xfrm>
        </p:grpSpPr>
        <p:sp>
          <p:nvSpPr>
            <p:cNvPr id="1020" name="Shape 10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1" name="Shape 10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2" name="Group 1032"/>
          <p:cNvGrpSpPr/>
          <p:nvPr/>
        </p:nvGrpSpPr>
        <p:grpSpPr>
          <a:xfrm>
            <a:off x="11641343" y="12178682"/>
            <a:ext cx="2128751" cy="786684"/>
            <a:chOff x="0" y="0"/>
            <a:chExt cx="2128749" cy="786682"/>
          </a:xfrm>
        </p:grpSpPr>
        <p:grpSp>
          <p:nvGrpSpPr>
            <p:cNvPr id="1025" name="Group 1025"/>
            <p:cNvGrpSpPr/>
            <p:nvPr/>
          </p:nvGrpSpPr>
          <p:grpSpPr>
            <a:xfrm>
              <a:off x="0" y="0"/>
              <a:ext cx="681097" cy="786683"/>
              <a:chOff x="0" y="0"/>
              <a:chExt cx="681096" cy="786682"/>
            </a:xfrm>
          </p:grpSpPr>
          <p:sp>
            <p:nvSpPr>
              <p:cNvPr id="1023" name="Shape 102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4" name="Shape 102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28" name="Group 1028"/>
            <p:cNvGrpSpPr/>
            <p:nvPr/>
          </p:nvGrpSpPr>
          <p:grpSpPr>
            <a:xfrm>
              <a:off x="736600" y="0"/>
              <a:ext cx="681097" cy="786683"/>
              <a:chOff x="0" y="0"/>
              <a:chExt cx="681096" cy="786682"/>
            </a:xfrm>
          </p:grpSpPr>
          <p:sp>
            <p:nvSpPr>
              <p:cNvPr id="1026" name="Shape 102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7" name="Shape 102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1" name="Group 1031"/>
            <p:cNvGrpSpPr/>
            <p:nvPr/>
          </p:nvGrpSpPr>
          <p:grpSpPr>
            <a:xfrm>
              <a:off x="1447652" y="0"/>
              <a:ext cx="681098" cy="786683"/>
              <a:chOff x="0" y="0"/>
              <a:chExt cx="681096" cy="786682"/>
            </a:xfrm>
          </p:grpSpPr>
          <p:sp>
            <p:nvSpPr>
              <p:cNvPr id="1029" name="Shape 10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0" name="Shape 103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42" name="Group 1042"/>
          <p:cNvGrpSpPr/>
          <p:nvPr/>
        </p:nvGrpSpPr>
        <p:grpSpPr>
          <a:xfrm>
            <a:off x="17067817" y="12178682"/>
            <a:ext cx="1497176" cy="553285"/>
            <a:chOff x="0" y="0"/>
            <a:chExt cx="1497175" cy="553283"/>
          </a:xfrm>
        </p:grpSpPr>
        <p:grpSp>
          <p:nvGrpSpPr>
            <p:cNvPr id="1035" name="Group 1035"/>
            <p:cNvGrpSpPr/>
            <p:nvPr/>
          </p:nvGrpSpPr>
          <p:grpSpPr>
            <a:xfrm>
              <a:off x="0" y="-1"/>
              <a:ext cx="479024" cy="553285"/>
              <a:chOff x="0" y="0"/>
              <a:chExt cx="479023" cy="553283"/>
            </a:xfrm>
          </p:grpSpPr>
          <p:sp>
            <p:nvSpPr>
              <p:cNvPr id="1033" name="Shape 103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4" name="Shape 103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38" name="Group 1038"/>
            <p:cNvGrpSpPr/>
            <p:nvPr/>
          </p:nvGrpSpPr>
          <p:grpSpPr>
            <a:xfrm>
              <a:off x="518059" y="-1"/>
              <a:ext cx="479025" cy="553285"/>
              <a:chOff x="0" y="0"/>
              <a:chExt cx="479023" cy="553283"/>
            </a:xfrm>
          </p:grpSpPr>
          <p:sp>
            <p:nvSpPr>
              <p:cNvPr id="1036" name="Shape 103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37" name="Shape 103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1" name="Group 1041"/>
            <p:cNvGrpSpPr/>
            <p:nvPr/>
          </p:nvGrpSpPr>
          <p:grpSpPr>
            <a:xfrm>
              <a:off x="1018151" y="-1"/>
              <a:ext cx="479025" cy="553285"/>
              <a:chOff x="0" y="0"/>
              <a:chExt cx="479023" cy="553283"/>
            </a:xfrm>
          </p:grpSpPr>
          <p:sp>
            <p:nvSpPr>
              <p:cNvPr id="1039" name="Shape 103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0" name="Shape 104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052" name="Group 1052"/>
          <p:cNvGrpSpPr/>
          <p:nvPr/>
        </p:nvGrpSpPr>
        <p:grpSpPr>
          <a:xfrm>
            <a:off x="19074417" y="12178682"/>
            <a:ext cx="1497176" cy="553285"/>
            <a:chOff x="0" y="0"/>
            <a:chExt cx="1497175" cy="553283"/>
          </a:xfrm>
        </p:grpSpPr>
        <p:grpSp>
          <p:nvGrpSpPr>
            <p:cNvPr id="1045" name="Group 1045"/>
            <p:cNvGrpSpPr/>
            <p:nvPr/>
          </p:nvGrpSpPr>
          <p:grpSpPr>
            <a:xfrm>
              <a:off x="0" y="-1"/>
              <a:ext cx="479024" cy="553285"/>
              <a:chOff x="0" y="0"/>
              <a:chExt cx="479023" cy="553283"/>
            </a:xfrm>
          </p:grpSpPr>
          <p:sp>
            <p:nvSpPr>
              <p:cNvPr id="1043" name="Shape 1043"/>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4" name="Shape 1044"/>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48" name="Group 1048"/>
            <p:cNvGrpSpPr/>
            <p:nvPr/>
          </p:nvGrpSpPr>
          <p:grpSpPr>
            <a:xfrm>
              <a:off x="518059" y="-1"/>
              <a:ext cx="479025" cy="553285"/>
              <a:chOff x="0" y="0"/>
              <a:chExt cx="479023" cy="553283"/>
            </a:xfrm>
          </p:grpSpPr>
          <p:sp>
            <p:nvSpPr>
              <p:cNvPr id="1046" name="Shape 1046"/>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7" name="Shape 1047"/>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51" name="Group 1051"/>
            <p:cNvGrpSpPr/>
            <p:nvPr/>
          </p:nvGrpSpPr>
          <p:grpSpPr>
            <a:xfrm>
              <a:off x="1018151" y="-1"/>
              <a:ext cx="479025" cy="553285"/>
              <a:chOff x="0" y="0"/>
              <a:chExt cx="479023" cy="553283"/>
            </a:xfrm>
          </p:grpSpPr>
          <p:sp>
            <p:nvSpPr>
              <p:cNvPr id="1049" name="Shape 1049"/>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50" name="Shape 1050"/>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
        <p:nvSpPr>
          <p:cNvPr id="1053" name="Shape 1053"/>
          <p:cNvSpPr/>
          <p:nvPr/>
        </p:nvSpPr>
        <p:spPr>
          <a:xfrm>
            <a:off x="14450294" y="8223405"/>
            <a:ext cx="993014" cy="2527301"/>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4" name="Shape 1054"/>
          <p:cNvSpPr/>
          <p:nvPr/>
        </p:nvSpPr>
        <p:spPr>
          <a:xfrm>
            <a:off x="20557979" y="5200372"/>
            <a:ext cx="993014" cy="5550334"/>
          </a:xfrm>
          <a:prstGeom prst="rect">
            <a:avLst/>
          </a:prstGeom>
          <a:solidFill>
            <a:schemeClr val="accent4">
              <a:lumOff val="19901"/>
            </a:scheme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55" name="Shape 1055"/>
          <p:cNvSpPr/>
          <p:nvPr/>
        </p:nvSpPr>
        <p:spPr>
          <a:xfrm rot="16200000">
            <a:off x="13704155" y="9174636"/>
            <a:ext cx="2536091" cy="6248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500" b="0">
                <a:latin typeface="Verdana"/>
                <a:ea typeface="Verdana"/>
                <a:cs typeface="Verdana"/>
                <a:sym typeface="Verdana"/>
              </a:defRPr>
            </a:lvl1pPr>
          </a:lstStyle>
          <a:p>
            <a:r>
              <a:t>Silver Support</a:t>
            </a:r>
          </a:p>
        </p:txBody>
      </p:sp>
      <p:sp>
        <p:nvSpPr>
          <p:cNvPr id="1056" name="Shape 1056"/>
          <p:cNvSpPr/>
          <p:nvPr/>
        </p:nvSpPr>
        <p:spPr>
          <a:xfrm rot="16200000">
            <a:off x="19844763" y="7911221"/>
            <a:ext cx="2442987" cy="6375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2600" b="0">
                <a:latin typeface="Verdana"/>
                <a:ea typeface="Verdana"/>
                <a:cs typeface="Verdana"/>
                <a:sym typeface="Verdana"/>
              </a:defRPr>
            </a:lvl1pPr>
          </a:lstStyle>
          <a:p>
            <a:r>
              <a:t>Gold Support</a:t>
            </a:r>
          </a:p>
        </p:txBody>
      </p:sp>
    </p:spTree>
    <p:extLst>
      <p:ext uri="{BB962C8B-B14F-4D97-AF65-F5344CB8AC3E}">
        <p14:creationId xmlns:p14="http://schemas.microsoft.com/office/powerpoint/2010/main" val="1913412409"/>
      </p:ext>
    </p:extLst>
  </p:cSld>
  <p:clrMapOvr>
    <a:masterClrMapping/>
  </p:clrMapOvr>
  <p:transition spd="slow"/>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 name="Shape 1061"/>
          <p:cNvSpPr/>
          <p:nvPr/>
        </p:nvSpPr>
        <p:spPr>
          <a:xfrm>
            <a:off x="15510971" y="8620631"/>
            <a:ext cx="4322782"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62" name="Shape 1062"/>
          <p:cNvSpPr/>
          <p:nvPr/>
        </p:nvSpPr>
        <p:spPr>
          <a:xfrm>
            <a:off x="10219525" y="7162679"/>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67" name="Group 1067"/>
          <p:cNvGrpSpPr/>
          <p:nvPr/>
        </p:nvGrpSpPr>
        <p:grpSpPr>
          <a:xfrm>
            <a:off x="12429810" y="8272282"/>
            <a:ext cx="611222" cy="696700"/>
            <a:chOff x="0" y="0"/>
            <a:chExt cx="611221" cy="696698"/>
          </a:xfrm>
        </p:grpSpPr>
        <p:sp>
          <p:nvSpPr>
            <p:cNvPr id="1063" name="Shape 106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4" name="Shape 106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5" name="Shape 106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066" name="Shape 106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06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8148070"/>
            <a:ext cx="2000262" cy="945123"/>
          </a:xfrm>
          <a:prstGeom prst="rect">
            <a:avLst/>
          </a:prstGeom>
          <a:ln w="12700">
            <a:miter lim="400000"/>
          </a:ln>
        </p:spPr>
      </p:pic>
      <p:sp>
        <p:nvSpPr>
          <p:cNvPr id="1069" name="Shape 10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162</a:t>
            </a:fld>
            <a:endParaRPr/>
          </a:p>
        </p:txBody>
      </p:sp>
      <p:sp>
        <p:nvSpPr>
          <p:cNvPr id="1070" name="Shape 107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71" name="Shape 1071"/>
          <p:cNvSpPr>
            <a:spLocks noGrp="1"/>
          </p:cNvSpPr>
          <p:nvPr>
            <p:ph type="title"/>
          </p:nvPr>
        </p:nvSpPr>
        <p:spPr>
          <a:xfrm>
            <a:off x="1565396" y="875901"/>
            <a:ext cx="22411170" cy="1261959"/>
          </a:xfrm>
          <a:prstGeom prst="rect">
            <a:avLst/>
          </a:prstGeom>
        </p:spPr>
        <p:txBody>
          <a:bodyPr/>
          <a:lstStyle>
            <a:lvl1pPr defTabSz="1645919">
              <a:spcBef>
                <a:spcPts val="1600"/>
              </a:spcBef>
              <a:defRPr sz="6479" spc="-231">
                <a:latin typeface="Verdana"/>
                <a:ea typeface="Verdana"/>
                <a:cs typeface="Verdana"/>
                <a:sym typeface="Verdana"/>
              </a:defRPr>
            </a:lvl1pPr>
          </a:lstStyle>
          <a:p>
            <a:r>
              <a:t>Terraform OSS workflow for individuals</a:t>
            </a:r>
          </a:p>
        </p:txBody>
      </p:sp>
      <p:sp>
        <p:nvSpPr>
          <p:cNvPr id="1072" name="Shape 1072"/>
          <p:cNvSpPr/>
          <p:nvPr/>
        </p:nvSpPr>
        <p:spPr>
          <a:xfrm>
            <a:off x="4363894" y="10641323"/>
            <a:ext cx="5670499"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073" name="Shape 1073"/>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1074" name="Shape 1074"/>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1075" name="Shape 1075"/>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2" name="Group 1082"/>
          <p:cNvGrpSpPr/>
          <p:nvPr/>
        </p:nvGrpSpPr>
        <p:grpSpPr>
          <a:xfrm>
            <a:off x="6028302" y="10006323"/>
            <a:ext cx="1270001" cy="1270001"/>
            <a:chOff x="0" y="0"/>
            <a:chExt cx="1270000" cy="1270000"/>
          </a:xfrm>
        </p:grpSpPr>
        <p:sp>
          <p:nvSpPr>
            <p:cNvPr id="1076" name="Shape 1076"/>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81" name="Group 1081"/>
            <p:cNvGrpSpPr/>
            <p:nvPr/>
          </p:nvGrpSpPr>
          <p:grpSpPr>
            <a:xfrm>
              <a:off x="116500" y="159352"/>
              <a:ext cx="1011600" cy="976696"/>
              <a:chOff x="0" y="0"/>
              <a:chExt cx="1011598" cy="976695"/>
            </a:xfrm>
          </p:grpSpPr>
          <p:sp>
            <p:nvSpPr>
              <p:cNvPr id="1077" name="Shape 1077"/>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8" name="Shape 1078"/>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79" name="Shape 1079"/>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080" name="Shape 1080"/>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083" name="Shape 1083"/>
          <p:cNvSpPr/>
          <p:nvPr/>
        </p:nvSpPr>
        <p:spPr>
          <a:xfrm>
            <a:off x="6028302" y="1036700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084" name="Shape 1084"/>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1085" name="Shape 1085"/>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1086" name="Shape 1086"/>
          <p:cNvSpPr/>
          <p:nvPr/>
        </p:nvSpPr>
        <p:spPr>
          <a:xfrm flipV="1">
            <a:off x="6625202" y="8448843"/>
            <a:ext cx="1" cy="1578406"/>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87" name="Shape 1087"/>
          <p:cNvSpPr/>
          <p:nvPr/>
        </p:nvSpPr>
        <p:spPr>
          <a:xfrm>
            <a:off x="4313094" y="8472211"/>
            <a:ext cx="5772100" cy="1"/>
          </a:xfrm>
          <a:prstGeom prst="line">
            <a:avLst/>
          </a:prstGeom>
          <a:ln w="63500">
            <a:solidFill>
              <a:srgbClr val="000000"/>
            </a:solidFill>
            <a:miter/>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090" name="Group 1090"/>
          <p:cNvGrpSpPr/>
          <p:nvPr/>
        </p:nvGrpSpPr>
        <p:grpSpPr>
          <a:xfrm>
            <a:off x="3535507" y="10158731"/>
            <a:ext cx="681097" cy="786683"/>
            <a:chOff x="0" y="0"/>
            <a:chExt cx="681096" cy="786682"/>
          </a:xfrm>
        </p:grpSpPr>
        <p:sp>
          <p:nvSpPr>
            <p:cNvPr id="1088" name="Shape 108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89" name="Shape 108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95" name="Group 1095"/>
          <p:cNvGrpSpPr/>
          <p:nvPr/>
        </p:nvGrpSpPr>
        <p:grpSpPr>
          <a:xfrm>
            <a:off x="5789713" y="11303794"/>
            <a:ext cx="1019695" cy="1019695"/>
            <a:chOff x="0" y="0"/>
            <a:chExt cx="1019694" cy="1019694"/>
          </a:xfrm>
        </p:grpSpPr>
        <p:pic>
          <p:nvPicPr>
            <p:cNvPr id="1091"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2" name="Shape 109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3" name="Shape 109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4" name="Shape 109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00" name="Group 1100"/>
          <p:cNvGrpSpPr/>
          <p:nvPr/>
        </p:nvGrpSpPr>
        <p:grpSpPr>
          <a:xfrm>
            <a:off x="6945203" y="11303794"/>
            <a:ext cx="1019695" cy="1019695"/>
            <a:chOff x="0" y="0"/>
            <a:chExt cx="1019694" cy="1019694"/>
          </a:xfrm>
        </p:grpSpPr>
        <p:pic>
          <p:nvPicPr>
            <p:cNvPr id="1096"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097" name="Shape 109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8" name="Shape 109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099" name="Shape 109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01" name="Shape 1101"/>
          <p:cNvSpPr/>
          <p:nvPr/>
        </p:nvSpPr>
        <p:spPr>
          <a:xfrm>
            <a:off x="15507568" y="10572743"/>
            <a:ext cx="4329590" cy="1"/>
          </a:xfrm>
          <a:prstGeom prst="line">
            <a:avLst/>
          </a:prstGeom>
          <a:ln w="635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02" name="Shape 110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03"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08" name="Group 1108"/>
          <p:cNvGrpSpPr/>
          <p:nvPr/>
        </p:nvGrpSpPr>
        <p:grpSpPr>
          <a:xfrm>
            <a:off x="12465370" y="10292974"/>
            <a:ext cx="611222" cy="696699"/>
            <a:chOff x="0" y="0"/>
            <a:chExt cx="611221" cy="696698"/>
          </a:xfrm>
        </p:grpSpPr>
        <p:sp>
          <p:nvSpPr>
            <p:cNvPr id="1104" name="Shape 1104"/>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5" name="Shape 1105"/>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6" name="Shape 1106"/>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07" name="Shape 1107"/>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Tree>
  </p:cSld>
  <p:clrMapOvr>
    <a:masterClrMapping/>
  </p:clrMapOvr>
  <p:transition spd="slow"/>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 name="Shape 1112"/>
          <p:cNvSpPr/>
          <p:nvPr/>
        </p:nvSpPr>
        <p:spPr>
          <a:xfrm>
            <a:off x="4459144" y="10641323"/>
            <a:ext cx="5624656"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3" name="Shape 1113"/>
          <p:cNvSpPr/>
          <p:nvPr/>
        </p:nvSpPr>
        <p:spPr>
          <a:xfrm>
            <a:off x="4408343" y="6072091"/>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4" name="Shape 1114"/>
          <p:cNvSpPr/>
          <p:nvPr/>
        </p:nvSpPr>
        <p:spPr>
          <a:xfrm>
            <a:off x="4459144" y="9823911"/>
            <a:ext cx="5624657"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5" name="Shape 1115"/>
          <p:cNvSpPr/>
          <p:nvPr/>
        </p:nvSpPr>
        <p:spPr>
          <a:xfrm>
            <a:off x="4428390" y="11458735"/>
            <a:ext cx="5655411" cy="1"/>
          </a:xfrm>
          <a:prstGeom prst="line">
            <a:avLst/>
          </a:prstGeom>
          <a:ln w="63500">
            <a:solidFill>
              <a:schemeClr val="accent3"/>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16" name="Shape 1116"/>
          <p:cNvSpPr/>
          <p:nvPr/>
        </p:nvSpPr>
        <p:spPr>
          <a:xfrm>
            <a:off x="4412475" y="6828442"/>
            <a:ext cx="5671326"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7" name="Shape 1117"/>
          <p:cNvSpPr/>
          <p:nvPr/>
        </p:nvSpPr>
        <p:spPr>
          <a:xfrm>
            <a:off x="4408343" y="5255990"/>
            <a:ext cx="5675457" cy="1"/>
          </a:xfrm>
          <a:prstGeom prst="line">
            <a:avLst/>
          </a:prstGeom>
          <a:ln w="63500">
            <a:solidFill>
              <a:srgbClr val="000000"/>
            </a:solidFill>
            <a:miter/>
            <a:headEnd type="oval"/>
            <a:tailEnd type="triangle"/>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8" name="Shape 1118"/>
          <p:cNvSpPr/>
          <p:nvPr/>
        </p:nvSpPr>
        <p:spPr>
          <a:xfrm flipV="1">
            <a:off x="6616208" y="4724179"/>
            <a:ext cx="1" cy="6853962"/>
          </a:xfrm>
          <a:prstGeom prst="line">
            <a:avLst/>
          </a:prstGeom>
          <a:ln w="3810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19" name="Shape 1119"/>
          <p:cNvSpPr/>
          <p:nvPr/>
        </p:nvSpPr>
        <p:spPr>
          <a:xfrm flipV="1">
            <a:off x="6625202" y="4678551"/>
            <a:ext cx="1" cy="6899590"/>
          </a:xfrm>
          <a:prstGeom prst="line">
            <a:avLst/>
          </a:prstGeom>
          <a:ln w="190500">
            <a:solidFill>
              <a:srgbClr val="A7A7A7"/>
            </a:solidFill>
            <a:miter/>
            <a:tailEnd type="diamond"/>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0" name="Shape 1120"/>
          <p:cNvSpPr/>
          <p:nvPr/>
        </p:nvSpPr>
        <p:spPr>
          <a:xfrm>
            <a:off x="10154501" y="379803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21" name="Shape 1121"/>
          <p:cNvSpPr/>
          <p:nvPr/>
        </p:nvSpPr>
        <p:spPr>
          <a:xfrm>
            <a:off x="15538449" y="6072091"/>
            <a:ext cx="4230280"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22" name="Shape 1122"/>
          <p:cNvSpPr/>
          <p:nvPr/>
        </p:nvSpPr>
        <p:spPr>
          <a:xfrm>
            <a:off x="10154501" y="4614138"/>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27" name="Group 1127"/>
          <p:cNvGrpSpPr/>
          <p:nvPr/>
        </p:nvGrpSpPr>
        <p:grpSpPr>
          <a:xfrm>
            <a:off x="12364786" y="5723742"/>
            <a:ext cx="611222" cy="696699"/>
            <a:chOff x="0" y="0"/>
            <a:chExt cx="611221" cy="696698"/>
          </a:xfrm>
        </p:grpSpPr>
        <p:sp>
          <p:nvSpPr>
            <p:cNvPr id="1123" name="Shape 112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4" name="Shape 112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5" name="Shape 112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26" name="Shape 112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pic>
        <p:nvPicPr>
          <p:cNvPr id="1128"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29583" y="5599530"/>
            <a:ext cx="2000262" cy="945123"/>
          </a:xfrm>
          <a:prstGeom prst="rect">
            <a:avLst/>
          </a:prstGeom>
          <a:ln w="12700">
            <a:miter lim="400000"/>
          </a:ln>
        </p:spPr>
      </p:pic>
      <p:sp>
        <p:nvSpPr>
          <p:cNvPr id="1129" name="Shape 112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163</a:t>
            </a:fld>
            <a:endParaRPr/>
          </a:p>
        </p:txBody>
      </p:sp>
      <p:sp>
        <p:nvSpPr>
          <p:cNvPr id="1130" name="Shape 1130"/>
          <p:cNvSpPr>
            <a:spLocks noGrp="1"/>
          </p:cNvSpPr>
          <p:nvPr>
            <p:ph type="title"/>
          </p:nvPr>
        </p:nvSpPr>
        <p:spPr>
          <a:xfrm>
            <a:off x="1565396" y="875901"/>
            <a:ext cx="22411170" cy="1261959"/>
          </a:xfrm>
          <a:prstGeom prst="rect">
            <a:avLst/>
          </a:prstGeom>
        </p:spPr>
        <p:txBody>
          <a:bodyPr/>
          <a:lstStyle>
            <a:lvl1pPr defTabSz="1627632">
              <a:spcBef>
                <a:spcPts val="1600"/>
              </a:spcBef>
              <a:defRPr sz="6408" spc="-228">
                <a:latin typeface="Verdana"/>
                <a:ea typeface="Verdana"/>
                <a:cs typeface="Verdana"/>
                <a:sym typeface="Verdana"/>
              </a:defRPr>
            </a:lvl1pPr>
          </a:lstStyle>
          <a:p>
            <a:r>
              <a:t>How can teams safely collaborate on infrastructure</a:t>
            </a:r>
          </a:p>
        </p:txBody>
      </p:sp>
      <p:sp>
        <p:nvSpPr>
          <p:cNvPr id="1131" name="Shape 1131"/>
          <p:cNvSpPr/>
          <p:nvPr/>
        </p:nvSpPr>
        <p:spPr>
          <a:xfrm>
            <a:off x="5578628" y="11898870"/>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36" name="Group 1136"/>
          <p:cNvGrpSpPr/>
          <p:nvPr/>
        </p:nvGrpSpPr>
        <p:grpSpPr>
          <a:xfrm>
            <a:off x="5757201" y="12084082"/>
            <a:ext cx="1019695" cy="1019695"/>
            <a:chOff x="0" y="0"/>
            <a:chExt cx="1019694" cy="1019694"/>
          </a:xfrm>
        </p:grpSpPr>
        <p:pic>
          <p:nvPicPr>
            <p:cNvPr id="113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3" name="Shape 113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4" name="Shape 113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5" name="Shape 113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141" name="Group 1141"/>
          <p:cNvGrpSpPr/>
          <p:nvPr/>
        </p:nvGrpSpPr>
        <p:grpSpPr>
          <a:xfrm>
            <a:off x="6912691" y="12084082"/>
            <a:ext cx="1019695" cy="1019695"/>
            <a:chOff x="0" y="0"/>
            <a:chExt cx="1019694" cy="1019694"/>
          </a:xfrm>
        </p:grpSpPr>
        <p:pic>
          <p:nvPicPr>
            <p:cNvPr id="113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138" name="Shape 113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39" name="Shape 113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40" name="Shape 114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142" name="Shape 1142"/>
          <p:cNvSpPr/>
          <p:nvPr/>
        </p:nvSpPr>
        <p:spPr>
          <a:xfrm>
            <a:off x="15538449" y="10572743"/>
            <a:ext cx="4298709" cy="1"/>
          </a:xfrm>
          <a:prstGeom prst="line">
            <a:avLst/>
          </a:prstGeom>
          <a:ln w="63500">
            <a:solidFill>
              <a:srgbClr val="000000">
                <a:alpha val="34000"/>
              </a:srgbClr>
            </a:solidFill>
            <a:miter lim="400000"/>
            <a:headEnd type="oval"/>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43" name="Shape 114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144"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994607" y="10100181"/>
            <a:ext cx="2000262" cy="945124"/>
          </a:xfrm>
          <a:prstGeom prst="rect">
            <a:avLst/>
          </a:prstGeom>
          <a:ln w="12700">
            <a:miter lim="400000"/>
          </a:ln>
        </p:spPr>
      </p:pic>
      <p:grpSp>
        <p:nvGrpSpPr>
          <p:cNvPr id="1149" name="Group 1149"/>
          <p:cNvGrpSpPr/>
          <p:nvPr/>
        </p:nvGrpSpPr>
        <p:grpSpPr>
          <a:xfrm>
            <a:off x="12465370" y="10292974"/>
            <a:ext cx="611222" cy="696699"/>
            <a:chOff x="0" y="0"/>
            <a:chExt cx="611221" cy="696698"/>
          </a:xfrm>
        </p:grpSpPr>
        <p:sp>
          <p:nvSpPr>
            <p:cNvPr id="1145" name="Shape 1145"/>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6" name="Shape 1146"/>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7" name="Shape 1147"/>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148" name="Shape 1148"/>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150" name="Shape 1150"/>
          <p:cNvSpPr/>
          <p:nvPr/>
        </p:nvSpPr>
        <p:spPr>
          <a:xfrm>
            <a:off x="1985686" y="7455252"/>
            <a:ext cx="25577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157" name="Group 1157"/>
          <p:cNvGrpSpPr/>
          <p:nvPr/>
        </p:nvGrpSpPr>
        <p:grpSpPr>
          <a:xfrm>
            <a:off x="3463840" y="8956115"/>
            <a:ext cx="681098" cy="2866536"/>
            <a:chOff x="0" y="0"/>
            <a:chExt cx="681096" cy="2866535"/>
          </a:xfrm>
        </p:grpSpPr>
        <p:sp>
          <p:nvSpPr>
            <p:cNvPr id="1151" name="Shape 115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2" name="Shape 115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3" name="Shape 115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4" name="Shape 115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55" name="Shape 115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56" name="Shape 115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158" name="Shape 1158"/>
          <p:cNvSpPr/>
          <p:nvPr/>
        </p:nvSpPr>
        <p:spPr>
          <a:xfrm>
            <a:off x="2159236" y="12060848"/>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159" name="Shape 1159"/>
          <p:cNvSpPr/>
          <p:nvPr/>
        </p:nvSpPr>
        <p:spPr>
          <a:xfrm>
            <a:off x="10249674" y="5400046"/>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0" name="Shape 1160"/>
          <p:cNvSpPr/>
          <p:nvPr/>
        </p:nvSpPr>
        <p:spPr>
          <a:xfrm>
            <a:off x="10207497" y="8382365"/>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61" name="Shape 1161"/>
          <p:cNvSpPr/>
          <p:nvPr/>
        </p:nvSpPr>
        <p:spPr>
          <a:xfrm>
            <a:off x="10302671" y="9984375"/>
            <a:ext cx="5031632"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2800"/>
            </a:schemeClr>
          </a:solidFill>
          <a:ln w="63500">
            <a:solidFill>
              <a:schemeClr val="accent4">
                <a:alpha val="112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68" name="Group 1168"/>
          <p:cNvGrpSpPr/>
          <p:nvPr/>
        </p:nvGrpSpPr>
        <p:grpSpPr>
          <a:xfrm>
            <a:off x="3463840" y="4368875"/>
            <a:ext cx="681098" cy="2866536"/>
            <a:chOff x="0" y="0"/>
            <a:chExt cx="681096" cy="2866535"/>
          </a:xfrm>
        </p:grpSpPr>
        <p:sp>
          <p:nvSpPr>
            <p:cNvPr id="1162" name="Shape 1162"/>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3" name="Shape 1163"/>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4" name="Shape 1164"/>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5" name="Shape 1165"/>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66" name="Shape 11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167" name="Shape 11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175" name="Group 1175"/>
          <p:cNvGrpSpPr/>
          <p:nvPr/>
        </p:nvGrpSpPr>
        <p:grpSpPr>
          <a:xfrm>
            <a:off x="5990202" y="11553337"/>
            <a:ext cx="1270001" cy="1270001"/>
            <a:chOff x="0" y="0"/>
            <a:chExt cx="1270000" cy="1270000"/>
          </a:xfrm>
        </p:grpSpPr>
        <p:sp>
          <p:nvSpPr>
            <p:cNvPr id="1169" name="Shape 116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174" name="Group 1174"/>
            <p:cNvGrpSpPr/>
            <p:nvPr/>
          </p:nvGrpSpPr>
          <p:grpSpPr>
            <a:xfrm>
              <a:off x="116500" y="159352"/>
              <a:ext cx="1011600" cy="976696"/>
              <a:chOff x="0" y="0"/>
              <a:chExt cx="1011598" cy="976695"/>
            </a:xfrm>
          </p:grpSpPr>
          <p:sp>
            <p:nvSpPr>
              <p:cNvPr id="1170" name="Shape 117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1" name="Shape 117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2" name="Shape 117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173" name="Shape 117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176" name="Shape 1176"/>
          <p:cNvSpPr/>
          <p:nvPr/>
        </p:nvSpPr>
        <p:spPr>
          <a:xfrm>
            <a:off x="5990202" y="1191401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177" name="Shape 1177"/>
          <p:cNvSpPr/>
          <p:nvPr/>
        </p:nvSpPr>
        <p:spPr>
          <a:xfrm>
            <a:off x="17277794" y="5395690"/>
            <a:ext cx="651799" cy="651798"/>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8" name="Shape 1178"/>
          <p:cNvSpPr/>
          <p:nvPr/>
        </p:nvSpPr>
        <p:spPr>
          <a:xfrm>
            <a:off x="15538449" y="6880206"/>
            <a:ext cx="2465230"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79" name="Shape 1179"/>
          <p:cNvSpPr/>
          <p:nvPr/>
        </p:nvSpPr>
        <p:spPr>
          <a:xfrm>
            <a:off x="15538449" y="5382990"/>
            <a:ext cx="1758009"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0" name="Shape 1180"/>
          <p:cNvSpPr/>
          <p:nvPr/>
        </p:nvSpPr>
        <p:spPr>
          <a:xfrm flipV="1">
            <a:off x="17990011" y="609599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1" name="Shape 1181"/>
          <p:cNvSpPr/>
          <p:nvPr/>
        </p:nvSpPr>
        <p:spPr>
          <a:xfrm>
            <a:off x="17244243" y="9892259"/>
            <a:ext cx="651798" cy="651799"/>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2" name="Shape 1182"/>
          <p:cNvSpPr/>
          <p:nvPr/>
        </p:nvSpPr>
        <p:spPr>
          <a:xfrm>
            <a:off x="15538450" y="11376776"/>
            <a:ext cx="2431677"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3" name="Shape 1183"/>
          <p:cNvSpPr/>
          <p:nvPr/>
        </p:nvSpPr>
        <p:spPr>
          <a:xfrm>
            <a:off x="15538450" y="9879559"/>
            <a:ext cx="1724456" cy="1"/>
          </a:xfrm>
          <a:prstGeom prst="line">
            <a:avLst/>
          </a:prstGeom>
          <a:ln w="63500">
            <a:solidFill>
              <a:srgbClr val="000000">
                <a:alpha val="34000"/>
              </a:srgbClr>
            </a:solidFill>
            <a:miter lim="400000"/>
            <a:headEnd type="oval"/>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184" name="Shape 1184"/>
          <p:cNvSpPr/>
          <p:nvPr/>
        </p:nvSpPr>
        <p:spPr>
          <a:xfrm flipV="1">
            <a:off x="17956459" y="10592569"/>
            <a:ext cx="629990" cy="797183"/>
          </a:xfrm>
          <a:prstGeom prst="line">
            <a:avLst/>
          </a:prstGeom>
          <a:ln w="63500">
            <a:solidFill>
              <a:srgbClr val="000000">
                <a:alpha val="34000"/>
              </a:srgbClr>
            </a:solidFill>
            <a:miter lim="400000"/>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Tree>
  </p:cSld>
  <p:clrMapOvr>
    <a:masterClrMapping/>
  </p:clrMapOvr>
  <p:transition spd="slow"/>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Workspaces</a:t>
            </a:r>
            <a:br>
              <a:rPr lang="en-US" dirty="0"/>
            </a:br>
            <a:endParaRPr lang="en-US" dirty="0"/>
          </a:p>
        </p:txBody>
      </p:sp>
    </p:spTree>
    <p:extLst>
      <p:ext uri="{BB962C8B-B14F-4D97-AF65-F5344CB8AC3E}">
        <p14:creationId xmlns:p14="http://schemas.microsoft.com/office/powerpoint/2010/main" val="2327159768"/>
      </p:ext>
    </p:extLst>
  </p:cSld>
  <p:clrMapOvr>
    <a:masterClrMapping/>
  </p:clrMapOvr>
  <p:transition spd="med"/>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 name="Shape 118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89" name="Shape 118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0" name="Shape 119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1" name="Shape 119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2" name="Shape 1192"/>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3" name="Shape 1193"/>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4" name="Shape 119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195" name="Shape 119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196" name="Shape 1196"/>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7" name="Shape 1197"/>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198" name="Shape 1198"/>
          <p:cNvSpPr/>
          <p:nvPr/>
        </p:nvSpPr>
        <p:spPr>
          <a:xfrm>
            <a:off x="900669" y="4271235"/>
            <a:ext cx="1135393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05" name="Group 1205"/>
          <p:cNvGrpSpPr/>
          <p:nvPr/>
        </p:nvGrpSpPr>
        <p:grpSpPr>
          <a:xfrm>
            <a:off x="1823968" y="6618227"/>
            <a:ext cx="681098" cy="2866536"/>
            <a:chOff x="0" y="0"/>
            <a:chExt cx="681096" cy="2866535"/>
          </a:xfrm>
        </p:grpSpPr>
        <p:sp>
          <p:nvSpPr>
            <p:cNvPr id="1199" name="Shape 119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0" name="Shape 120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1" name="Shape 120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2" name="Shape 120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03" name="Shape 120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04" name="Shape 120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06" name="Shape 1206"/>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7" name="Shape 120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8" name="Shape 120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09" name="Shape 1209"/>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10" name="Shape 1210"/>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211" name="Shape 121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212" name="Shape 121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9" name="Group 1219"/>
          <p:cNvGrpSpPr/>
          <p:nvPr/>
        </p:nvGrpSpPr>
        <p:grpSpPr>
          <a:xfrm>
            <a:off x="5181865" y="10374780"/>
            <a:ext cx="1270001" cy="1270001"/>
            <a:chOff x="0" y="0"/>
            <a:chExt cx="1270000" cy="1270000"/>
          </a:xfrm>
        </p:grpSpPr>
        <p:sp>
          <p:nvSpPr>
            <p:cNvPr id="1213" name="Shape 121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18" name="Group 1218"/>
            <p:cNvGrpSpPr/>
            <p:nvPr/>
          </p:nvGrpSpPr>
          <p:grpSpPr>
            <a:xfrm>
              <a:off x="116500" y="159352"/>
              <a:ext cx="1011600" cy="976696"/>
              <a:chOff x="0" y="0"/>
              <a:chExt cx="1011598" cy="976695"/>
            </a:xfrm>
          </p:grpSpPr>
          <p:sp>
            <p:nvSpPr>
              <p:cNvPr id="1214" name="Shape 121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5" name="Shape 121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6" name="Shape 121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17" name="Shape 121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220" name="Shape 1220"/>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225" name="Group 1225"/>
          <p:cNvGrpSpPr/>
          <p:nvPr/>
        </p:nvGrpSpPr>
        <p:grpSpPr>
          <a:xfrm>
            <a:off x="1985440" y="11660010"/>
            <a:ext cx="1019695" cy="1019696"/>
            <a:chOff x="0" y="0"/>
            <a:chExt cx="1019694" cy="1019694"/>
          </a:xfrm>
        </p:grpSpPr>
        <p:pic>
          <p:nvPicPr>
            <p:cNvPr id="1221"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2" name="Shape 1222"/>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3" name="Shape 1223"/>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4" name="Shape 1224"/>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230" name="Group 1230"/>
          <p:cNvGrpSpPr/>
          <p:nvPr/>
        </p:nvGrpSpPr>
        <p:grpSpPr>
          <a:xfrm>
            <a:off x="3140930" y="11660010"/>
            <a:ext cx="1019695" cy="1019696"/>
            <a:chOff x="0" y="0"/>
            <a:chExt cx="1019694" cy="1019694"/>
          </a:xfrm>
        </p:grpSpPr>
        <p:pic>
          <p:nvPicPr>
            <p:cNvPr id="1226" name="pasted-image.pdf"/>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1227" name="Shape 1227"/>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8" name="Shape 1228"/>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29" name="Shape 1229"/>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231" name="pasted-image.tiff"/>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183425" y="6551743"/>
            <a:ext cx="6032133" cy="3393506"/>
          </a:xfrm>
          <a:prstGeom prst="rect">
            <a:avLst/>
          </a:prstGeom>
          <a:ln w="12700">
            <a:miter lim="400000"/>
          </a:ln>
        </p:spPr>
      </p:pic>
      <p:sp>
        <p:nvSpPr>
          <p:cNvPr id="1232" name="Shape 1232"/>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33" name="Shape 1233"/>
          <p:cNvSpPr/>
          <p:nvPr/>
        </p:nvSpPr>
        <p:spPr>
          <a:xfrm>
            <a:off x="7023133" y="483206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grpSp>
        <p:nvGrpSpPr>
          <p:cNvPr id="1259" name="Group 1259"/>
          <p:cNvGrpSpPr/>
          <p:nvPr/>
        </p:nvGrpSpPr>
        <p:grpSpPr>
          <a:xfrm>
            <a:off x="4546046" y="4769116"/>
            <a:ext cx="2541639" cy="1132479"/>
            <a:chOff x="0" y="0"/>
            <a:chExt cx="2541638" cy="1132477"/>
          </a:xfrm>
        </p:grpSpPr>
        <p:grpSp>
          <p:nvGrpSpPr>
            <p:cNvPr id="1238" name="Group 1238"/>
            <p:cNvGrpSpPr/>
            <p:nvPr/>
          </p:nvGrpSpPr>
          <p:grpSpPr>
            <a:xfrm>
              <a:off x="0" y="-1"/>
              <a:ext cx="782944" cy="917733"/>
              <a:chOff x="0" y="0"/>
              <a:chExt cx="782943" cy="917731"/>
            </a:xfrm>
          </p:grpSpPr>
          <p:sp>
            <p:nvSpPr>
              <p:cNvPr id="1234" name="Shape 123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37" name="Group 1237"/>
              <p:cNvGrpSpPr/>
              <p:nvPr/>
            </p:nvGrpSpPr>
            <p:grpSpPr>
              <a:xfrm>
                <a:off x="50923" y="0"/>
                <a:ext cx="681097" cy="786682"/>
                <a:chOff x="0" y="0"/>
                <a:chExt cx="681096" cy="786681"/>
              </a:xfrm>
            </p:grpSpPr>
            <p:sp>
              <p:nvSpPr>
                <p:cNvPr id="1235" name="Shape 123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36" name="Shape 123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3" name="Group 1243"/>
            <p:cNvGrpSpPr/>
            <p:nvPr/>
          </p:nvGrpSpPr>
          <p:grpSpPr>
            <a:xfrm>
              <a:off x="458216" y="-1"/>
              <a:ext cx="782945" cy="917733"/>
              <a:chOff x="0" y="0"/>
              <a:chExt cx="782943" cy="917731"/>
            </a:xfrm>
          </p:grpSpPr>
          <p:sp>
            <p:nvSpPr>
              <p:cNvPr id="1239" name="Shape 123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2" name="Group 1242"/>
              <p:cNvGrpSpPr/>
              <p:nvPr/>
            </p:nvGrpSpPr>
            <p:grpSpPr>
              <a:xfrm>
                <a:off x="50923" y="0"/>
                <a:ext cx="681097" cy="786682"/>
                <a:chOff x="0" y="0"/>
                <a:chExt cx="681096" cy="786681"/>
              </a:xfrm>
            </p:grpSpPr>
            <p:sp>
              <p:nvSpPr>
                <p:cNvPr id="1240" name="Shape 124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1" name="Shape 124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48" name="Group 1248"/>
            <p:cNvGrpSpPr/>
            <p:nvPr/>
          </p:nvGrpSpPr>
          <p:grpSpPr>
            <a:xfrm>
              <a:off x="1758695" y="-1"/>
              <a:ext cx="782944" cy="917733"/>
              <a:chOff x="0" y="0"/>
              <a:chExt cx="782943" cy="917731"/>
            </a:xfrm>
          </p:grpSpPr>
          <p:sp>
            <p:nvSpPr>
              <p:cNvPr id="1244" name="Shape 1244"/>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47" name="Group 1247"/>
              <p:cNvGrpSpPr/>
              <p:nvPr/>
            </p:nvGrpSpPr>
            <p:grpSpPr>
              <a:xfrm>
                <a:off x="50923" y="0"/>
                <a:ext cx="681097" cy="786682"/>
                <a:chOff x="0" y="0"/>
                <a:chExt cx="681096" cy="786681"/>
              </a:xfrm>
            </p:grpSpPr>
            <p:sp>
              <p:nvSpPr>
                <p:cNvPr id="1245" name="Shape 124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46" name="Shape 1246"/>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3" name="Group 1253"/>
            <p:cNvGrpSpPr/>
            <p:nvPr/>
          </p:nvGrpSpPr>
          <p:grpSpPr>
            <a:xfrm>
              <a:off x="1306576" y="-1"/>
              <a:ext cx="782944" cy="917733"/>
              <a:chOff x="0" y="0"/>
              <a:chExt cx="782943" cy="917731"/>
            </a:xfrm>
          </p:grpSpPr>
          <p:sp>
            <p:nvSpPr>
              <p:cNvPr id="1249" name="Shape 1249"/>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2" name="Group 1252"/>
              <p:cNvGrpSpPr/>
              <p:nvPr/>
            </p:nvGrpSpPr>
            <p:grpSpPr>
              <a:xfrm>
                <a:off x="50923" y="0"/>
                <a:ext cx="681097" cy="786682"/>
                <a:chOff x="0" y="0"/>
                <a:chExt cx="681096" cy="786681"/>
              </a:xfrm>
            </p:grpSpPr>
            <p:sp>
              <p:nvSpPr>
                <p:cNvPr id="1250" name="Shape 125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1" name="Shape 1251"/>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258" name="Group 1258"/>
            <p:cNvGrpSpPr/>
            <p:nvPr/>
          </p:nvGrpSpPr>
          <p:grpSpPr>
            <a:xfrm>
              <a:off x="789432" y="0"/>
              <a:ext cx="966150" cy="1132478"/>
              <a:chOff x="0" y="0"/>
              <a:chExt cx="966148" cy="1132477"/>
            </a:xfrm>
          </p:grpSpPr>
          <p:sp>
            <p:nvSpPr>
              <p:cNvPr id="1254" name="Shape 1254"/>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57" name="Group 1257"/>
              <p:cNvGrpSpPr/>
              <p:nvPr/>
            </p:nvGrpSpPr>
            <p:grpSpPr>
              <a:xfrm>
                <a:off x="62839" y="0"/>
                <a:ext cx="840471" cy="970763"/>
                <a:chOff x="0" y="0"/>
                <a:chExt cx="840470" cy="970762"/>
              </a:xfrm>
            </p:grpSpPr>
            <p:sp>
              <p:nvSpPr>
                <p:cNvPr id="1255" name="Shape 1255"/>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56" name="Shape 1256"/>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Tree>
  </p:cSld>
  <p:clrMapOvr>
    <a:masterClrMapping/>
  </p:clrMapOvr>
  <p:transition spd="slow"/>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 name="Shape 126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4" name="Shape 1264"/>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5" name="Shape 1265"/>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6" name="Shape 126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7" name="Shape 1267"/>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68" name="Shape 1268"/>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69" name="Shape 12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166</a:t>
            </a:fld>
            <a:endParaRPr/>
          </a:p>
        </p:txBody>
      </p:sp>
      <p:sp>
        <p:nvSpPr>
          <p:cNvPr id="1270" name="Shape 1270"/>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75" name="Group 1275"/>
          <p:cNvGrpSpPr/>
          <p:nvPr/>
        </p:nvGrpSpPr>
        <p:grpSpPr>
          <a:xfrm>
            <a:off x="12465370" y="10280274"/>
            <a:ext cx="611222" cy="696699"/>
            <a:chOff x="0" y="0"/>
            <a:chExt cx="611221" cy="696698"/>
          </a:xfrm>
        </p:grpSpPr>
        <p:sp>
          <p:nvSpPr>
            <p:cNvPr id="1271" name="Shape 1271"/>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2" name="Shape 1272"/>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3" name="Shape 1273"/>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74" name="Shape 1274"/>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276" name="Shape 1276"/>
          <p:cNvSpPr>
            <a:spLocks noGrp="1"/>
          </p:cNvSpPr>
          <p:nvPr>
            <p:ph type="title"/>
          </p:nvPr>
        </p:nvSpPr>
        <p:spPr>
          <a:xfrm>
            <a:off x="1565396" y="875901"/>
            <a:ext cx="21746796" cy="1405845"/>
          </a:xfrm>
          <a:prstGeom prst="rect">
            <a:avLst/>
          </a:prstGeom>
        </p:spPr>
        <p:txBody>
          <a:bodyPr/>
          <a:lstStyle>
            <a:lvl1pPr defTabSz="1737360">
              <a:spcBef>
                <a:spcPts val="1700"/>
              </a:spcBef>
              <a:defRPr sz="7029" spc="-251">
                <a:latin typeface="Verdana"/>
                <a:ea typeface="Verdana"/>
                <a:cs typeface="Verdana"/>
                <a:sym typeface="Verdana"/>
              </a:defRPr>
            </a:lvl1pPr>
          </a:lstStyle>
          <a:p>
            <a:r>
              <a:t>Workspace management and VCS connection</a:t>
            </a:r>
          </a:p>
        </p:txBody>
      </p:sp>
      <p:sp>
        <p:nvSpPr>
          <p:cNvPr id="1277" name="Shape 1277"/>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278" name="Shape 1278"/>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85" name="Group 1285"/>
          <p:cNvGrpSpPr/>
          <p:nvPr/>
        </p:nvGrpSpPr>
        <p:grpSpPr>
          <a:xfrm>
            <a:off x="1724889" y="6715892"/>
            <a:ext cx="681097" cy="2866536"/>
            <a:chOff x="0" y="0"/>
            <a:chExt cx="681096" cy="2866535"/>
          </a:xfrm>
        </p:grpSpPr>
        <p:sp>
          <p:nvSpPr>
            <p:cNvPr id="1279" name="Shape 1279"/>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0" name="Shape 1280"/>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1" name="Shape 1281"/>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2" name="Shape 1282"/>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283" name="Shape 128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284" name="Shape 1284"/>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286" name="Shape 1286"/>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87" name="Shape 1287"/>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11" name="Group 1311"/>
          <p:cNvGrpSpPr/>
          <p:nvPr/>
        </p:nvGrpSpPr>
        <p:grpSpPr>
          <a:xfrm>
            <a:off x="4914457" y="11434254"/>
            <a:ext cx="2532333" cy="1390119"/>
            <a:chOff x="0" y="0"/>
            <a:chExt cx="2532331" cy="1390118"/>
          </a:xfrm>
        </p:grpSpPr>
        <p:sp>
          <p:nvSpPr>
            <p:cNvPr id="1288" name="Shape 1288"/>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298" name="Group 1298"/>
            <p:cNvGrpSpPr/>
            <p:nvPr/>
          </p:nvGrpSpPr>
          <p:grpSpPr>
            <a:xfrm>
              <a:off x="132941" y="289214"/>
              <a:ext cx="681097" cy="931808"/>
              <a:chOff x="0" y="0"/>
              <a:chExt cx="681096" cy="931806"/>
            </a:xfrm>
          </p:grpSpPr>
          <p:sp>
            <p:nvSpPr>
              <p:cNvPr id="1289" name="Shape 1289"/>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290" name="Shape 1290"/>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1" name="Shape 1291"/>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2" name="Shape 1292"/>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3" name="Shape 1293"/>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4" name="Shape 1294"/>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5" name="Shape 1295"/>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6" name="Shape 1296"/>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297" name="Shape 1297"/>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04" name="Group 1304"/>
            <p:cNvGrpSpPr/>
            <p:nvPr/>
          </p:nvGrpSpPr>
          <p:grpSpPr>
            <a:xfrm>
              <a:off x="1012350" y="477280"/>
              <a:ext cx="618625" cy="555676"/>
              <a:chOff x="0" y="0"/>
              <a:chExt cx="618624" cy="555675"/>
            </a:xfrm>
          </p:grpSpPr>
          <p:sp>
            <p:nvSpPr>
              <p:cNvPr id="1299" name="Shape 1299"/>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0" name="Shape 1300"/>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1" name="Shape 1301"/>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2" name="Shape 1302"/>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3" name="Shape 1303"/>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310" name="Group 1310"/>
            <p:cNvGrpSpPr/>
            <p:nvPr/>
          </p:nvGrpSpPr>
          <p:grpSpPr>
            <a:xfrm>
              <a:off x="1829287" y="478872"/>
              <a:ext cx="611222" cy="552493"/>
              <a:chOff x="0" y="0"/>
              <a:chExt cx="611221" cy="552491"/>
            </a:xfrm>
          </p:grpSpPr>
          <p:sp>
            <p:nvSpPr>
              <p:cNvPr id="1305" name="Shape 1305"/>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306" name="Shape 1306"/>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7" name="Shape 1307"/>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8" name="Shape 1308"/>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09" name="Shape 1309"/>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12" name="Shape 131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3" name="Shape 131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14" name="Shape 1314"/>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315"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316" name="Shape 131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17" name="Shape 1317"/>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318" name="Shape 1318"/>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319" name="Shape 131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330" name="Group 1330"/>
          <p:cNvGrpSpPr/>
          <p:nvPr/>
        </p:nvGrpSpPr>
        <p:grpSpPr>
          <a:xfrm>
            <a:off x="3966469" y="4820533"/>
            <a:ext cx="4428309" cy="786683"/>
            <a:chOff x="0" y="0"/>
            <a:chExt cx="4428307" cy="786682"/>
          </a:xfrm>
        </p:grpSpPr>
        <p:sp>
          <p:nvSpPr>
            <p:cNvPr id="1320" name="Shape 132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1" name="Shape 132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2" name="Shape 132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3" name="Shape 132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4" name="Shape 13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5" name="Shape 132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6" name="Shape 132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7" name="Shape 132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28" name="Shape 132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29" name="Shape 132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31" name="Shape 1331"/>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332" name="Shape 1332"/>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9" name="Group 1339"/>
          <p:cNvGrpSpPr/>
          <p:nvPr/>
        </p:nvGrpSpPr>
        <p:grpSpPr>
          <a:xfrm>
            <a:off x="5545623" y="10513815"/>
            <a:ext cx="1270001" cy="1270001"/>
            <a:chOff x="0" y="0"/>
            <a:chExt cx="1270000" cy="1270000"/>
          </a:xfrm>
        </p:grpSpPr>
        <p:sp>
          <p:nvSpPr>
            <p:cNvPr id="1333" name="Shape 1333"/>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38" name="Group 1338"/>
            <p:cNvGrpSpPr/>
            <p:nvPr/>
          </p:nvGrpSpPr>
          <p:grpSpPr>
            <a:xfrm>
              <a:off x="116500" y="159352"/>
              <a:ext cx="1011600" cy="976696"/>
              <a:chOff x="0" y="0"/>
              <a:chExt cx="1011598" cy="976695"/>
            </a:xfrm>
          </p:grpSpPr>
          <p:sp>
            <p:nvSpPr>
              <p:cNvPr id="1334" name="Shape 1334"/>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5" name="Shape 1335"/>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6" name="Shape 1336"/>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37" name="Shape 1337"/>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340" name="Shape 1340"/>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341" name="Shape 1341"/>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342" name="screencapture-atlas-hashicorp-beta-hashicorp-bank-1505519242000.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048505" y="4354236"/>
            <a:ext cx="18549586" cy="7351440"/>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2886CAE-25F7-CF49-B9B7-D49403C388B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p:txBody>
      </p:sp>
      <p:sp>
        <p:nvSpPr>
          <p:cNvPr id="2" name="Title 1">
            <a:extLst>
              <a:ext uri="{FF2B5EF4-FFF2-40B4-BE49-F238E27FC236}">
                <a16:creationId xmlns:a16="http://schemas.microsoft.com/office/drawing/2014/main" id="{35D46E20-C559-514E-A149-C11B2808E964}"/>
              </a:ext>
            </a:extLst>
          </p:cNvPr>
          <p:cNvSpPr>
            <a:spLocks noGrp="1"/>
          </p:cNvSpPr>
          <p:nvPr>
            <p:ph type="title"/>
          </p:nvPr>
        </p:nvSpPr>
        <p:spPr/>
        <p:txBody>
          <a:bodyPr/>
          <a:lstStyle/>
          <a:p>
            <a:r>
              <a:rPr lang="en-US" dirty="0"/>
              <a:t>Workspace – VC Connection </a:t>
            </a:r>
          </a:p>
        </p:txBody>
      </p:sp>
      <p:sp>
        <p:nvSpPr>
          <p:cNvPr id="6" name="Text Placeholder 5">
            <a:extLst>
              <a:ext uri="{FF2B5EF4-FFF2-40B4-BE49-F238E27FC236}">
                <a16:creationId xmlns:a16="http://schemas.microsoft.com/office/drawing/2014/main" id="{F303604A-3985-8B44-871A-BFC9DE01258F}"/>
              </a:ext>
            </a:extLst>
          </p:cNvPr>
          <p:cNvSpPr>
            <a:spLocks noGrp="1"/>
          </p:cNvSpPr>
          <p:nvPr>
            <p:ph type="body" sz="quarter" idx="10"/>
          </p:nvPr>
        </p:nvSpPr>
        <p:spPr/>
        <p:txBody>
          <a:bodyPr/>
          <a:lstStyle/>
          <a:p>
            <a:r>
              <a:rPr lang="en-US" dirty="0"/>
              <a:t>https://</a:t>
            </a:r>
            <a:r>
              <a:rPr lang="en-US" dirty="0" err="1"/>
              <a:t>www.terraform.io</a:t>
            </a:r>
            <a:r>
              <a:rPr lang="en-US" dirty="0"/>
              <a:t>/docs/enterprise/</a:t>
            </a:r>
            <a:r>
              <a:rPr lang="en-US" dirty="0" err="1"/>
              <a:t>vcs</a:t>
            </a:r>
            <a:endParaRPr lang="en-US" dirty="0"/>
          </a:p>
        </p:txBody>
      </p:sp>
      <p:pic>
        <p:nvPicPr>
          <p:cNvPr id="7" name="Picture 6">
            <a:extLst>
              <a:ext uri="{FF2B5EF4-FFF2-40B4-BE49-F238E27FC236}">
                <a16:creationId xmlns:a16="http://schemas.microsoft.com/office/drawing/2014/main" id="{A94DD398-54BA-7347-A192-28CAA5E4645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505914" y="2875511"/>
            <a:ext cx="17638706" cy="9715500"/>
          </a:xfrm>
          <a:prstGeom prst="rect">
            <a:avLst/>
          </a:prstGeom>
        </p:spPr>
      </p:pic>
    </p:spTree>
    <p:extLst>
      <p:ext uri="{BB962C8B-B14F-4D97-AF65-F5344CB8AC3E}">
        <p14:creationId xmlns:p14="http://schemas.microsoft.com/office/powerpoint/2010/main" val="321345931"/>
      </p:ext>
    </p:extLst>
  </p:cSld>
  <p:clrMapOvr>
    <a:masterClrMapping/>
  </p:clrMapOvr>
  <p:transition spd="med"/>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stretch>
            <a:fillRect/>
          </a:stretch>
        </p:blipFill>
        <p:spPr>
          <a:xfrm>
            <a:off x="3079667" y="3180311"/>
            <a:ext cx="18491200" cy="9410700"/>
          </a:xfrm>
          <a:prstGeom prst="rect">
            <a:avLst/>
          </a:prstGeom>
        </p:spPr>
      </p:pic>
    </p:spTree>
    <p:extLst>
      <p:ext uri="{BB962C8B-B14F-4D97-AF65-F5344CB8AC3E}">
        <p14:creationId xmlns:p14="http://schemas.microsoft.com/office/powerpoint/2010/main" val="2165052631"/>
      </p:ext>
    </p:extLst>
  </p:cSld>
  <p:clrMapOvr>
    <a:masterClrMapping/>
  </p:clrMapOvr>
  <p:transition spd="med"/>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F29CA2-4640-B146-9CA2-7520F645BFC9}"/>
              </a:ext>
            </a:extLst>
          </p:cNvPr>
          <p:cNvSpPr>
            <a:spLocks noGrp="1"/>
          </p:cNvSpPr>
          <p:nvPr>
            <p:ph type="title"/>
          </p:nvPr>
        </p:nvSpPr>
        <p:spPr/>
        <p:txBody>
          <a:bodyPr/>
          <a:lstStyle/>
          <a:p>
            <a:r>
              <a:rPr lang="en-US" dirty="0"/>
              <a:t>Workspace – Variables </a:t>
            </a:r>
          </a:p>
        </p:txBody>
      </p:sp>
      <p:sp>
        <p:nvSpPr>
          <p:cNvPr id="4" name="Text Placeholder 3">
            <a:extLst>
              <a:ext uri="{FF2B5EF4-FFF2-40B4-BE49-F238E27FC236}">
                <a16:creationId xmlns:a16="http://schemas.microsoft.com/office/drawing/2014/main" id="{9A213F5B-8034-D04D-B2FE-1F393A843E14}"/>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A0600927-320C-DD4C-8011-E6CA139C9852}"/>
              </a:ext>
            </a:extLst>
          </p:cNvPr>
          <p:cNvPicPr>
            <a:picLocks noChangeAspect="1"/>
          </p:cNvPicPr>
          <p:nvPr/>
        </p:nvPicPr>
        <p:blipFill>
          <a:blip r:embed="rId3">
            <a:alphaModFix amt="20000"/>
          </a:blip>
          <a:stretch>
            <a:fillRect/>
          </a:stretch>
        </p:blipFill>
        <p:spPr>
          <a:xfrm>
            <a:off x="3079667" y="3180311"/>
            <a:ext cx="18491200" cy="9410700"/>
          </a:xfrm>
          <a:prstGeom prst="rect">
            <a:avLst/>
          </a:prstGeom>
        </p:spPr>
      </p:pic>
      <p:pic>
        <p:nvPicPr>
          <p:cNvPr id="2" name="Picture 1">
            <a:extLst>
              <a:ext uri="{FF2B5EF4-FFF2-40B4-BE49-F238E27FC236}">
                <a16:creationId xmlns:a16="http://schemas.microsoft.com/office/drawing/2014/main" id="{CC805F8A-3BE5-5B4D-B91A-21FCD403951B}"/>
              </a:ext>
            </a:extLst>
          </p:cNvPr>
          <p:cNvPicPr>
            <a:picLocks noChangeAspect="1"/>
          </p:cNvPicPr>
          <p:nvPr/>
        </p:nvPicPr>
        <p:blipFill>
          <a:blip r:embed="rId4"/>
          <a:stretch>
            <a:fillRect/>
          </a:stretch>
        </p:blipFill>
        <p:spPr>
          <a:xfrm>
            <a:off x="1451869" y="5304171"/>
            <a:ext cx="22662111" cy="2011030"/>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1817EDDF-2B6D-ED4E-9521-5A8B36B22984}"/>
              </a:ext>
            </a:extLst>
          </p:cNvPr>
          <p:cNvPicPr>
            <a:picLocks noChangeAspect="1"/>
          </p:cNvPicPr>
          <p:nvPr/>
        </p:nvPicPr>
        <p:blipFill>
          <a:blip r:embed="rId5"/>
          <a:stretch>
            <a:fillRect/>
          </a:stretch>
        </p:blipFill>
        <p:spPr>
          <a:xfrm>
            <a:off x="1451868" y="8135469"/>
            <a:ext cx="22662111" cy="86058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15570798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5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17</a:t>
            </a:fld>
            <a:endParaRPr/>
          </a:p>
        </p:txBody>
      </p:sp>
      <p:sp>
        <p:nvSpPr>
          <p:cNvPr id="959" name="DEVELOPMENT"/>
          <p:cNvSpPr txBox="1"/>
          <p:nvPr/>
        </p:nvSpPr>
        <p:spPr>
          <a:xfrm>
            <a:off x="1539993" y="6087033"/>
            <a:ext cx="28861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960" name="SECURITY"/>
          <p:cNvSpPr txBox="1"/>
          <p:nvPr/>
        </p:nvSpPr>
        <p:spPr>
          <a:xfrm>
            <a:off x="1565393" y="8147776"/>
            <a:ext cx="24289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961"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962" name="Run applications"/>
          <p:cNvSpPr txBox="1"/>
          <p:nvPr/>
        </p:nvSpPr>
        <p:spPr>
          <a:xfrm>
            <a:off x="1539990" y="6444058"/>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96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964"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9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9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72" name="Group"/>
          <p:cNvGrpSpPr/>
          <p:nvPr/>
        </p:nvGrpSpPr>
        <p:grpSpPr>
          <a:xfrm>
            <a:off x="1732727" y="4408373"/>
            <a:ext cx="614396" cy="710738"/>
            <a:chOff x="0" y="0"/>
            <a:chExt cx="614395" cy="710736"/>
          </a:xfrm>
        </p:grpSpPr>
        <p:sp>
          <p:nvSpPr>
            <p:cNvPr id="96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6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97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97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973"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974" name="THE PRACTITIONER"/>
          <p:cNvSpPr txBox="1"/>
          <p:nvPr/>
        </p:nvSpPr>
        <p:spPr>
          <a:xfrm>
            <a:off x="2487664" y="4444124"/>
            <a:ext cx="3495768"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97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982" name="Group"/>
          <p:cNvGrpSpPr/>
          <p:nvPr/>
        </p:nvGrpSpPr>
        <p:grpSpPr>
          <a:xfrm>
            <a:off x="10255084" y="9170669"/>
            <a:ext cx="5031635" cy="2915964"/>
            <a:chOff x="0" y="0"/>
            <a:chExt cx="5031634" cy="2915962"/>
          </a:xfrm>
        </p:grpSpPr>
        <p:sp>
          <p:nvSpPr>
            <p:cNvPr id="976"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981" name="Group"/>
            <p:cNvGrpSpPr/>
            <p:nvPr/>
          </p:nvGrpSpPr>
          <p:grpSpPr>
            <a:xfrm>
              <a:off x="2210284" y="1109602"/>
              <a:ext cx="611226" cy="696704"/>
              <a:chOff x="-1" y="-1"/>
              <a:chExt cx="611224" cy="696702"/>
            </a:xfrm>
          </p:grpSpPr>
          <p:sp>
            <p:nvSpPr>
              <p:cNvPr id="977"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8"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79" name="Shape"/>
              <p:cNvSpPr/>
              <p:nvPr/>
            </p:nvSpPr>
            <p:spPr>
              <a:xfrm>
                <a:off x="-2" y="-2"/>
                <a:ext cx="189876" cy="3305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0"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sp>
        <p:nvSpPr>
          <p:cNvPr id="983" name="Scale…"/>
          <p:cNvSpPr txBox="1"/>
          <p:nvPr/>
        </p:nvSpPr>
        <p:spPr>
          <a:xfrm>
            <a:off x="16013140" y="10167367"/>
            <a:ext cx="6133642" cy="14901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Scale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Heterogeneity </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Dependency management</a:t>
            </a:r>
          </a:p>
        </p:txBody>
      </p:sp>
    </p:spTree>
    <p:extLst>
      <p:ext uri="{BB962C8B-B14F-4D97-AF65-F5344CB8AC3E}">
        <p14:creationId xmlns:p14="http://schemas.microsoft.com/office/powerpoint/2010/main" val="1340360171"/>
      </p:ext>
    </p:extLst>
  </p:cSld>
  <p:clrMapOvr>
    <a:masterClrMapping/>
  </p:clrMapOvr>
  <p:transition spd="med"/>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5" name="Picture 4">
            <a:extLst>
              <a:ext uri="{FF2B5EF4-FFF2-40B4-BE49-F238E27FC236}">
                <a16:creationId xmlns:a16="http://schemas.microsoft.com/office/drawing/2014/main" id="{24CD3522-D6C9-724D-9633-58AE1F1243D5}"/>
              </a:ext>
            </a:extLst>
          </p:cNvPr>
          <p:cNvPicPr>
            <a:picLocks noChangeAspect="1"/>
          </p:cNvPicPr>
          <p:nvPr/>
        </p:nvPicPr>
        <p:blipFill>
          <a:blip r:embed="rId2"/>
          <a:stretch>
            <a:fillRect/>
          </a:stretch>
        </p:blipFill>
        <p:spPr>
          <a:xfrm>
            <a:off x="2999921" y="3349719"/>
            <a:ext cx="17672049" cy="7888282"/>
          </a:xfrm>
          <a:prstGeom prst="rect">
            <a:avLst/>
          </a:prstGeom>
        </p:spPr>
      </p:pic>
    </p:spTree>
    <p:extLst>
      <p:ext uri="{BB962C8B-B14F-4D97-AF65-F5344CB8AC3E}">
        <p14:creationId xmlns:p14="http://schemas.microsoft.com/office/powerpoint/2010/main" val="739415277"/>
      </p:ext>
    </p:extLst>
  </p:cSld>
  <p:clrMapOvr>
    <a:masterClrMapping/>
  </p:clrMapOvr>
  <p:transition spd="med"/>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CE0E6-B2A5-1B42-9654-D219106603B8}"/>
              </a:ext>
            </a:extLst>
          </p:cNvPr>
          <p:cNvSpPr>
            <a:spLocks noGrp="1"/>
          </p:cNvSpPr>
          <p:nvPr>
            <p:ph type="title"/>
          </p:nvPr>
        </p:nvSpPr>
        <p:spPr/>
        <p:txBody>
          <a:bodyPr/>
          <a:lstStyle/>
          <a:p>
            <a:r>
              <a:rPr lang="en-US" dirty="0"/>
              <a:t>Workspace – Settings</a:t>
            </a:r>
          </a:p>
        </p:txBody>
      </p:sp>
      <p:sp>
        <p:nvSpPr>
          <p:cNvPr id="4" name="Text Placeholder 3">
            <a:extLst>
              <a:ext uri="{FF2B5EF4-FFF2-40B4-BE49-F238E27FC236}">
                <a16:creationId xmlns:a16="http://schemas.microsoft.com/office/drawing/2014/main" id="{FFDB4B68-3908-2B47-89F3-A716DDB550EF}"/>
              </a:ext>
            </a:extLst>
          </p:cNvPr>
          <p:cNvSpPr>
            <a:spLocks noGrp="1"/>
          </p:cNvSpPr>
          <p:nvPr>
            <p:ph type="body" sz="quarter" idx="10"/>
          </p:nvPr>
        </p:nvSpPr>
        <p:spPr/>
        <p:txBody>
          <a:bodyPr/>
          <a:lstStyle/>
          <a:p>
            <a:r>
              <a:rPr lang="en-US" dirty="0"/>
              <a:t>https://</a:t>
            </a:r>
            <a:r>
              <a:rPr lang="en-US" dirty="0" err="1"/>
              <a:t>www.terraform.io</a:t>
            </a:r>
            <a:r>
              <a:rPr lang="en-US" dirty="0"/>
              <a:t>/docs/enterprise/workspaces/</a:t>
            </a:r>
            <a:r>
              <a:rPr lang="en-US" dirty="0" err="1"/>
              <a:t>variables.html</a:t>
            </a:r>
            <a:endParaRPr lang="en-US" dirty="0"/>
          </a:p>
        </p:txBody>
      </p:sp>
      <p:pic>
        <p:nvPicPr>
          <p:cNvPr id="7" name="Picture 6">
            <a:extLst>
              <a:ext uri="{FF2B5EF4-FFF2-40B4-BE49-F238E27FC236}">
                <a16:creationId xmlns:a16="http://schemas.microsoft.com/office/drawing/2014/main" id="{1168ABF7-FF4A-8E41-AB53-CF5FF050D46C}"/>
              </a:ext>
            </a:extLst>
          </p:cNvPr>
          <p:cNvPicPr>
            <a:picLocks noChangeAspect="1"/>
          </p:cNvPicPr>
          <p:nvPr/>
        </p:nvPicPr>
        <p:blipFill>
          <a:blip r:embed="rId3"/>
          <a:stretch>
            <a:fillRect/>
          </a:stretch>
        </p:blipFill>
        <p:spPr>
          <a:xfrm>
            <a:off x="1827893" y="3715764"/>
            <a:ext cx="19693164" cy="7469072"/>
          </a:xfrm>
          <a:prstGeom prst="rect">
            <a:avLst/>
          </a:prstGeom>
        </p:spPr>
      </p:pic>
    </p:spTree>
    <p:extLst>
      <p:ext uri="{BB962C8B-B14F-4D97-AF65-F5344CB8AC3E}">
        <p14:creationId xmlns:p14="http://schemas.microsoft.com/office/powerpoint/2010/main" val="1455806732"/>
      </p:ext>
    </p:extLst>
  </p:cSld>
  <p:clrMapOvr>
    <a:masterClrMapping/>
  </p:clrMapOvr>
  <p:transition spd="med"/>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757180-0A1A-DD4A-B483-1D8A16B807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F8D9305-FA79-694A-BD54-096EC3B44223}"/>
              </a:ext>
            </a:extLst>
          </p:cNvPr>
          <p:cNvSpPr>
            <a:spLocks noGrp="1"/>
          </p:cNvSpPr>
          <p:nvPr>
            <p:ph type="title"/>
          </p:nvPr>
        </p:nvSpPr>
        <p:spPr/>
        <p:txBody>
          <a:bodyPr/>
          <a:lstStyle/>
          <a:p>
            <a:r>
              <a:rPr lang="en-US" dirty="0"/>
              <a:t>Remote State</a:t>
            </a:r>
          </a:p>
        </p:txBody>
      </p:sp>
    </p:spTree>
    <p:extLst>
      <p:ext uri="{BB962C8B-B14F-4D97-AF65-F5344CB8AC3E}">
        <p14:creationId xmlns:p14="http://schemas.microsoft.com/office/powerpoint/2010/main" val="670446124"/>
      </p:ext>
    </p:extLst>
  </p:cSld>
  <p:clrMapOvr>
    <a:masterClrMapping/>
  </p:clrMapOvr>
  <p:transition spd="med"/>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 name="Shape 1346"/>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7" name="Shape 1347"/>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348" name="Shape 1348"/>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49" name="Shape 1349"/>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350" name="Shape 1350"/>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1" name="Shape 1351"/>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2" name="Shape 1352"/>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3" name="Shape 1353"/>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4" name="Shape 135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5" name="Shape 1355"/>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356" name="Shape 1356"/>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357" name="Shape 13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8" name="Shape 13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59" name="Shape 13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66" name="Group 1366"/>
          <p:cNvGrpSpPr/>
          <p:nvPr/>
        </p:nvGrpSpPr>
        <p:grpSpPr>
          <a:xfrm>
            <a:off x="1823968" y="6618227"/>
            <a:ext cx="681098" cy="2866536"/>
            <a:chOff x="0" y="0"/>
            <a:chExt cx="681096" cy="2866535"/>
          </a:xfrm>
        </p:grpSpPr>
        <p:sp>
          <p:nvSpPr>
            <p:cNvPr id="1360" name="Shape 13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1" name="Shape 13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2" name="Shape 13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3" name="Shape 13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364" name="Shape 13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65" name="Shape 13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367" name="Shape 13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8" name="Shape 13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69" name="Shape 13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370" name="Shape 1370"/>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371" name="Shape 1371"/>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372" name="Shape 1372"/>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373" name="Shape 1373"/>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Terraform runs and state management</a:t>
            </a:r>
          </a:p>
        </p:txBody>
      </p:sp>
      <p:pic>
        <p:nvPicPr>
          <p:cNvPr id="1374"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454165" y="6470191"/>
            <a:ext cx="4725400" cy="3706248"/>
          </a:xfrm>
          <a:prstGeom prst="rect">
            <a:avLst/>
          </a:prstGeom>
          <a:ln w="12700">
            <a:miter lim="400000"/>
          </a:ln>
        </p:spPr>
      </p:pic>
      <p:grpSp>
        <p:nvGrpSpPr>
          <p:cNvPr id="1400" name="Group 1400"/>
          <p:cNvGrpSpPr/>
          <p:nvPr/>
        </p:nvGrpSpPr>
        <p:grpSpPr>
          <a:xfrm>
            <a:off x="4546046" y="4769116"/>
            <a:ext cx="2541639" cy="1132479"/>
            <a:chOff x="0" y="0"/>
            <a:chExt cx="2541638" cy="1132477"/>
          </a:xfrm>
        </p:grpSpPr>
        <p:grpSp>
          <p:nvGrpSpPr>
            <p:cNvPr id="1379" name="Group 1379"/>
            <p:cNvGrpSpPr/>
            <p:nvPr/>
          </p:nvGrpSpPr>
          <p:grpSpPr>
            <a:xfrm>
              <a:off x="0" y="-1"/>
              <a:ext cx="782944" cy="917733"/>
              <a:chOff x="0" y="0"/>
              <a:chExt cx="782943" cy="917731"/>
            </a:xfrm>
          </p:grpSpPr>
          <p:sp>
            <p:nvSpPr>
              <p:cNvPr id="1375" name="Shape 137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78" name="Group 1378"/>
              <p:cNvGrpSpPr/>
              <p:nvPr/>
            </p:nvGrpSpPr>
            <p:grpSpPr>
              <a:xfrm>
                <a:off x="50923" y="0"/>
                <a:ext cx="681097" cy="786682"/>
                <a:chOff x="0" y="0"/>
                <a:chExt cx="681096" cy="786681"/>
              </a:xfrm>
            </p:grpSpPr>
            <p:sp>
              <p:nvSpPr>
                <p:cNvPr id="1376" name="Shape 137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77" name="Shape 137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4" name="Group 1384"/>
            <p:cNvGrpSpPr/>
            <p:nvPr/>
          </p:nvGrpSpPr>
          <p:grpSpPr>
            <a:xfrm>
              <a:off x="458216" y="-1"/>
              <a:ext cx="782945" cy="917733"/>
              <a:chOff x="0" y="0"/>
              <a:chExt cx="782943" cy="917731"/>
            </a:xfrm>
          </p:grpSpPr>
          <p:sp>
            <p:nvSpPr>
              <p:cNvPr id="1380" name="Shape 138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3" name="Group 1383"/>
              <p:cNvGrpSpPr/>
              <p:nvPr/>
            </p:nvGrpSpPr>
            <p:grpSpPr>
              <a:xfrm>
                <a:off x="50923" y="0"/>
                <a:ext cx="681097" cy="786682"/>
                <a:chOff x="0" y="0"/>
                <a:chExt cx="681096" cy="786681"/>
              </a:xfrm>
            </p:grpSpPr>
            <p:sp>
              <p:nvSpPr>
                <p:cNvPr id="1381" name="Shape 138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2" name="Shape 138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89" name="Group 1389"/>
            <p:cNvGrpSpPr/>
            <p:nvPr/>
          </p:nvGrpSpPr>
          <p:grpSpPr>
            <a:xfrm>
              <a:off x="1758695" y="-1"/>
              <a:ext cx="782944" cy="917733"/>
              <a:chOff x="0" y="0"/>
              <a:chExt cx="782943" cy="917731"/>
            </a:xfrm>
          </p:grpSpPr>
          <p:sp>
            <p:nvSpPr>
              <p:cNvPr id="1385" name="Shape 1385"/>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88" name="Group 1388"/>
              <p:cNvGrpSpPr/>
              <p:nvPr/>
            </p:nvGrpSpPr>
            <p:grpSpPr>
              <a:xfrm>
                <a:off x="50923" y="0"/>
                <a:ext cx="681097" cy="786682"/>
                <a:chOff x="0" y="0"/>
                <a:chExt cx="681096" cy="786681"/>
              </a:xfrm>
            </p:grpSpPr>
            <p:sp>
              <p:nvSpPr>
                <p:cNvPr id="1386" name="Shape 138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87" name="Shape 1387"/>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4" name="Group 1394"/>
            <p:cNvGrpSpPr/>
            <p:nvPr/>
          </p:nvGrpSpPr>
          <p:grpSpPr>
            <a:xfrm>
              <a:off x="1306576" y="-1"/>
              <a:ext cx="782944" cy="917733"/>
              <a:chOff x="0" y="0"/>
              <a:chExt cx="782943" cy="917731"/>
            </a:xfrm>
          </p:grpSpPr>
          <p:sp>
            <p:nvSpPr>
              <p:cNvPr id="1390" name="Shape 1390"/>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3" name="Group 1393"/>
              <p:cNvGrpSpPr/>
              <p:nvPr/>
            </p:nvGrpSpPr>
            <p:grpSpPr>
              <a:xfrm>
                <a:off x="50923" y="0"/>
                <a:ext cx="681097" cy="786682"/>
                <a:chOff x="0" y="0"/>
                <a:chExt cx="681096" cy="786681"/>
              </a:xfrm>
            </p:grpSpPr>
            <p:sp>
              <p:nvSpPr>
                <p:cNvPr id="1391" name="Shape 139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2" name="Shape 1392"/>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399" name="Group 1399"/>
            <p:cNvGrpSpPr/>
            <p:nvPr/>
          </p:nvGrpSpPr>
          <p:grpSpPr>
            <a:xfrm>
              <a:off x="789432" y="0"/>
              <a:ext cx="966150" cy="1132478"/>
              <a:chOff x="0" y="0"/>
              <a:chExt cx="966148" cy="1132477"/>
            </a:xfrm>
          </p:grpSpPr>
          <p:sp>
            <p:nvSpPr>
              <p:cNvPr id="1395" name="Shape 1395"/>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398" name="Group 1398"/>
              <p:cNvGrpSpPr/>
              <p:nvPr/>
            </p:nvGrpSpPr>
            <p:grpSpPr>
              <a:xfrm>
                <a:off x="62839" y="0"/>
                <a:ext cx="840471" cy="970763"/>
                <a:chOff x="0" y="0"/>
                <a:chExt cx="840470" cy="970762"/>
              </a:xfrm>
            </p:grpSpPr>
            <p:sp>
              <p:nvSpPr>
                <p:cNvPr id="1396" name="Shape 1396"/>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397" name="Shape 1397"/>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401" name="Shape 1401"/>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 name="Shape 1405"/>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6" name="Shape 1406"/>
          <p:cNvSpPr/>
          <p:nvPr/>
        </p:nvSpPr>
        <p:spPr>
          <a:xfrm flipV="1">
            <a:off x="10490312" y="77966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7" name="Shape 1407"/>
          <p:cNvSpPr/>
          <p:nvPr/>
        </p:nvSpPr>
        <p:spPr>
          <a:xfrm flipV="1">
            <a:off x="6180623" y="5965736"/>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8" name="Shape 140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09" name="Shape 140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10" name="Shape 141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411" name="Shape 141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174</a:t>
            </a:fld>
            <a:endParaRPr/>
          </a:p>
        </p:txBody>
      </p:sp>
      <p:sp>
        <p:nvSpPr>
          <p:cNvPr id="1412" name="Shape 141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17" name="Group 1417"/>
          <p:cNvGrpSpPr/>
          <p:nvPr/>
        </p:nvGrpSpPr>
        <p:grpSpPr>
          <a:xfrm>
            <a:off x="12465370" y="10280274"/>
            <a:ext cx="611222" cy="696699"/>
            <a:chOff x="0" y="0"/>
            <a:chExt cx="611221" cy="696698"/>
          </a:xfrm>
        </p:grpSpPr>
        <p:sp>
          <p:nvSpPr>
            <p:cNvPr id="1413" name="Shape 141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4" name="Shape 141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5" name="Shape 141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16" name="Shape 141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418" name="Shape 1418"/>
          <p:cNvSpPr>
            <a:spLocks noGrp="1"/>
          </p:cNvSpPr>
          <p:nvPr>
            <p:ph type="title"/>
          </p:nvPr>
        </p:nvSpPr>
        <p:spPr>
          <a:xfrm>
            <a:off x="1565396" y="875901"/>
            <a:ext cx="21746796" cy="1405845"/>
          </a:xfrm>
          <a:prstGeom prst="rect">
            <a:avLst/>
          </a:prstGeom>
        </p:spPr>
        <p:txBody>
          <a:bodyPr/>
          <a:lstStyle>
            <a:lvl1pPr defTabSz="1664208">
              <a:spcBef>
                <a:spcPts val="1600"/>
              </a:spcBef>
              <a:defRPr sz="6734" spc="-240">
                <a:latin typeface="Verdana"/>
                <a:ea typeface="Verdana"/>
                <a:cs typeface="Verdana"/>
                <a:sym typeface="Verdana"/>
              </a:defRPr>
            </a:lvl1pPr>
          </a:lstStyle>
          <a:p>
            <a:r>
              <a:t>Remote state management and Terraform runs</a:t>
            </a:r>
          </a:p>
        </p:txBody>
      </p:sp>
      <p:sp>
        <p:nvSpPr>
          <p:cNvPr id="1419" name="Shape 141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420" name="Shape 1420"/>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27" name="Group 1427"/>
          <p:cNvGrpSpPr/>
          <p:nvPr/>
        </p:nvGrpSpPr>
        <p:grpSpPr>
          <a:xfrm>
            <a:off x="1724889" y="6715892"/>
            <a:ext cx="681097" cy="2866536"/>
            <a:chOff x="0" y="0"/>
            <a:chExt cx="681096" cy="2866535"/>
          </a:xfrm>
        </p:grpSpPr>
        <p:sp>
          <p:nvSpPr>
            <p:cNvPr id="1421" name="Shape 1421"/>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2" name="Shape 1422"/>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3" name="Shape 1423"/>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4" name="Shape 1424"/>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25" name="Shape 1425"/>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26" name="Shape 1426"/>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28" name="Shape 1428"/>
          <p:cNvSpPr/>
          <p:nvPr/>
        </p:nvSpPr>
        <p:spPr>
          <a:xfrm flipV="1">
            <a:off x="3063657"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29" name="Shape 1429"/>
          <p:cNvSpPr/>
          <p:nvPr/>
        </p:nvSpPr>
        <p:spPr>
          <a:xfrm>
            <a:off x="6180623" y="949224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53" name="Group 1453"/>
          <p:cNvGrpSpPr/>
          <p:nvPr/>
        </p:nvGrpSpPr>
        <p:grpSpPr>
          <a:xfrm>
            <a:off x="4914457" y="11434254"/>
            <a:ext cx="2532333" cy="1390119"/>
            <a:chOff x="0" y="0"/>
            <a:chExt cx="2532331" cy="1390118"/>
          </a:xfrm>
        </p:grpSpPr>
        <p:sp>
          <p:nvSpPr>
            <p:cNvPr id="1430" name="Shape 1430"/>
            <p:cNvSpPr/>
            <p:nvPr/>
          </p:nvSpPr>
          <p:spPr>
            <a:xfrm>
              <a:off x="0" y="0"/>
              <a:ext cx="2532332" cy="1390119"/>
            </a:xfrm>
            <a:prstGeom prst="rect">
              <a:avLst/>
            </a:prstGeom>
            <a:solidFill>
              <a:srgbClr val="DDDDDD"/>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40" name="Group 1440"/>
            <p:cNvGrpSpPr/>
            <p:nvPr/>
          </p:nvGrpSpPr>
          <p:grpSpPr>
            <a:xfrm>
              <a:off x="132941" y="289214"/>
              <a:ext cx="681097" cy="931808"/>
              <a:chOff x="0" y="0"/>
              <a:chExt cx="681096" cy="931806"/>
            </a:xfrm>
          </p:grpSpPr>
          <p:sp>
            <p:nvSpPr>
              <p:cNvPr id="1431" name="Shape 1431"/>
              <p:cNvSpPr/>
              <p:nvPr/>
            </p:nvSpPr>
            <p:spPr>
              <a:xfrm>
                <a:off x="-1" y="0"/>
                <a:ext cx="681098" cy="931807"/>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32" name="Shape 1432"/>
              <p:cNvSpPr/>
              <p:nvPr/>
            </p:nvSpPr>
            <p:spPr>
              <a:xfrm flipH="1" flipV="1">
                <a:off x="211014" y="307120"/>
                <a:ext cx="227730"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3" name="Shape 1433"/>
              <p:cNvSpPr/>
              <p:nvPr/>
            </p:nvSpPr>
            <p:spPr>
              <a:xfrm flipH="1" flipV="1">
                <a:off x="135802" y="179675"/>
                <a:ext cx="409494"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4" name="Shape 1434"/>
              <p:cNvSpPr/>
              <p:nvPr/>
            </p:nvSpPr>
            <p:spPr>
              <a:xfrm flipH="1">
                <a:off x="135802" y="430386"/>
                <a:ext cx="75213"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5" name="Shape 1435"/>
              <p:cNvSpPr/>
              <p:nvPr/>
            </p:nvSpPr>
            <p:spPr>
              <a:xfrm flipH="1">
                <a:off x="298764" y="430386"/>
                <a:ext cx="246532"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6" name="Shape 1436"/>
              <p:cNvSpPr/>
              <p:nvPr/>
            </p:nvSpPr>
            <p:spPr>
              <a:xfrm>
                <a:off x="135801" y="662293"/>
                <a:ext cx="190121"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7" name="Shape 1437"/>
              <p:cNvSpPr/>
              <p:nvPr/>
            </p:nvSpPr>
            <p:spPr>
              <a:xfrm flipH="1">
                <a:off x="231908" y="545295"/>
                <a:ext cx="313388"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8" name="Shape 1438"/>
              <p:cNvSpPr/>
              <p:nvPr/>
            </p:nvSpPr>
            <p:spPr>
              <a:xfrm flipH="1">
                <a:off x="135803" y="777202"/>
                <a:ext cx="56409"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39" name="Shape 1439"/>
              <p:cNvSpPr/>
              <p:nvPr/>
            </p:nvSpPr>
            <p:spPr>
              <a:xfrm flipH="1">
                <a:off x="282050" y="777202"/>
                <a:ext cx="119087" cy="1"/>
              </a:xfrm>
              <a:prstGeom prst="line">
                <a:avLst/>
              </a:prstGeom>
              <a:no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46" name="Group 1446"/>
            <p:cNvGrpSpPr/>
            <p:nvPr/>
          </p:nvGrpSpPr>
          <p:grpSpPr>
            <a:xfrm>
              <a:off x="1012350" y="477280"/>
              <a:ext cx="618625" cy="555676"/>
              <a:chOff x="0" y="0"/>
              <a:chExt cx="618624" cy="555675"/>
            </a:xfrm>
          </p:grpSpPr>
          <p:sp>
            <p:nvSpPr>
              <p:cNvPr id="1441" name="Shape 1441"/>
              <p:cNvSpPr/>
              <p:nvPr/>
            </p:nvSpPr>
            <p:spPr>
              <a:xfrm>
                <a:off x="0" y="0"/>
                <a:ext cx="618625" cy="555676"/>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2" name="Shape 1442"/>
              <p:cNvSpPr/>
              <p:nvPr/>
            </p:nvSpPr>
            <p:spPr>
              <a:xfrm flipH="1" flipV="1">
                <a:off x="96592" y="158454"/>
                <a:ext cx="431953" cy="1"/>
              </a:xfrm>
              <a:prstGeom prst="line">
                <a:avLst/>
              </a:prstGeom>
              <a:noFill/>
              <a:ln w="50800" cap="flat">
                <a:solidFill>
                  <a:schemeClr val="accent4"/>
                </a:solidFill>
                <a:prstDash val="solid"/>
                <a:bevel/>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3" name="Shape 1443"/>
              <p:cNvSpPr/>
              <p:nvPr/>
            </p:nvSpPr>
            <p:spPr>
              <a:xfrm flipH="1" flipV="1">
                <a:off x="96594" y="290861"/>
                <a:ext cx="221401"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4" name="Shape 1444"/>
              <p:cNvSpPr/>
              <p:nvPr/>
            </p:nvSpPr>
            <p:spPr>
              <a:xfrm flipH="1">
                <a:off x="406989" y="290861"/>
                <a:ext cx="104190"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5" name="Shape 1445"/>
              <p:cNvSpPr/>
              <p:nvPr/>
            </p:nvSpPr>
            <p:spPr>
              <a:xfrm flipH="1">
                <a:off x="96593" y="423268"/>
                <a:ext cx="80313"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452" name="Group 1452"/>
            <p:cNvGrpSpPr/>
            <p:nvPr/>
          </p:nvGrpSpPr>
          <p:grpSpPr>
            <a:xfrm>
              <a:off x="1829287" y="478872"/>
              <a:ext cx="611222" cy="552493"/>
              <a:chOff x="0" y="0"/>
              <a:chExt cx="611221" cy="552491"/>
            </a:xfrm>
          </p:grpSpPr>
          <p:sp>
            <p:nvSpPr>
              <p:cNvPr id="1447" name="Shape 1447"/>
              <p:cNvSpPr/>
              <p:nvPr/>
            </p:nvSpPr>
            <p:spPr>
              <a:xfrm>
                <a:off x="0" y="-1"/>
                <a:ext cx="611222" cy="552493"/>
              </a:xfrm>
              <a:prstGeom prst="rect">
                <a:avLst/>
              </a:prstGeom>
              <a:solidFill>
                <a:srgbClr val="FFFFFF"/>
              </a:solidFill>
              <a:ln w="50800" cap="flat">
                <a:solidFill>
                  <a:schemeClr val="accent4"/>
                </a:solidFill>
                <a:prstDash val="solid"/>
                <a:miter lim="8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448" name="Shape 1448"/>
              <p:cNvSpPr/>
              <p:nvPr/>
            </p:nvSpPr>
            <p:spPr>
              <a:xfrm flipH="1" flipV="1">
                <a:off x="89633" y="160959"/>
                <a:ext cx="432857"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49" name="Shape 1449"/>
              <p:cNvSpPr/>
              <p:nvPr/>
            </p:nvSpPr>
            <p:spPr>
              <a:xfrm flipH="1" flipV="1">
                <a:off x="274525" y="29473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0" name="Shape 1450"/>
              <p:cNvSpPr/>
              <p:nvPr/>
            </p:nvSpPr>
            <p:spPr>
              <a:xfrm flipH="1">
                <a:off x="274525" y="420893"/>
                <a:ext cx="247965"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1" name="Shape 1451"/>
              <p:cNvSpPr/>
              <p:nvPr/>
            </p:nvSpPr>
            <p:spPr>
              <a:xfrm flipH="1">
                <a:off x="89632" y="420893"/>
                <a:ext cx="80482" cy="1"/>
              </a:xfrm>
              <a:prstGeom prst="line">
                <a:avLst/>
              </a:prstGeom>
              <a:noFill/>
              <a:ln w="50800" cap="flat">
                <a:solidFill>
                  <a:schemeClr val="accent4"/>
                </a:solidFill>
                <a:prstDash val="solid"/>
                <a:round/>
              </a:ln>
              <a:effectLst/>
            </p:spPr>
            <p:txBody>
              <a:bodyPr wrap="square" lIns="121919" tIns="121919" rIns="121919" bIns="121919" numCol="1" anchor="t">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54" name="Shape 145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5" name="Shape 145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56" name="Shape 1456"/>
          <p:cNvSpPr/>
          <p:nvPr/>
        </p:nvSpPr>
        <p:spPr>
          <a:xfrm>
            <a:off x="6955826" y="11867692"/>
            <a:ext cx="489474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pic>
        <p:nvPicPr>
          <p:cNvPr id="1457" name="pasted-image.tiff"/>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721329" y="6807484"/>
            <a:ext cx="6032133" cy="3393506"/>
          </a:xfrm>
          <a:prstGeom prst="rect">
            <a:avLst/>
          </a:prstGeom>
          <a:ln w="12700">
            <a:miter lim="400000"/>
          </a:ln>
        </p:spPr>
      </p:pic>
      <p:sp>
        <p:nvSpPr>
          <p:cNvPr id="1458" name="Shape 145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459" name="Shape 1459"/>
          <p:cNvSpPr/>
          <p:nvPr/>
        </p:nvSpPr>
        <p:spPr>
          <a:xfrm>
            <a:off x="4069575" y="9368905"/>
            <a:ext cx="4725400"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TFE Workspace Management</a:t>
            </a:r>
          </a:p>
        </p:txBody>
      </p:sp>
      <p:sp>
        <p:nvSpPr>
          <p:cNvPr id="1460" name="Shape 1460"/>
          <p:cNvSpPr/>
          <p:nvPr/>
        </p:nvSpPr>
        <p:spPr>
          <a:xfrm>
            <a:off x="1259404" y="9972757"/>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1"/>
                </a:solidFill>
              </a:defRPr>
            </a:lvl1pPr>
          </a:lstStyle>
          <a:p>
            <a:r>
              <a:t>TEAM OF OPERATORS</a:t>
            </a:r>
          </a:p>
        </p:txBody>
      </p:sp>
      <p:sp>
        <p:nvSpPr>
          <p:cNvPr id="1461" name="Shape 146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grpSp>
        <p:nvGrpSpPr>
          <p:cNvPr id="1472" name="Group 1472"/>
          <p:cNvGrpSpPr/>
          <p:nvPr/>
        </p:nvGrpSpPr>
        <p:grpSpPr>
          <a:xfrm>
            <a:off x="3966469" y="4820533"/>
            <a:ext cx="4428309" cy="786683"/>
            <a:chOff x="0" y="0"/>
            <a:chExt cx="4428307" cy="786682"/>
          </a:xfrm>
        </p:grpSpPr>
        <p:sp>
          <p:nvSpPr>
            <p:cNvPr id="1462" name="Shape 1462"/>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3" name="Shape 1463"/>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4" name="Shape 1464"/>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5" name="Shape 1465"/>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6" name="Shape 1466"/>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7" name="Shape 1467"/>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68" name="Shape 1468"/>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69" name="Shape 1469"/>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0" name="Shape 1470"/>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471" name="Shape 1471"/>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473" name="Shape 1473"/>
          <p:cNvSpPr/>
          <p:nvPr/>
        </p:nvSpPr>
        <p:spPr>
          <a:xfrm>
            <a:off x="1454476" y="4710108"/>
            <a:ext cx="2557732" cy="10075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rgbClr val="000000"/>
                </a:solidFill>
              </a:defRPr>
            </a:lvl1pPr>
          </a:lstStyle>
          <a:p>
            <a:r>
              <a:t>TEAMS OF DEVELOPERS</a:t>
            </a:r>
          </a:p>
        </p:txBody>
      </p:sp>
      <p:sp>
        <p:nvSpPr>
          <p:cNvPr id="1474" name="Shape 1474"/>
          <p:cNvSpPr/>
          <p:nvPr/>
        </p:nvSpPr>
        <p:spPr>
          <a:xfrm>
            <a:off x="4066195" y="6033141"/>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1" name="Group 1481"/>
          <p:cNvGrpSpPr/>
          <p:nvPr/>
        </p:nvGrpSpPr>
        <p:grpSpPr>
          <a:xfrm>
            <a:off x="5545623" y="10513815"/>
            <a:ext cx="1270001" cy="1270001"/>
            <a:chOff x="0" y="0"/>
            <a:chExt cx="1270000" cy="1270000"/>
          </a:xfrm>
        </p:grpSpPr>
        <p:sp>
          <p:nvSpPr>
            <p:cNvPr id="1475" name="Shape 1475"/>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480" name="Group 1480"/>
            <p:cNvGrpSpPr/>
            <p:nvPr/>
          </p:nvGrpSpPr>
          <p:grpSpPr>
            <a:xfrm>
              <a:off x="116500" y="159352"/>
              <a:ext cx="1011600" cy="976696"/>
              <a:chOff x="0" y="0"/>
              <a:chExt cx="1011598" cy="976695"/>
            </a:xfrm>
          </p:grpSpPr>
          <p:sp>
            <p:nvSpPr>
              <p:cNvPr id="1476" name="Shape 1476"/>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7" name="Shape 1477"/>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8" name="Shape 1478"/>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479" name="Shape 1479"/>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482" name="Shape 1482"/>
          <p:cNvSpPr/>
          <p:nvPr/>
        </p:nvSpPr>
        <p:spPr>
          <a:xfrm>
            <a:off x="5545623" y="10867383"/>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
        <p:nvSpPr>
          <p:cNvPr id="1483" name="Shape 1483"/>
          <p:cNvSpPr/>
          <p:nvPr/>
        </p:nvSpPr>
        <p:spPr>
          <a:xfrm>
            <a:off x="1382982" y="3214341"/>
            <a:ext cx="22612748" cy="9631106"/>
          </a:xfrm>
          <a:prstGeom prst="rect">
            <a:avLst/>
          </a:prstGeom>
          <a:solidFill>
            <a:srgbClr val="FFFFFF">
              <a:alpha val="76649"/>
            </a:srgbClr>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dirty="0"/>
          </a:p>
        </p:txBody>
      </p:sp>
      <p:pic>
        <p:nvPicPr>
          <p:cNvPr id="1484"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721329" y="2916405"/>
            <a:ext cx="13315395" cy="9757251"/>
          </a:xfrm>
          <a:prstGeom prst="rect">
            <a:avLst/>
          </a:prstGeom>
          <a:ln w="88900">
            <a:solidFill>
              <a:srgbClr val="A7A7A7"/>
            </a:solidFill>
            <a:miter/>
          </a:ln>
          <a:effectLst>
            <a:outerShdw blurRad="127000" dir="2700000" rotWithShape="0">
              <a:srgbClr val="000000">
                <a:alpha val="75000"/>
              </a:srgbClr>
            </a:outerShdw>
          </a:effectLst>
        </p:spPr>
      </p:pic>
    </p:spTree>
  </p:cSld>
  <p:clrMapOvr>
    <a:masterClrMapping/>
  </p:clrMapOvr>
  <p:transition spd="slow"/>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6511013"/>
      </p:ext>
    </p:extLst>
  </p:cSld>
  <p:clrMapOvr>
    <a:masterClrMapping/>
  </p:clrMapOvr>
  <p:transition spd="med"/>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E4ED-47DC-D344-916C-F3C07AFFAFF4}"/>
              </a:ext>
            </a:extLst>
          </p:cNvPr>
          <p:cNvPicPr>
            <a:picLocks noChangeAspect="1"/>
          </p:cNvPicPr>
          <p:nvPr/>
        </p:nvPicPr>
        <p:blipFill>
          <a:blip r:embed="rId2">
            <a:alphaModFix amt="35000"/>
          </a:blip>
          <a:stretch>
            <a:fillRect/>
          </a:stretch>
        </p:blipFill>
        <p:spPr>
          <a:xfrm>
            <a:off x="1909069" y="3539670"/>
            <a:ext cx="20839807" cy="7856913"/>
          </a:xfrm>
          <a:prstGeom prst="rect">
            <a:avLst/>
          </a:prstGeom>
        </p:spPr>
      </p:pic>
      <p:sp>
        <p:nvSpPr>
          <p:cNvPr id="3" name="Title 2">
            <a:extLst>
              <a:ext uri="{FF2B5EF4-FFF2-40B4-BE49-F238E27FC236}">
                <a16:creationId xmlns:a16="http://schemas.microsoft.com/office/drawing/2014/main" id="{78AB52A0-1B44-4844-AB09-362426342C6D}"/>
              </a:ext>
            </a:extLst>
          </p:cNvPr>
          <p:cNvSpPr>
            <a:spLocks noGrp="1"/>
          </p:cNvSpPr>
          <p:nvPr>
            <p:ph type="title"/>
          </p:nvPr>
        </p:nvSpPr>
        <p:spPr/>
        <p:txBody>
          <a:bodyPr/>
          <a:lstStyle/>
          <a:p>
            <a:r>
              <a:rPr lang="en-US" dirty="0"/>
              <a:t>Workspace – State Management</a:t>
            </a:r>
          </a:p>
        </p:txBody>
      </p:sp>
      <p:sp>
        <p:nvSpPr>
          <p:cNvPr id="4" name="Text Placeholder 3">
            <a:extLst>
              <a:ext uri="{FF2B5EF4-FFF2-40B4-BE49-F238E27FC236}">
                <a16:creationId xmlns:a16="http://schemas.microsoft.com/office/drawing/2014/main" id="{41B8AC20-F619-0545-89C9-3ECF5D2D685C}"/>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C5453385-27CF-284E-B1F5-64931569F727}"/>
              </a:ext>
            </a:extLst>
          </p:cNvPr>
          <p:cNvPicPr>
            <a:picLocks noChangeAspect="1"/>
          </p:cNvPicPr>
          <p:nvPr/>
        </p:nvPicPr>
        <p:blipFill>
          <a:blip r:embed="rId3"/>
          <a:stretch>
            <a:fillRect/>
          </a:stretch>
        </p:blipFill>
        <p:spPr>
          <a:xfrm>
            <a:off x="4356512" y="2939017"/>
            <a:ext cx="15937510" cy="8457566"/>
          </a:xfrm>
          <a:prstGeom prst="rect">
            <a:avLst/>
          </a:prstGeom>
        </p:spPr>
      </p:pic>
    </p:spTree>
    <p:extLst>
      <p:ext uri="{BB962C8B-B14F-4D97-AF65-F5344CB8AC3E}">
        <p14:creationId xmlns:p14="http://schemas.microsoft.com/office/powerpoint/2010/main" val="505286980"/>
      </p:ext>
    </p:extLst>
  </p:cSld>
  <p:clrMapOvr>
    <a:masterClrMapping/>
  </p:clrMapOvr>
  <p:transition spd="med"/>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08 - Terraform Enterprise Setup</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677290311"/>
      </p:ext>
    </p:extLst>
  </p:cSld>
  <p:clrMapOvr>
    <a:masterClrMapping/>
  </p:clrMapOvr>
  <p:transition spd="med"/>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17873-3CB3-5F43-94D7-F22A72D5D0F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184989F6-F86B-5144-AD68-AD2DFFD3B67D}"/>
              </a:ext>
            </a:extLst>
          </p:cNvPr>
          <p:cNvSpPr>
            <a:spLocks noGrp="1"/>
          </p:cNvSpPr>
          <p:nvPr>
            <p:ph type="title"/>
          </p:nvPr>
        </p:nvSpPr>
        <p:spPr/>
        <p:txBody>
          <a:bodyPr/>
          <a:lstStyle/>
          <a:p>
            <a:r>
              <a:rPr lang="en-US" dirty="0"/>
              <a:t>Collaboration</a:t>
            </a:r>
            <a:br>
              <a:rPr lang="en-US" dirty="0"/>
            </a:br>
            <a:endParaRPr lang="en-US" dirty="0"/>
          </a:p>
        </p:txBody>
      </p:sp>
    </p:spTree>
    <p:extLst>
      <p:ext uri="{BB962C8B-B14F-4D97-AF65-F5344CB8AC3E}">
        <p14:creationId xmlns:p14="http://schemas.microsoft.com/office/powerpoint/2010/main" val="2664648460"/>
      </p:ext>
    </p:extLst>
  </p:cSld>
  <p:clrMapOvr>
    <a:masterClrMapping/>
  </p:clrMapOvr>
  <p:transition spd="med"/>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br>
              <a:rPr lang="en-US" dirty="0"/>
            </a:br>
            <a:r>
              <a:rPr lang="en-US" dirty="0"/>
              <a:t>Permissions</a:t>
            </a:r>
          </a:p>
          <a:p>
            <a:pPr marL="0" indent="0">
              <a:buNone/>
            </a:pPr>
            <a:r>
              <a:rPr lang="en-US" dirty="0"/>
              <a:t>	Read</a:t>
            </a:r>
          </a:p>
          <a:p>
            <a:pPr marL="0" indent="0">
              <a:buNone/>
            </a:pPr>
            <a:r>
              <a:rPr lang="en-US" dirty="0"/>
              <a:t>	Write</a:t>
            </a:r>
          </a:p>
          <a:p>
            <a:pPr marL="0" indent="0">
              <a:buNone/>
            </a:pPr>
            <a:r>
              <a:rPr lang="en-US" dirty="0"/>
              <a:t>	Admin</a:t>
            </a:r>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2731917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5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18</a:t>
            </a:fld>
            <a:endParaRPr/>
          </a:p>
        </p:txBody>
      </p:sp>
      <p:sp>
        <p:nvSpPr>
          <p:cNvPr id="145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54" name="SECURITY"/>
          <p:cNvSpPr txBox="1"/>
          <p:nvPr/>
        </p:nvSpPr>
        <p:spPr>
          <a:xfrm>
            <a:off x="1539990" y="8147776"/>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55" name="OPERATIONS"/>
          <p:cNvSpPr txBox="1"/>
          <p:nvPr/>
        </p:nvSpPr>
        <p:spPr>
          <a:xfrm>
            <a:off x="1539990"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5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57" name="Secure infrastructure &amp; applications"/>
          <p:cNvSpPr txBox="1"/>
          <p:nvPr/>
        </p:nvSpPr>
        <p:spPr>
          <a:xfrm>
            <a:off x="15399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58" name="Provision infrastructure"/>
          <p:cNvSpPr txBox="1"/>
          <p:nvPr/>
        </p:nvSpPr>
        <p:spPr>
          <a:xfrm>
            <a:off x="1539990"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5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6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66" name="Group"/>
          <p:cNvGrpSpPr/>
          <p:nvPr/>
        </p:nvGrpSpPr>
        <p:grpSpPr>
          <a:xfrm>
            <a:off x="1732727" y="4408373"/>
            <a:ext cx="614396" cy="710738"/>
            <a:chOff x="0" y="0"/>
            <a:chExt cx="614395" cy="710736"/>
          </a:xfrm>
        </p:grpSpPr>
        <p:sp>
          <p:nvSpPr>
            <p:cNvPr id="146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6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6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67" name="Cloud challenges for Security teams"/>
          <p:cNvSpPr txBox="1">
            <a:spLocks noGrp="1"/>
          </p:cNvSpPr>
          <p:nvPr>
            <p:ph type="title"/>
          </p:nvPr>
        </p:nvSpPr>
        <p:spPr>
          <a:xfrm>
            <a:off x="1565395" y="875900"/>
            <a:ext cx="21746798" cy="2207524"/>
          </a:xfrm>
          <a:prstGeom prst="rect">
            <a:avLst/>
          </a:prstGeom>
        </p:spPr>
        <p:txBody>
          <a:bodyPr/>
          <a:lstStyle>
            <a:lvl1pPr>
              <a:defRPr spc="-299"/>
            </a:lvl1pPr>
          </a:lstStyle>
          <a:p>
            <a:r>
              <a:t>Cloud challenges for Security teams</a:t>
            </a:r>
          </a:p>
        </p:txBody>
      </p:sp>
      <p:sp>
        <p:nvSpPr>
          <p:cNvPr id="1468"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469"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70"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475" name="Group"/>
          <p:cNvGrpSpPr/>
          <p:nvPr/>
        </p:nvGrpSpPr>
        <p:grpSpPr>
          <a:xfrm>
            <a:off x="12465369" y="10280273"/>
            <a:ext cx="611225" cy="696702"/>
            <a:chOff x="0" y="0"/>
            <a:chExt cx="611223" cy="696700"/>
          </a:xfrm>
        </p:grpSpPr>
        <p:sp>
          <p:nvSpPr>
            <p:cNvPr id="1471"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2"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3"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474"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476" name="Managing distributed secrets…"/>
          <p:cNvSpPr txBox="1"/>
          <p:nvPr/>
        </p:nvSpPr>
        <p:spPr>
          <a:xfrm>
            <a:off x="70103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spTree>
    <p:extLst>
      <p:ext uri="{BB962C8B-B14F-4D97-AF65-F5344CB8AC3E}">
        <p14:creationId xmlns:p14="http://schemas.microsoft.com/office/powerpoint/2010/main" val="1966706722"/>
      </p:ext>
    </p:extLst>
  </p:cSld>
  <p:clrMapOvr>
    <a:masterClrMapping/>
  </p:clrMapOvr>
  <p:transition spd="med"/>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715D3-78D5-C04E-B4E2-EA7741801937}"/>
              </a:ext>
            </a:extLst>
          </p:cNvPr>
          <p:cNvSpPr>
            <a:spLocks noGrp="1"/>
          </p:cNvSpPr>
          <p:nvPr>
            <p:ph type="body" idx="1"/>
          </p:nvPr>
        </p:nvSpPr>
        <p:spPr/>
        <p:txBody>
          <a:bodyPr/>
          <a:lstStyle/>
          <a:p>
            <a:pPr marL="0" indent="0">
              <a:buNone/>
            </a:pPr>
            <a:r>
              <a:rPr lang="en-US" b="1" dirty="0"/>
              <a:t>Role Based Access Controls</a:t>
            </a:r>
          </a:p>
          <a:p>
            <a:pPr marL="0" indent="0">
              <a:buNone/>
            </a:pPr>
            <a:endParaRPr lang="en-US" b="1" dirty="0"/>
          </a:p>
          <a:p>
            <a:pPr marL="0" indent="0">
              <a:buNone/>
            </a:pPr>
            <a:r>
              <a:rPr lang="en-US" dirty="0"/>
              <a:t>Organization</a:t>
            </a:r>
          </a:p>
          <a:p>
            <a:pPr marL="0" indent="0">
              <a:buNone/>
            </a:pPr>
            <a:r>
              <a:rPr lang="en-US" dirty="0"/>
              <a:t>	Teams</a:t>
            </a:r>
          </a:p>
          <a:p>
            <a:pPr marL="0" indent="0">
              <a:buNone/>
            </a:pPr>
            <a:r>
              <a:rPr lang="en-US" dirty="0"/>
              <a:t>		Users</a:t>
            </a:r>
          </a:p>
          <a:p>
            <a:pPr marL="0" indent="0">
              <a:buNone/>
            </a:pPr>
            <a:endParaRPr lang="en-US" dirty="0"/>
          </a:p>
        </p:txBody>
      </p:sp>
      <p:sp>
        <p:nvSpPr>
          <p:cNvPr id="3" name="Title 2">
            <a:extLst>
              <a:ext uri="{FF2B5EF4-FFF2-40B4-BE49-F238E27FC236}">
                <a16:creationId xmlns:a16="http://schemas.microsoft.com/office/drawing/2014/main" id="{A8D28AD8-0EE3-A04F-9D9C-BD14317E0883}"/>
              </a:ext>
            </a:extLst>
          </p:cNvPr>
          <p:cNvSpPr>
            <a:spLocks noGrp="1"/>
          </p:cNvSpPr>
          <p:nvPr>
            <p:ph type="title"/>
          </p:nvPr>
        </p:nvSpPr>
        <p:spPr/>
        <p:txBody>
          <a:bodyPr>
            <a:normAutofit/>
          </a:bodyPr>
          <a:lstStyle/>
          <a:p>
            <a:r>
              <a:rPr lang="en-US" dirty="0"/>
              <a:t>Collaboration</a:t>
            </a:r>
          </a:p>
        </p:txBody>
      </p:sp>
      <p:sp>
        <p:nvSpPr>
          <p:cNvPr id="4" name="Text Placeholder 3">
            <a:extLst>
              <a:ext uri="{FF2B5EF4-FFF2-40B4-BE49-F238E27FC236}">
                <a16:creationId xmlns:a16="http://schemas.microsoft.com/office/drawing/2014/main" id="{E46AEE74-0ABA-964C-83C9-043FF00F99D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5A0753AA-3DF6-AC40-A0EF-0F21ED069061}"/>
              </a:ext>
            </a:extLst>
          </p:cNvPr>
          <p:cNvPicPr>
            <a:picLocks noChangeAspect="1"/>
          </p:cNvPicPr>
          <p:nvPr/>
        </p:nvPicPr>
        <p:blipFill>
          <a:blip r:embed="rId3"/>
          <a:stretch>
            <a:fillRect/>
          </a:stretch>
        </p:blipFill>
        <p:spPr>
          <a:xfrm>
            <a:off x="9014185" y="4067836"/>
            <a:ext cx="13875657" cy="7805057"/>
          </a:xfrm>
          <a:prstGeom prst="rect">
            <a:avLst/>
          </a:prstGeom>
        </p:spPr>
      </p:pic>
    </p:spTree>
    <p:extLst>
      <p:ext uri="{BB962C8B-B14F-4D97-AF65-F5344CB8AC3E}">
        <p14:creationId xmlns:p14="http://schemas.microsoft.com/office/powerpoint/2010/main" val="4140513908"/>
      </p:ext>
    </p:extLst>
  </p:cSld>
  <p:clrMapOvr>
    <a:masterClrMapping/>
  </p:clrMapOvr>
  <p:transition spd="med"/>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09B663-A225-5B42-BC61-AFF2289A733C}"/>
              </a:ext>
            </a:extLst>
          </p:cNvPr>
          <p:cNvSpPr>
            <a:spLocks noGrp="1"/>
          </p:cNvSpPr>
          <p:nvPr>
            <p:ph type="body" idx="1"/>
          </p:nvPr>
        </p:nvSpPr>
        <p:spPr/>
        <p:txBody>
          <a:bodyPr/>
          <a:lstStyle/>
          <a:p>
            <a:pPr marL="0" indent="0">
              <a:buNone/>
            </a:pPr>
            <a:endParaRPr lang="en-US" dirty="0"/>
          </a:p>
          <a:p>
            <a:pPr marL="0" indent="0">
              <a:buNone/>
            </a:pPr>
            <a:r>
              <a:rPr lang="en-US" dirty="0"/>
              <a:t>API Tokens</a:t>
            </a:r>
          </a:p>
          <a:p>
            <a:pPr marL="0" indent="0">
              <a:buNone/>
            </a:pPr>
            <a:endParaRPr lang="en-US" dirty="0"/>
          </a:p>
          <a:p>
            <a:r>
              <a:rPr lang="en-US" dirty="0"/>
              <a:t>User</a:t>
            </a:r>
          </a:p>
          <a:p>
            <a:endParaRPr lang="en-US" dirty="0"/>
          </a:p>
          <a:p>
            <a:r>
              <a:rPr lang="en-US" dirty="0"/>
              <a:t>Team</a:t>
            </a:r>
          </a:p>
          <a:p>
            <a:endParaRPr lang="en-US" dirty="0"/>
          </a:p>
          <a:p>
            <a:r>
              <a:rPr lang="en-US" dirty="0"/>
              <a:t>Organization</a:t>
            </a:r>
          </a:p>
        </p:txBody>
      </p:sp>
      <p:sp>
        <p:nvSpPr>
          <p:cNvPr id="3" name="Title 2">
            <a:extLst>
              <a:ext uri="{FF2B5EF4-FFF2-40B4-BE49-F238E27FC236}">
                <a16:creationId xmlns:a16="http://schemas.microsoft.com/office/drawing/2014/main" id="{7E5BCBA3-3975-AE40-A8C8-45D261B88FE8}"/>
              </a:ext>
            </a:extLst>
          </p:cNvPr>
          <p:cNvSpPr>
            <a:spLocks noGrp="1"/>
          </p:cNvSpPr>
          <p:nvPr>
            <p:ph type="title"/>
          </p:nvPr>
        </p:nvSpPr>
        <p:spPr/>
        <p:txBody>
          <a:bodyPr/>
          <a:lstStyle/>
          <a:p>
            <a:r>
              <a:rPr lang="en-US" dirty="0"/>
              <a:t>Service Accounts</a:t>
            </a:r>
          </a:p>
        </p:txBody>
      </p:sp>
      <p:sp>
        <p:nvSpPr>
          <p:cNvPr id="4" name="Text Placeholder 3">
            <a:extLst>
              <a:ext uri="{FF2B5EF4-FFF2-40B4-BE49-F238E27FC236}">
                <a16:creationId xmlns:a16="http://schemas.microsoft.com/office/drawing/2014/main" id="{493DB403-26C5-6146-8395-C4CA9EAC307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92964738"/>
      </p:ext>
    </p:extLst>
  </p:cSld>
  <p:clrMapOvr>
    <a:masterClrMapping/>
  </p:clrMapOvr>
  <p:transition spd="med"/>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EB171F-8E88-6E4D-85A7-2218DD9C767F}"/>
              </a:ext>
            </a:extLst>
          </p:cNvPr>
          <p:cNvSpPr>
            <a:spLocks noGrp="1"/>
          </p:cNvSpPr>
          <p:nvPr>
            <p:ph type="title"/>
          </p:nvPr>
        </p:nvSpPr>
        <p:spPr/>
        <p:txBody>
          <a:bodyPr/>
          <a:lstStyle/>
          <a:p>
            <a:r>
              <a:rPr lang="en-US" dirty="0"/>
              <a:t>User Authentication</a:t>
            </a:r>
          </a:p>
        </p:txBody>
      </p:sp>
      <p:sp>
        <p:nvSpPr>
          <p:cNvPr id="4" name="Text Placeholder 3">
            <a:extLst>
              <a:ext uri="{FF2B5EF4-FFF2-40B4-BE49-F238E27FC236}">
                <a16:creationId xmlns:a16="http://schemas.microsoft.com/office/drawing/2014/main" id="{2D91F19B-F221-C946-A6F3-B71E1755E4F1}"/>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92CBFF5D-10FE-A745-B1CB-D9B48E641B02}"/>
              </a:ext>
            </a:extLst>
          </p:cNvPr>
          <p:cNvPicPr>
            <a:picLocks noChangeAspect="1"/>
          </p:cNvPicPr>
          <p:nvPr/>
        </p:nvPicPr>
        <p:blipFill>
          <a:blip r:embed="rId3"/>
          <a:stretch>
            <a:fillRect/>
          </a:stretch>
        </p:blipFill>
        <p:spPr>
          <a:xfrm>
            <a:off x="3427951" y="4544014"/>
            <a:ext cx="5650733" cy="6139269"/>
          </a:xfrm>
          <a:prstGeom prst="rect">
            <a:avLst/>
          </a:prstGeom>
        </p:spPr>
      </p:pic>
      <p:pic>
        <p:nvPicPr>
          <p:cNvPr id="6" name="Picture 5">
            <a:extLst>
              <a:ext uri="{FF2B5EF4-FFF2-40B4-BE49-F238E27FC236}">
                <a16:creationId xmlns:a16="http://schemas.microsoft.com/office/drawing/2014/main" id="{E297CD62-1863-5940-AD64-3C141727BACF}"/>
              </a:ext>
            </a:extLst>
          </p:cNvPr>
          <p:cNvPicPr>
            <a:picLocks noChangeAspect="1"/>
          </p:cNvPicPr>
          <p:nvPr/>
        </p:nvPicPr>
        <p:blipFill>
          <a:blip r:embed="rId4"/>
          <a:stretch>
            <a:fillRect/>
          </a:stretch>
        </p:blipFill>
        <p:spPr>
          <a:xfrm>
            <a:off x="12706652" y="5397499"/>
            <a:ext cx="8140700" cy="4432300"/>
          </a:xfrm>
          <a:prstGeom prst="rect">
            <a:avLst/>
          </a:prstGeom>
        </p:spPr>
      </p:pic>
    </p:spTree>
    <p:extLst>
      <p:ext uri="{BB962C8B-B14F-4D97-AF65-F5344CB8AC3E}">
        <p14:creationId xmlns:p14="http://schemas.microsoft.com/office/powerpoint/2010/main" val="26175490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4152283991"/>
      </p:ext>
    </p:extLst>
  </p:cSld>
  <p:clrMapOvr>
    <a:masterClrMapping/>
  </p:clrMapOvr>
  <p:transition spd="med"/>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67C773E-4889-D746-91F0-3165854D97C9}"/>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EDB6B96-59B4-5B4F-BEE2-BDC3282F72ED}"/>
              </a:ext>
            </a:extLst>
          </p:cNvPr>
          <p:cNvSpPr>
            <a:spLocks noGrp="1"/>
          </p:cNvSpPr>
          <p:nvPr>
            <p:ph type="title"/>
          </p:nvPr>
        </p:nvSpPr>
        <p:spPr/>
        <p:txBody>
          <a:bodyPr/>
          <a:lstStyle/>
          <a:p>
            <a:r>
              <a:rPr lang="en-US" dirty="0"/>
              <a:t>Private Module </a:t>
            </a:r>
            <a:br>
              <a:rPr lang="en-US" dirty="0"/>
            </a:br>
            <a:r>
              <a:rPr lang="en-US" dirty="0"/>
              <a:t>Registry</a:t>
            </a:r>
          </a:p>
        </p:txBody>
      </p:sp>
    </p:spTree>
    <p:extLst>
      <p:ext uri="{BB962C8B-B14F-4D97-AF65-F5344CB8AC3E}">
        <p14:creationId xmlns:p14="http://schemas.microsoft.com/office/powerpoint/2010/main" val="586663578"/>
      </p:ext>
    </p:extLst>
  </p:cSld>
  <p:clrMapOvr>
    <a:masterClrMapping/>
  </p:clrMapOvr>
  <p:transition spd="med"/>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F9B78-715E-AD41-842D-EF785FF34F43}"/>
              </a:ext>
            </a:extLst>
          </p:cNvPr>
          <p:cNvSpPr>
            <a:spLocks noGrp="1"/>
          </p:cNvSpPr>
          <p:nvPr>
            <p:ph type="body" idx="1"/>
          </p:nvPr>
        </p:nvSpPr>
        <p:spPr/>
        <p:txBody>
          <a:bodyPr/>
          <a:lstStyle/>
          <a:p>
            <a:pPr marL="0" indent="0">
              <a:buNone/>
            </a:pPr>
            <a:endParaRPr lang="en-US" dirty="0"/>
          </a:p>
          <a:p>
            <a:pPr marL="0" indent="0">
              <a:buNone/>
            </a:pPr>
            <a:r>
              <a:rPr lang="en-US" dirty="0"/>
              <a:t>Modules for sharing across organization</a:t>
            </a:r>
          </a:p>
          <a:p>
            <a:pPr marL="0" indent="0">
              <a:buNone/>
            </a:pPr>
            <a:endParaRPr lang="en-US" dirty="0"/>
          </a:p>
          <a:p>
            <a:pPr marL="0" indent="0">
              <a:buNone/>
            </a:pPr>
            <a:r>
              <a:rPr lang="en-US" dirty="0"/>
              <a:t>Versioning</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E4C3AC2F-2E78-444B-A269-62FE20CEFA7F}"/>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4DC2BEA-8390-D445-BCBA-ADDE95DABB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2933078"/>
      </p:ext>
    </p:extLst>
  </p:cSld>
  <p:clrMapOvr>
    <a:masterClrMapping/>
  </p:clrMapOvr>
  <p:transition spd="med"/>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F9B78-715E-AD41-842D-EF785FF34F43}"/>
              </a:ext>
            </a:extLst>
          </p:cNvPr>
          <p:cNvSpPr>
            <a:spLocks noGrp="1"/>
          </p:cNvSpPr>
          <p:nvPr>
            <p:ph type="body" idx="1"/>
          </p:nvPr>
        </p:nvSpPr>
        <p:spPr/>
        <p:txBody>
          <a:bodyPr/>
          <a:lstStyle/>
          <a:p>
            <a:pPr marL="0" indent="0">
              <a:buNone/>
            </a:pPr>
            <a:r>
              <a:rPr lang="en-US" dirty="0"/>
              <a:t>Show Module discovery in private repo</a:t>
            </a:r>
          </a:p>
          <a:p>
            <a:pPr marL="0" indent="0">
              <a:buNone/>
            </a:pPr>
            <a:endParaRPr lang="en-US" dirty="0"/>
          </a:p>
          <a:p>
            <a:pPr marL="0" indent="0">
              <a:buNone/>
            </a:pPr>
            <a:r>
              <a:rPr lang="en-US" dirty="0"/>
              <a:t>Documentation of modules</a:t>
            </a:r>
          </a:p>
        </p:txBody>
      </p:sp>
      <p:sp>
        <p:nvSpPr>
          <p:cNvPr id="3" name="Title 2">
            <a:extLst>
              <a:ext uri="{FF2B5EF4-FFF2-40B4-BE49-F238E27FC236}">
                <a16:creationId xmlns:a16="http://schemas.microsoft.com/office/drawing/2014/main" id="{E4C3AC2F-2E78-444B-A269-62FE20CEFA7F}"/>
              </a:ext>
            </a:extLst>
          </p:cNvPr>
          <p:cNvSpPr>
            <a:spLocks noGrp="1"/>
          </p:cNvSpPr>
          <p:nvPr>
            <p:ph type="title"/>
          </p:nvPr>
        </p:nvSpPr>
        <p:spPr/>
        <p:txBody>
          <a:bodyPr/>
          <a:lstStyle/>
          <a:p>
            <a:r>
              <a:rPr lang="en-US" dirty="0"/>
              <a:t>Private Module Registry</a:t>
            </a:r>
          </a:p>
        </p:txBody>
      </p:sp>
      <p:sp>
        <p:nvSpPr>
          <p:cNvPr id="4" name="Text Placeholder 3">
            <a:extLst>
              <a:ext uri="{FF2B5EF4-FFF2-40B4-BE49-F238E27FC236}">
                <a16:creationId xmlns:a16="http://schemas.microsoft.com/office/drawing/2014/main" id="{C4DC2BEA-8390-D445-BCBA-ADDE95DABB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589992557"/>
      </p:ext>
    </p:extLst>
  </p:cSld>
  <p:clrMapOvr>
    <a:masterClrMapping/>
  </p:clrMapOvr>
  <p:transition spd="med"/>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01F204-6F6B-434B-B66A-8B91ACB2C9BD}"/>
              </a:ext>
            </a:extLst>
          </p:cNvPr>
          <p:cNvSpPr>
            <a:spLocks noGrp="1"/>
          </p:cNvSpPr>
          <p:nvPr>
            <p:ph type="title"/>
          </p:nvPr>
        </p:nvSpPr>
        <p:spPr/>
        <p:txBody>
          <a:bodyPr/>
          <a:lstStyle/>
          <a:p>
            <a:r>
              <a:rPr lang="en-US" dirty="0"/>
              <a:t>Design Configuration</a:t>
            </a:r>
          </a:p>
        </p:txBody>
      </p:sp>
      <p:sp>
        <p:nvSpPr>
          <p:cNvPr id="4" name="Text Placeholder 3">
            <a:extLst>
              <a:ext uri="{FF2B5EF4-FFF2-40B4-BE49-F238E27FC236}">
                <a16:creationId xmlns:a16="http://schemas.microsoft.com/office/drawing/2014/main" id="{342AE2E9-101E-8543-9C40-4C1550DE500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2CA034A-428E-0E41-BD79-0887E1B36A69}"/>
              </a:ext>
            </a:extLst>
          </p:cNvPr>
          <p:cNvPicPr>
            <a:picLocks noChangeAspect="1"/>
          </p:cNvPicPr>
          <p:nvPr/>
        </p:nvPicPr>
        <p:blipFill>
          <a:blip r:embed="rId2"/>
          <a:stretch>
            <a:fillRect/>
          </a:stretch>
        </p:blipFill>
        <p:spPr>
          <a:xfrm>
            <a:off x="2601685" y="3213100"/>
            <a:ext cx="18592800" cy="8204200"/>
          </a:xfrm>
          <a:prstGeom prst="rect">
            <a:avLst/>
          </a:prstGeom>
        </p:spPr>
      </p:pic>
    </p:spTree>
    <p:extLst>
      <p:ext uri="{BB962C8B-B14F-4D97-AF65-F5344CB8AC3E}">
        <p14:creationId xmlns:p14="http://schemas.microsoft.com/office/powerpoint/2010/main" val="2740427862"/>
      </p:ext>
    </p:extLst>
  </p:cSld>
  <p:clrMapOvr>
    <a:masterClrMapping/>
  </p:clrMapOvr>
  <p:transition spd="med"/>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2C2B48-758F-3B44-B216-E2A36897E575}"/>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38E554B-D62C-BD46-B5ED-A15FBC380B37}"/>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025672098"/>
      </p:ext>
    </p:extLst>
  </p:cSld>
  <p:clrMapOvr>
    <a:masterClrMapping/>
  </p:clrMapOvr>
  <p:transition spd="med"/>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a:xfrm>
            <a:off x="7997753" y="7527558"/>
            <a:ext cx="13027164" cy="2184401"/>
          </a:xfrm>
        </p:spPr>
        <p:txBody>
          <a:bodyPr/>
          <a:lstStyle/>
          <a:p>
            <a:r>
              <a:rPr lang="en-US" dirty="0"/>
              <a:t>09 - Private Module Registry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4379629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1"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2"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8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a:t>
            </a:fld>
            <a:endParaRPr/>
          </a:p>
        </p:txBody>
      </p:sp>
      <p:sp>
        <p:nvSpPr>
          <p:cNvPr id="148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48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48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48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48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48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49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1"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492"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497" name="Group"/>
          <p:cNvGrpSpPr/>
          <p:nvPr/>
        </p:nvGrpSpPr>
        <p:grpSpPr>
          <a:xfrm>
            <a:off x="1732727" y="4408373"/>
            <a:ext cx="614396" cy="710738"/>
            <a:chOff x="0" y="0"/>
            <a:chExt cx="614395" cy="710736"/>
          </a:xfrm>
        </p:grpSpPr>
        <p:sp>
          <p:nvSpPr>
            <p:cNvPr id="149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49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49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498" name="Secure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Secure any application and any infrastructure</a:t>
            </a:r>
          </a:p>
        </p:txBody>
      </p:sp>
      <p:sp>
        <p:nvSpPr>
          <p:cNvPr id="149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500"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501"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502" name="Managing distributed secrets…"/>
          <p:cNvSpPr txBox="1"/>
          <p:nvPr/>
        </p:nvSpPr>
        <p:spPr>
          <a:xfrm>
            <a:off x="16014699" y="7884583"/>
            <a:ext cx="5032369" cy="14774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Managing distributed secrets</a:t>
            </a:r>
          </a:p>
          <a:p>
            <a:pPr marL="254000" indent="-254000">
              <a:lnSpc>
                <a:spcPct val="100000"/>
              </a:lnSpc>
              <a:spcBef>
                <a:spcPts val="0"/>
              </a:spcBef>
              <a:buSzPct val="100000"/>
              <a:buChar char="•"/>
              <a:defRPr sz="2000" b="0">
                <a:solidFill>
                  <a:srgbClr val="44546A"/>
                </a:solidFill>
                <a:latin typeface="Verdana"/>
                <a:ea typeface="Verdana"/>
                <a:cs typeface="Verdana"/>
                <a:sym typeface="Verdana"/>
              </a:defRPr>
            </a:pPr>
            <a:r>
              <a:t>Encrypt data at-rest and in-flight</a:t>
            </a:r>
          </a:p>
          <a:p>
            <a:pPr marL="254000" indent="-254000">
              <a:lnSpc>
                <a:spcPct val="150000"/>
              </a:lnSpc>
              <a:spcBef>
                <a:spcPts val="1100"/>
              </a:spcBef>
              <a:buSzPct val="100000"/>
              <a:buChar char="•"/>
              <a:defRPr sz="2000" b="0">
                <a:solidFill>
                  <a:srgbClr val="44546A"/>
                </a:solidFill>
                <a:latin typeface="Verdana"/>
                <a:ea typeface="Verdana"/>
                <a:cs typeface="Verdana"/>
                <a:sym typeface="Verdana"/>
              </a:defRPr>
            </a:pPr>
            <a:r>
              <a:t>Privilege access management</a:t>
            </a:r>
          </a:p>
        </p:txBody>
      </p:sp>
      <p:grpSp>
        <p:nvGrpSpPr>
          <p:cNvPr id="1507" name="Group"/>
          <p:cNvGrpSpPr/>
          <p:nvPr/>
        </p:nvGrpSpPr>
        <p:grpSpPr>
          <a:xfrm>
            <a:off x="12465369" y="10280273"/>
            <a:ext cx="611225" cy="696702"/>
            <a:chOff x="0" y="0"/>
            <a:chExt cx="611223" cy="696700"/>
          </a:xfrm>
        </p:grpSpPr>
        <p:sp>
          <p:nvSpPr>
            <p:cNvPr id="1503"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4"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5"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506"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521" name="Group"/>
          <p:cNvGrpSpPr/>
          <p:nvPr/>
        </p:nvGrpSpPr>
        <p:grpSpPr>
          <a:xfrm>
            <a:off x="10255084" y="7117380"/>
            <a:ext cx="5031635" cy="2915963"/>
            <a:chOff x="0" y="0"/>
            <a:chExt cx="5031634" cy="2915962"/>
          </a:xfrm>
        </p:grpSpPr>
        <p:sp>
          <p:nvSpPr>
            <p:cNvPr id="1508" name="Shape"/>
            <p:cNvSpPr/>
            <p:nvPr/>
          </p:nvSpPr>
          <p:spPr>
            <a:xfrm>
              <a:off x="0" y="0"/>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520" name="Group"/>
            <p:cNvGrpSpPr/>
            <p:nvPr/>
          </p:nvGrpSpPr>
          <p:grpSpPr>
            <a:xfrm>
              <a:off x="2182533" y="1067052"/>
              <a:ext cx="666729" cy="667523"/>
              <a:chOff x="0" y="0"/>
              <a:chExt cx="666727" cy="667521"/>
            </a:xfrm>
          </p:grpSpPr>
          <p:sp>
            <p:nvSpPr>
              <p:cNvPr id="1509" name="Triangle"/>
              <p:cNvSpPr/>
              <p:nvPr/>
            </p:nvSpPr>
            <p:spPr>
              <a:xfrm>
                <a:off x="-1" y="-1"/>
                <a:ext cx="666729" cy="6675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0"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1"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2"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3"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4"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5"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6"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7"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8"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519"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3160097442"/>
      </p:ext>
    </p:extLst>
  </p:cSld>
  <p:clrMapOvr>
    <a:masterClrMapping/>
  </p:clrMapOvr>
  <p:transition spd="med"/>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18BAAD-ABCC-FB47-9256-8C028CCBF23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9907E02-E33B-EE48-9503-57FC824305EA}"/>
              </a:ext>
            </a:extLst>
          </p:cNvPr>
          <p:cNvSpPr>
            <a:spLocks noGrp="1"/>
          </p:cNvSpPr>
          <p:nvPr>
            <p:ph type="title"/>
          </p:nvPr>
        </p:nvSpPr>
        <p:spPr/>
        <p:txBody>
          <a:bodyPr/>
          <a:lstStyle/>
          <a:p>
            <a:r>
              <a:rPr lang="en-US" dirty="0"/>
              <a:t>Governance</a:t>
            </a:r>
          </a:p>
        </p:txBody>
      </p:sp>
    </p:spTree>
    <p:extLst>
      <p:ext uri="{BB962C8B-B14F-4D97-AF65-F5344CB8AC3E}">
        <p14:creationId xmlns:p14="http://schemas.microsoft.com/office/powerpoint/2010/main" val="2042888517"/>
      </p:ext>
    </p:extLst>
  </p:cSld>
  <p:clrMapOvr>
    <a:masterClrMapping/>
  </p:clrMapOvr>
  <p:transition spd="med"/>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 name="Shape 1488"/>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89" name="Shape 1489"/>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490" name="Shape 1490"/>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491" name="Shape 14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2" name="Shape 14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493" name="Shape 149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4" name="Shape 149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5" name="Shape 149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6" name="Shape 149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7" name="Shape 1497"/>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498" name="Shape 1498"/>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499" name="Shape 1499"/>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0"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sp>
        <p:nvSpPr>
          <p:cNvPr id="1501" name="Shape 1501"/>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502"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sp>
        <p:nvSpPr>
          <p:cNvPr id="1503" name="Shape 150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191</a:t>
            </a:fld>
            <a:endParaRPr/>
          </a:p>
        </p:txBody>
      </p:sp>
      <p:sp>
        <p:nvSpPr>
          <p:cNvPr id="1504" name="Shape 1504"/>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05" name="Shape 1505"/>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06" name="Shape 1506"/>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07" name="Shape 1507"/>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08" name="Shape 1508"/>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pic>
        <p:nvPicPr>
          <p:cNvPr id="1509" name="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512" name="Group 1512"/>
          <p:cNvGrpSpPr/>
          <p:nvPr/>
        </p:nvGrpSpPr>
        <p:grpSpPr>
          <a:xfrm>
            <a:off x="18928472" y="10007017"/>
            <a:ext cx="711656" cy="840741"/>
            <a:chOff x="0" y="0"/>
            <a:chExt cx="711655" cy="840739"/>
          </a:xfrm>
        </p:grpSpPr>
        <p:sp>
          <p:nvSpPr>
            <p:cNvPr id="1510" name="Shape 151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1" name="Shape 151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513" name="Shape 15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4" name="Shape 15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5" name="Shape 1515"/>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16" name="Shape 1516"/>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23" name="Group 1523"/>
          <p:cNvGrpSpPr/>
          <p:nvPr/>
        </p:nvGrpSpPr>
        <p:grpSpPr>
          <a:xfrm>
            <a:off x="1823968" y="6618227"/>
            <a:ext cx="681098" cy="2866536"/>
            <a:chOff x="0" y="0"/>
            <a:chExt cx="681096" cy="2866535"/>
          </a:xfrm>
        </p:grpSpPr>
        <p:sp>
          <p:nvSpPr>
            <p:cNvPr id="1517" name="Shape 151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18" name="Shape 151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19" name="Shape 151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0" name="Shape 152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21" name="Shape 152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22" name="Shape 152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24" name="Shape 152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5" name="Shape 152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6" name="Shape 152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27" name="Shape 152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28" name="Shape 152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529" name="Shape 152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530" name="screencapture-atlas-hashicorp-beta-hashicorp-bank-networking-staging-runs-run-YYf3xgY4JYZh5PF9-1505521398729.png"/>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3372115" y="6478703"/>
            <a:ext cx="4889604" cy="3583002"/>
          </a:xfrm>
          <a:prstGeom prst="rect">
            <a:avLst/>
          </a:prstGeom>
          <a:ln w="63500">
            <a:solidFill>
              <a:schemeClr val="accent1"/>
            </a:solidFill>
            <a:miter/>
          </a:ln>
          <a:effectLst>
            <a:outerShdw blurRad="127000" dir="2700000" rotWithShape="0">
              <a:srgbClr val="000000">
                <a:alpha val="75000"/>
              </a:srgbClr>
            </a:outerShdw>
          </a:effectLst>
        </p:spPr>
      </p:pic>
      <p:grpSp>
        <p:nvGrpSpPr>
          <p:cNvPr id="1533" name="Group 1533"/>
          <p:cNvGrpSpPr/>
          <p:nvPr/>
        </p:nvGrpSpPr>
        <p:grpSpPr>
          <a:xfrm>
            <a:off x="20648559" y="9187559"/>
            <a:ext cx="711656" cy="840741"/>
            <a:chOff x="0" y="0"/>
            <a:chExt cx="711655" cy="840739"/>
          </a:xfrm>
        </p:grpSpPr>
        <p:sp>
          <p:nvSpPr>
            <p:cNvPr id="1531" name="Shape 1531"/>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32" name="Shape 1532"/>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
        <p:nvSpPr>
          <p:cNvPr id="1535" name="Shape 1535"/>
          <p:cNvSpPr/>
          <p:nvPr/>
        </p:nvSpPr>
        <p:spPr>
          <a:xfrm>
            <a:off x="20470919" y="11098941"/>
            <a:ext cx="711656"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lstStyle>
            <a:lvl1pPr>
              <a:defRPr sz="3000"/>
            </a:lvl1pPr>
          </a:lstStyle>
          <a:p>
            <a:r>
              <a:t>√</a:t>
            </a:r>
          </a:p>
        </p:txBody>
      </p:sp>
      <p:grpSp>
        <p:nvGrpSpPr>
          <p:cNvPr id="1561" name="Group 1561"/>
          <p:cNvGrpSpPr/>
          <p:nvPr/>
        </p:nvGrpSpPr>
        <p:grpSpPr>
          <a:xfrm>
            <a:off x="4546046" y="4769116"/>
            <a:ext cx="2541639" cy="1132479"/>
            <a:chOff x="0" y="0"/>
            <a:chExt cx="2541638" cy="1132477"/>
          </a:xfrm>
        </p:grpSpPr>
        <p:grpSp>
          <p:nvGrpSpPr>
            <p:cNvPr id="1540" name="Group 1540"/>
            <p:cNvGrpSpPr/>
            <p:nvPr/>
          </p:nvGrpSpPr>
          <p:grpSpPr>
            <a:xfrm>
              <a:off x="0" y="-1"/>
              <a:ext cx="782944" cy="917733"/>
              <a:chOff x="0" y="0"/>
              <a:chExt cx="782943" cy="917731"/>
            </a:xfrm>
          </p:grpSpPr>
          <p:sp>
            <p:nvSpPr>
              <p:cNvPr id="1536" name="Shape 153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39" name="Group 1539"/>
              <p:cNvGrpSpPr/>
              <p:nvPr/>
            </p:nvGrpSpPr>
            <p:grpSpPr>
              <a:xfrm>
                <a:off x="50923" y="0"/>
                <a:ext cx="681097" cy="786682"/>
                <a:chOff x="0" y="0"/>
                <a:chExt cx="681096" cy="786681"/>
              </a:xfrm>
            </p:grpSpPr>
            <p:sp>
              <p:nvSpPr>
                <p:cNvPr id="1537" name="Shape 153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38" name="Shape 153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45" name="Group 1545"/>
            <p:cNvGrpSpPr/>
            <p:nvPr/>
          </p:nvGrpSpPr>
          <p:grpSpPr>
            <a:xfrm>
              <a:off x="458216" y="-1"/>
              <a:ext cx="782945" cy="917733"/>
              <a:chOff x="0" y="0"/>
              <a:chExt cx="782943" cy="917731"/>
            </a:xfrm>
          </p:grpSpPr>
          <p:sp>
            <p:nvSpPr>
              <p:cNvPr id="1541" name="Shape 154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4" name="Group 1544"/>
              <p:cNvGrpSpPr/>
              <p:nvPr/>
            </p:nvGrpSpPr>
            <p:grpSpPr>
              <a:xfrm>
                <a:off x="50923" y="0"/>
                <a:ext cx="681097" cy="786682"/>
                <a:chOff x="0" y="0"/>
                <a:chExt cx="681096" cy="786681"/>
              </a:xfrm>
            </p:grpSpPr>
            <p:sp>
              <p:nvSpPr>
                <p:cNvPr id="1542" name="Shape 154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3" name="Shape 154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0" name="Group 1550"/>
            <p:cNvGrpSpPr/>
            <p:nvPr/>
          </p:nvGrpSpPr>
          <p:grpSpPr>
            <a:xfrm>
              <a:off x="1758695" y="-1"/>
              <a:ext cx="782944" cy="917733"/>
              <a:chOff x="0" y="0"/>
              <a:chExt cx="782943" cy="917731"/>
            </a:xfrm>
          </p:grpSpPr>
          <p:sp>
            <p:nvSpPr>
              <p:cNvPr id="1546" name="Shape 1546"/>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49" name="Group 1549"/>
              <p:cNvGrpSpPr/>
              <p:nvPr/>
            </p:nvGrpSpPr>
            <p:grpSpPr>
              <a:xfrm>
                <a:off x="50923" y="0"/>
                <a:ext cx="681097" cy="786682"/>
                <a:chOff x="0" y="0"/>
                <a:chExt cx="681096" cy="786681"/>
              </a:xfrm>
            </p:grpSpPr>
            <p:sp>
              <p:nvSpPr>
                <p:cNvPr id="1547" name="Shape 1547"/>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48" name="Shape 1548"/>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55" name="Group 1555"/>
            <p:cNvGrpSpPr/>
            <p:nvPr/>
          </p:nvGrpSpPr>
          <p:grpSpPr>
            <a:xfrm>
              <a:off x="1306576" y="-1"/>
              <a:ext cx="782944" cy="917733"/>
              <a:chOff x="0" y="0"/>
              <a:chExt cx="782943" cy="917731"/>
            </a:xfrm>
          </p:grpSpPr>
          <p:sp>
            <p:nvSpPr>
              <p:cNvPr id="1551" name="Shape 1551"/>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4" name="Group 1554"/>
              <p:cNvGrpSpPr/>
              <p:nvPr/>
            </p:nvGrpSpPr>
            <p:grpSpPr>
              <a:xfrm>
                <a:off x="50923" y="0"/>
                <a:ext cx="681097" cy="786682"/>
                <a:chOff x="0" y="0"/>
                <a:chExt cx="681096" cy="786681"/>
              </a:xfrm>
            </p:grpSpPr>
            <p:sp>
              <p:nvSpPr>
                <p:cNvPr id="1552" name="Shape 1552"/>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3" name="Shape 1553"/>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560" name="Group 1560"/>
            <p:cNvGrpSpPr/>
            <p:nvPr/>
          </p:nvGrpSpPr>
          <p:grpSpPr>
            <a:xfrm>
              <a:off x="789432" y="0"/>
              <a:ext cx="966150" cy="1132478"/>
              <a:chOff x="0" y="0"/>
              <a:chExt cx="966148" cy="1132477"/>
            </a:xfrm>
          </p:grpSpPr>
          <p:sp>
            <p:nvSpPr>
              <p:cNvPr id="1556" name="Shape 1556"/>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59" name="Group 1559"/>
              <p:cNvGrpSpPr/>
              <p:nvPr/>
            </p:nvGrpSpPr>
            <p:grpSpPr>
              <a:xfrm>
                <a:off x="62839" y="0"/>
                <a:ext cx="840471" cy="970763"/>
                <a:chOff x="0" y="0"/>
                <a:chExt cx="840470" cy="970762"/>
              </a:xfrm>
            </p:grpSpPr>
            <p:sp>
              <p:nvSpPr>
                <p:cNvPr id="1557" name="Shape 1557"/>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58" name="Shape 1558"/>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562" name="Shape 1562"/>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563" name="Shape 156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dirty="0"/>
              <a:t>AWS</a:t>
            </a:r>
          </a:p>
        </p:txBody>
      </p:sp>
      <p:sp>
        <p:nvSpPr>
          <p:cNvPr id="1564" name="Shape 156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565" name="Shape 156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grpSp>
        <p:nvGrpSpPr>
          <p:cNvPr id="81" name="Group 1533">
            <a:extLst>
              <a:ext uri="{FF2B5EF4-FFF2-40B4-BE49-F238E27FC236}">
                <a16:creationId xmlns:a16="http://schemas.microsoft.com/office/drawing/2014/main" id="{4F6FA522-956B-2E43-829F-C5C5CF04A088}"/>
              </a:ext>
            </a:extLst>
          </p:cNvPr>
          <p:cNvGrpSpPr/>
          <p:nvPr/>
        </p:nvGrpSpPr>
        <p:grpSpPr>
          <a:xfrm>
            <a:off x="20734521" y="10842989"/>
            <a:ext cx="711656" cy="840741"/>
            <a:chOff x="0" y="0"/>
            <a:chExt cx="711655" cy="840739"/>
          </a:xfrm>
        </p:grpSpPr>
        <p:sp>
          <p:nvSpPr>
            <p:cNvPr id="82" name="Shape 1531">
              <a:extLst>
                <a:ext uri="{FF2B5EF4-FFF2-40B4-BE49-F238E27FC236}">
                  <a16:creationId xmlns:a16="http://schemas.microsoft.com/office/drawing/2014/main" id="{70F5ED5A-E770-5D49-A043-25B2BA782600}"/>
                </a:ext>
              </a:extLst>
            </p:cNvPr>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3" name="Shape 1532">
              <a:extLst>
                <a:ext uri="{FF2B5EF4-FFF2-40B4-BE49-F238E27FC236}">
                  <a16:creationId xmlns:a16="http://schemas.microsoft.com/office/drawing/2014/main" id="{AD2D8793-E7CD-594E-B3CC-8325B5F42CB6}"/>
                </a:ext>
              </a:extLst>
            </p:cNvPr>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rPr dirty="0"/>
                <a:t>√</a:t>
              </a:r>
            </a:p>
          </p:txBody>
        </p:sp>
      </p:grpSp>
    </p:spTree>
  </p:cSld>
  <p:clrMapOvr>
    <a:masterClrMapping/>
  </p:clrMapOvr>
  <p:transition spd="slow"/>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9" name="Shape 156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0" name="Shape 157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1" name="Shape 1571"/>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572" name="Shape 157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3" name="Shape 1573"/>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4" name="Shape 1574"/>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5" name="Shape 1575"/>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6" name="Shape 157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192</a:t>
            </a:fld>
            <a:endParaRPr/>
          </a:p>
        </p:txBody>
      </p:sp>
      <p:sp>
        <p:nvSpPr>
          <p:cNvPr id="1577" name="Shape 157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78" name="Shape 157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579" name="Shape 157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580" name="Shape 158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581" name="Shape 158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with Sentinel policy as code management</a:t>
            </a:r>
          </a:p>
        </p:txBody>
      </p:sp>
      <p:sp>
        <p:nvSpPr>
          <p:cNvPr id="1582" name="Shape 158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3" name="Shape 158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84" name="Shape 1584"/>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591" name="Group 1591"/>
          <p:cNvGrpSpPr/>
          <p:nvPr/>
        </p:nvGrpSpPr>
        <p:grpSpPr>
          <a:xfrm>
            <a:off x="1823968" y="6618227"/>
            <a:ext cx="681098" cy="2866536"/>
            <a:chOff x="0" y="0"/>
            <a:chExt cx="681096" cy="2866535"/>
          </a:xfrm>
        </p:grpSpPr>
        <p:sp>
          <p:nvSpPr>
            <p:cNvPr id="1585" name="Shape 158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6" name="Shape 158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7" name="Shape 158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88" name="Shape 158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589" name="Shape 158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590" name="Shape 159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592" name="Shape 159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3" name="Shape 159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4" name="Shape 159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595" name="Shape 1595"/>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596" name="pasted-image.png"/>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070254" y="6630527"/>
            <a:ext cx="5575185" cy="3037266"/>
          </a:xfrm>
          <a:prstGeom prst="rect">
            <a:avLst/>
          </a:prstGeom>
          <a:ln w="50800">
            <a:solidFill>
              <a:schemeClr val="accent1"/>
            </a:solidFill>
            <a:miter/>
          </a:ln>
          <a:effectLst>
            <a:outerShdw blurRad="127000" dir="2700000" rotWithShape="0">
              <a:srgbClr val="000000">
                <a:alpha val="75000"/>
              </a:srgbClr>
            </a:outerShdw>
          </a:effectLst>
        </p:spPr>
      </p:pic>
      <p:sp>
        <p:nvSpPr>
          <p:cNvPr id="1597" name="Shape 1597"/>
          <p:cNvSpPr/>
          <p:nvPr/>
        </p:nvSpPr>
        <p:spPr>
          <a:xfrm>
            <a:off x="5816865" y="9532653"/>
            <a:ext cx="1" cy="1270001"/>
          </a:xfrm>
          <a:prstGeom prst="line">
            <a:avLst/>
          </a:prstGeom>
          <a:ln w="63500">
            <a:solidFill>
              <a:srgbClr val="DDDDDD"/>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598" name="Shape 1598"/>
          <p:cNvSpPr/>
          <p:nvPr/>
        </p:nvSpPr>
        <p:spPr>
          <a:xfrm>
            <a:off x="1827839" y="11474798"/>
            <a:ext cx="4725400" cy="1390120"/>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5" name="Group 1605"/>
          <p:cNvGrpSpPr/>
          <p:nvPr/>
        </p:nvGrpSpPr>
        <p:grpSpPr>
          <a:xfrm>
            <a:off x="5181865" y="10374780"/>
            <a:ext cx="1270001" cy="1270001"/>
            <a:chOff x="0" y="0"/>
            <a:chExt cx="1270000" cy="1270000"/>
          </a:xfrm>
        </p:grpSpPr>
        <p:sp>
          <p:nvSpPr>
            <p:cNvPr id="1599" name="Shape 1599"/>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04" name="Group 1604"/>
            <p:cNvGrpSpPr/>
            <p:nvPr/>
          </p:nvGrpSpPr>
          <p:grpSpPr>
            <a:xfrm>
              <a:off x="116500" y="159352"/>
              <a:ext cx="1011600" cy="976696"/>
              <a:chOff x="0" y="0"/>
              <a:chExt cx="1011598" cy="976695"/>
            </a:xfrm>
          </p:grpSpPr>
          <p:sp>
            <p:nvSpPr>
              <p:cNvPr id="1600" name="Shape 1600"/>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1" name="Shape 1601"/>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2" name="Shape 1602"/>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03" name="Shape 1603"/>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sp>
        <p:nvSpPr>
          <p:cNvPr id="1606" name="Shape 1606"/>
          <p:cNvSpPr/>
          <p:nvPr/>
        </p:nvSpPr>
        <p:spPr>
          <a:xfrm>
            <a:off x="5181865" y="10711887"/>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grpSp>
        <p:nvGrpSpPr>
          <p:cNvPr id="1611" name="Group 1611"/>
          <p:cNvGrpSpPr/>
          <p:nvPr/>
        </p:nvGrpSpPr>
        <p:grpSpPr>
          <a:xfrm>
            <a:off x="1985440" y="11660010"/>
            <a:ext cx="1019695" cy="1019696"/>
            <a:chOff x="0" y="0"/>
            <a:chExt cx="1019694" cy="1019694"/>
          </a:xfrm>
        </p:grpSpPr>
        <p:pic>
          <p:nvPicPr>
            <p:cNvPr id="1607"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08" name="Shape 1608"/>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09" name="Shape 1609"/>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0" name="Shape 1610"/>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616" name="Group 1616"/>
          <p:cNvGrpSpPr/>
          <p:nvPr/>
        </p:nvGrpSpPr>
        <p:grpSpPr>
          <a:xfrm>
            <a:off x="3140930" y="11660010"/>
            <a:ext cx="1019695" cy="1019696"/>
            <a:chOff x="0" y="0"/>
            <a:chExt cx="1019694" cy="1019694"/>
          </a:xfrm>
        </p:grpSpPr>
        <p:pic>
          <p:nvPicPr>
            <p:cNvPr id="1612" name="pasted-image.pdf"/>
            <p:cNvPicPr>
              <a:picLocks noChangeAspect="1"/>
            </p:cNvPicPr>
            <p:nvPr/>
          </p:nvPicPr>
          <p:blipFill>
            <a:blip r:embed="rId4">
              <a:alphaModFix amt="34000"/>
              <a:extLst/>
            </a:blip>
            <a:srcRect/>
            <a:stretch>
              <a:fillRect/>
            </a:stretch>
          </p:blipFill>
          <p:spPr>
            <a:xfrm>
              <a:off x="0" y="0"/>
              <a:ext cx="1019695" cy="1019695"/>
            </a:xfrm>
            <a:prstGeom prst="rect">
              <a:avLst/>
            </a:prstGeom>
            <a:ln w="12700" cap="flat">
              <a:noFill/>
              <a:miter lim="400000"/>
            </a:ln>
            <a:effectLst/>
          </p:spPr>
        </p:pic>
        <p:sp>
          <p:nvSpPr>
            <p:cNvPr id="1613" name="Shape 1613"/>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4" name="Shape 1614"/>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15" name="Shape 1615"/>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1617" name="Shape 1617"/>
          <p:cNvSpPr/>
          <p:nvPr/>
        </p:nvSpPr>
        <p:spPr>
          <a:xfrm>
            <a:off x="4296420" y="11790182"/>
            <a:ext cx="2218046" cy="8280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800"/>
            </a:lvl1pPr>
          </a:lstStyle>
          <a:p>
            <a:r>
              <a:t>+ policy</a:t>
            </a:r>
          </a:p>
        </p:txBody>
      </p:sp>
      <p:grpSp>
        <p:nvGrpSpPr>
          <p:cNvPr id="1643" name="Group 1643"/>
          <p:cNvGrpSpPr/>
          <p:nvPr/>
        </p:nvGrpSpPr>
        <p:grpSpPr>
          <a:xfrm>
            <a:off x="4546046" y="4769116"/>
            <a:ext cx="2541639" cy="1132479"/>
            <a:chOff x="0" y="0"/>
            <a:chExt cx="2541638" cy="1132477"/>
          </a:xfrm>
        </p:grpSpPr>
        <p:grpSp>
          <p:nvGrpSpPr>
            <p:cNvPr id="1622" name="Group 1622"/>
            <p:cNvGrpSpPr/>
            <p:nvPr/>
          </p:nvGrpSpPr>
          <p:grpSpPr>
            <a:xfrm>
              <a:off x="0" y="-1"/>
              <a:ext cx="782944" cy="917733"/>
              <a:chOff x="0" y="0"/>
              <a:chExt cx="782943" cy="917731"/>
            </a:xfrm>
          </p:grpSpPr>
          <p:sp>
            <p:nvSpPr>
              <p:cNvPr id="1618" name="Shape 161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1" name="Group 1621"/>
              <p:cNvGrpSpPr/>
              <p:nvPr/>
            </p:nvGrpSpPr>
            <p:grpSpPr>
              <a:xfrm>
                <a:off x="50923" y="0"/>
                <a:ext cx="681097" cy="786682"/>
                <a:chOff x="0" y="0"/>
                <a:chExt cx="681096" cy="786681"/>
              </a:xfrm>
            </p:grpSpPr>
            <p:sp>
              <p:nvSpPr>
                <p:cNvPr id="1619" name="Shape 161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0" name="Shape 162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27" name="Group 1627"/>
            <p:cNvGrpSpPr/>
            <p:nvPr/>
          </p:nvGrpSpPr>
          <p:grpSpPr>
            <a:xfrm>
              <a:off x="458216" y="-1"/>
              <a:ext cx="782945" cy="917733"/>
              <a:chOff x="0" y="0"/>
              <a:chExt cx="782943" cy="917731"/>
            </a:xfrm>
          </p:grpSpPr>
          <p:sp>
            <p:nvSpPr>
              <p:cNvPr id="1623" name="Shape 16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26" name="Group 1626"/>
              <p:cNvGrpSpPr/>
              <p:nvPr/>
            </p:nvGrpSpPr>
            <p:grpSpPr>
              <a:xfrm>
                <a:off x="50923" y="0"/>
                <a:ext cx="681097" cy="786682"/>
                <a:chOff x="0" y="0"/>
                <a:chExt cx="681096" cy="786681"/>
              </a:xfrm>
            </p:grpSpPr>
            <p:sp>
              <p:nvSpPr>
                <p:cNvPr id="1624" name="Shape 16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25" name="Shape 16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2" name="Group 1632"/>
            <p:cNvGrpSpPr/>
            <p:nvPr/>
          </p:nvGrpSpPr>
          <p:grpSpPr>
            <a:xfrm>
              <a:off x="1758695" y="-1"/>
              <a:ext cx="782944" cy="917733"/>
              <a:chOff x="0" y="0"/>
              <a:chExt cx="782943" cy="917731"/>
            </a:xfrm>
          </p:grpSpPr>
          <p:sp>
            <p:nvSpPr>
              <p:cNvPr id="1628" name="Shape 16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1" name="Group 1631"/>
              <p:cNvGrpSpPr/>
              <p:nvPr/>
            </p:nvGrpSpPr>
            <p:grpSpPr>
              <a:xfrm>
                <a:off x="50923" y="0"/>
                <a:ext cx="681097" cy="786682"/>
                <a:chOff x="0" y="0"/>
                <a:chExt cx="681096" cy="786681"/>
              </a:xfrm>
            </p:grpSpPr>
            <p:sp>
              <p:nvSpPr>
                <p:cNvPr id="1629" name="Shape 16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0" name="Shape 16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37" name="Group 1637"/>
            <p:cNvGrpSpPr/>
            <p:nvPr/>
          </p:nvGrpSpPr>
          <p:grpSpPr>
            <a:xfrm>
              <a:off x="1306576" y="-1"/>
              <a:ext cx="782944" cy="917733"/>
              <a:chOff x="0" y="0"/>
              <a:chExt cx="782943" cy="917731"/>
            </a:xfrm>
          </p:grpSpPr>
          <p:sp>
            <p:nvSpPr>
              <p:cNvPr id="1633" name="Shape 16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36" name="Group 1636"/>
              <p:cNvGrpSpPr/>
              <p:nvPr/>
            </p:nvGrpSpPr>
            <p:grpSpPr>
              <a:xfrm>
                <a:off x="50923" y="0"/>
                <a:ext cx="681097" cy="786682"/>
                <a:chOff x="0" y="0"/>
                <a:chExt cx="681096" cy="786681"/>
              </a:xfrm>
            </p:grpSpPr>
            <p:sp>
              <p:nvSpPr>
                <p:cNvPr id="1634" name="Shape 16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35" name="Shape 16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642" name="Group 1642"/>
            <p:cNvGrpSpPr/>
            <p:nvPr/>
          </p:nvGrpSpPr>
          <p:grpSpPr>
            <a:xfrm>
              <a:off x="789432" y="0"/>
              <a:ext cx="966150" cy="1132478"/>
              <a:chOff x="0" y="0"/>
              <a:chExt cx="966148" cy="1132477"/>
            </a:xfrm>
          </p:grpSpPr>
          <p:sp>
            <p:nvSpPr>
              <p:cNvPr id="1638" name="Shape 1638"/>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41" name="Group 1641"/>
              <p:cNvGrpSpPr/>
              <p:nvPr/>
            </p:nvGrpSpPr>
            <p:grpSpPr>
              <a:xfrm>
                <a:off x="62839" y="0"/>
                <a:ext cx="840471" cy="970763"/>
                <a:chOff x="0" y="0"/>
                <a:chExt cx="840470" cy="970762"/>
              </a:xfrm>
            </p:grpSpPr>
            <p:sp>
              <p:nvSpPr>
                <p:cNvPr id="1639" name="Shape 1639"/>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40" name="Shape 1640"/>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644" name="Shape 1644"/>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 name="Shape 1648"/>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49" name="Shape 1649"/>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0" name="Shape 1650"/>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1" name="Shape 1651"/>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2" name="Shape 165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3" name="Shape 1653"/>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654" name="Shape 1654"/>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655" name="Shape 1655"/>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656" name="Shape 1656"/>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657" name="Shape 1657"/>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8" name="Shape 1658"/>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59" name="Shape 1659"/>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666" name="Group 1666"/>
          <p:cNvGrpSpPr/>
          <p:nvPr/>
        </p:nvGrpSpPr>
        <p:grpSpPr>
          <a:xfrm>
            <a:off x="1823968" y="6618227"/>
            <a:ext cx="681098" cy="2866536"/>
            <a:chOff x="0" y="0"/>
            <a:chExt cx="681096" cy="2866535"/>
          </a:xfrm>
        </p:grpSpPr>
        <p:sp>
          <p:nvSpPr>
            <p:cNvPr id="1660" name="Shape 1660"/>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1" name="Shape 1661"/>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2" name="Shape 1662"/>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3" name="Shape 1663"/>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64" name="Shape 166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65" name="Shape 166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67" name="Shape 1667"/>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8" name="Shape 1668"/>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69" name="Shape 1669"/>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680" name="Group 1680"/>
          <p:cNvGrpSpPr/>
          <p:nvPr/>
        </p:nvGrpSpPr>
        <p:grpSpPr>
          <a:xfrm>
            <a:off x="3602711" y="5148059"/>
            <a:ext cx="4428308" cy="786683"/>
            <a:chOff x="0" y="0"/>
            <a:chExt cx="4428307" cy="786682"/>
          </a:xfrm>
        </p:grpSpPr>
        <p:sp>
          <p:nvSpPr>
            <p:cNvPr id="1670" name="Shape 1670"/>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1" name="Shape 1671"/>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2" name="Shape 1672"/>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3" name="Shape 1673"/>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4" name="Shape 167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5" name="Shape 1675"/>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6" name="Shape 1676"/>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7" name="Shape 1677"/>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678" name="Shape 1678"/>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679" name="Shape 1679"/>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681" name="Shape 1681"/>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682" name="Shape 1682"/>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83" name="Shape 1683"/>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684" name="Shape 1684"/>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685" name="Shape 1685"/>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686" name="pasted-image.png"/>
          <p:cNvPicPr>
            <a:picLocks noChangeAspect="1"/>
          </p:cNvPicPr>
          <p:nvPr/>
        </p:nvPicPr>
        <p:blipFill>
          <a:blip r:embed="rId3">
            <a:extLst/>
          </a:blip>
          <a:stretch>
            <a:fillRect/>
          </a:stretch>
        </p:blipFill>
        <p:spPr>
          <a:xfrm>
            <a:off x="4926901" y="3057064"/>
            <a:ext cx="16788858" cy="9146283"/>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0" name="Shape 16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1" name="Shape 1691"/>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2" name="Shape 1692"/>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693" name="Shape 1693"/>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694" name="Shape 169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5" name="Shape 1695"/>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6" name="Shape 1696"/>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7" name="Shape 1697"/>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698" name="Shape 169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194</a:t>
            </a:fld>
            <a:endParaRPr/>
          </a:p>
        </p:txBody>
      </p:sp>
      <p:sp>
        <p:nvSpPr>
          <p:cNvPr id="1699" name="Shape 1699"/>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0" name="Shape 1700"/>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01" name="Shape 1701"/>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02" name="Shape 1702"/>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03" name="Shape 1703"/>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704" name="Shape 1704"/>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5" name="Shape 1705"/>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06" name="Shape 1706"/>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13" name="Group 1713"/>
          <p:cNvGrpSpPr/>
          <p:nvPr/>
        </p:nvGrpSpPr>
        <p:grpSpPr>
          <a:xfrm>
            <a:off x="1823968" y="6618227"/>
            <a:ext cx="681098" cy="2866536"/>
            <a:chOff x="0" y="0"/>
            <a:chExt cx="681096" cy="2866535"/>
          </a:xfrm>
        </p:grpSpPr>
        <p:sp>
          <p:nvSpPr>
            <p:cNvPr id="1707" name="Shape 1707"/>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08" name="Shape 1708"/>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09" name="Shape 1709"/>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0" name="Shape 1710"/>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11" name="Shape 1711"/>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12" name="Shape 1712"/>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14" name="Shape 1714"/>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5" name="Shape 1715"/>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6" name="Shape 1716"/>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717" name="Shape 171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18" name="Shape 171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19" name="Shape 171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720"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721" name="Shape 1721"/>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22" name="Shape 1722"/>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748" name="Group 1748"/>
          <p:cNvGrpSpPr/>
          <p:nvPr/>
        </p:nvGrpSpPr>
        <p:grpSpPr>
          <a:xfrm>
            <a:off x="4546046" y="4769116"/>
            <a:ext cx="2541639" cy="1132479"/>
            <a:chOff x="0" y="0"/>
            <a:chExt cx="2541638" cy="1132477"/>
          </a:xfrm>
        </p:grpSpPr>
        <p:grpSp>
          <p:nvGrpSpPr>
            <p:cNvPr id="1727" name="Group 1727"/>
            <p:cNvGrpSpPr/>
            <p:nvPr/>
          </p:nvGrpSpPr>
          <p:grpSpPr>
            <a:xfrm>
              <a:off x="0" y="-1"/>
              <a:ext cx="782944" cy="917733"/>
              <a:chOff x="0" y="0"/>
              <a:chExt cx="782943" cy="917731"/>
            </a:xfrm>
          </p:grpSpPr>
          <p:sp>
            <p:nvSpPr>
              <p:cNvPr id="1723" name="Shape 172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26" name="Group 1726"/>
              <p:cNvGrpSpPr/>
              <p:nvPr/>
            </p:nvGrpSpPr>
            <p:grpSpPr>
              <a:xfrm>
                <a:off x="50923" y="0"/>
                <a:ext cx="681097" cy="786682"/>
                <a:chOff x="0" y="0"/>
                <a:chExt cx="681096" cy="786681"/>
              </a:xfrm>
            </p:grpSpPr>
            <p:sp>
              <p:nvSpPr>
                <p:cNvPr id="1724" name="Shape 172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25" name="Shape 172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2" name="Group 1732"/>
            <p:cNvGrpSpPr/>
            <p:nvPr/>
          </p:nvGrpSpPr>
          <p:grpSpPr>
            <a:xfrm>
              <a:off x="458216" y="-1"/>
              <a:ext cx="782945" cy="917733"/>
              <a:chOff x="0" y="0"/>
              <a:chExt cx="782943" cy="917731"/>
            </a:xfrm>
          </p:grpSpPr>
          <p:sp>
            <p:nvSpPr>
              <p:cNvPr id="1728" name="Shape 172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1" name="Group 1731"/>
              <p:cNvGrpSpPr/>
              <p:nvPr/>
            </p:nvGrpSpPr>
            <p:grpSpPr>
              <a:xfrm>
                <a:off x="50923" y="0"/>
                <a:ext cx="681097" cy="786682"/>
                <a:chOff x="0" y="0"/>
                <a:chExt cx="681096" cy="786681"/>
              </a:xfrm>
            </p:grpSpPr>
            <p:sp>
              <p:nvSpPr>
                <p:cNvPr id="1729" name="Shape 172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0" name="Shape 173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37" name="Group 1737"/>
            <p:cNvGrpSpPr/>
            <p:nvPr/>
          </p:nvGrpSpPr>
          <p:grpSpPr>
            <a:xfrm>
              <a:off x="1758695" y="-1"/>
              <a:ext cx="782944" cy="917733"/>
              <a:chOff x="0" y="0"/>
              <a:chExt cx="782943" cy="917731"/>
            </a:xfrm>
          </p:grpSpPr>
          <p:sp>
            <p:nvSpPr>
              <p:cNvPr id="1733" name="Shape 1733"/>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36" name="Group 1736"/>
              <p:cNvGrpSpPr/>
              <p:nvPr/>
            </p:nvGrpSpPr>
            <p:grpSpPr>
              <a:xfrm>
                <a:off x="50923" y="0"/>
                <a:ext cx="681097" cy="786682"/>
                <a:chOff x="0" y="0"/>
                <a:chExt cx="681096" cy="786681"/>
              </a:xfrm>
            </p:grpSpPr>
            <p:sp>
              <p:nvSpPr>
                <p:cNvPr id="1734" name="Shape 1734"/>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35" name="Shape 1735"/>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2" name="Group 1742"/>
            <p:cNvGrpSpPr/>
            <p:nvPr/>
          </p:nvGrpSpPr>
          <p:grpSpPr>
            <a:xfrm>
              <a:off x="1306576" y="-1"/>
              <a:ext cx="782944" cy="917733"/>
              <a:chOff x="0" y="0"/>
              <a:chExt cx="782943" cy="917731"/>
            </a:xfrm>
          </p:grpSpPr>
          <p:sp>
            <p:nvSpPr>
              <p:cNvPr id="1738" name="Shape 1738"/>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1" name="Group 1741"/>
              <p:cNvGrpSpPr/>
              <p:nvPr/>
            </p:nvGrpSpPr>
            <p:grpSpPr>
              <a:xfrm>
                <a:off x="50923" y="0"/>
                <a:ext cx="681097" cy="786682"/>
                <a:chOff x="0" y="0"/>
                <a:chExt cx="681096" cy="786681"/>
              </a:xfrm>
            </p:grpSpPr>
            <p:sp>
              <p:nvSpPr>
                <p:cNvPr id="1739" name="Shape 173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0" name="Shape 1740"/>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747" name="Group 1747"/>
            <p:cNvGrpSpPr/>
            <p:nvPr/>
          </p:nvGrpSpPr>
          <p:grpSpPr>
            <a:xfrm>
              <a:off x="789432" y="0"/>
              <a:ext cx="966150" cy="1132478"/>
              <a:chOff x="0" y="0"/>
              <a:chExt cx="966148" cy="1132477"/>
            </a:xfrm>
          </p:grpSpPr>
          <p:sp>
            <p:nvSpPr>
              <p:cNvPr id="1743" name="Shape 1743"/>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46" name="Group 1746"/>
              <p:cNvGrpSpPr/>
              <p:nvPr/>
            </p:nvGrpSpPr>
            <p:grpSpPr>
              <a:xfrm>
                <a:off x="62839" y="0"/>
                <a:ext cx="840471" cy="970763"/>
                <a:chOff x="0" y="0"/>
                <a:chExt cx="840470" cy="970762"/>
              </a:xfrm>
            </p:grpSpPr>
            <p:sp>
              <p:nvSpPr>
                <p:cNvPr id="1744" name="Shape 1744"/>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45" name="Shape 1745"/>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749" name="Shape 1749"/>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Tree>
  </p:cSld>
  <p:clrMapOvr>
    <a:masterClrMapping/>
  </p:clrMapOvr>
  <p:transition spd="slow"/>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 name="Shape 175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4" name="Shape 175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5" name="Shape 175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6" name="Shape 175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7" name="Shape 1757"/>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58" name="Shape 1758"/>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759" name="Shape 1759"/>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760" name="Shape 1760"/>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761" name="Shape 1761"/>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Ensure provisioning policy is being maintained to minimize risk to the business</a:t>
            </a:r>
          </a:p>
        </p:txBody>
      </p:sp>
      <p:sp>
        <p:nvSpPr>
          <p:cNvPr id="1762" name="Shape 1762"/>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3" name="Shape 1763"/>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64" name="Shape 1764"/>
          <p:cNvSpPr/>
          <p:nvPr/>
        </p:nvSpPr>
        <p:spPr>
          <a:xfrm>
            <a:off x="3178958" y="4271235"/>
            <a:ext cx="9075649"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771" name="Group 1771"/>
          <p:cNvGrpSpPr/>
          <p:nvPr/>
        </p:nvGrpSpPr>
        <p:grpSpPr>
          <a:xfrm>
            <a:off x="1823968" y="6618227"/>
            <a:ext cx="681098" cy="2866536"/>
            <a:chOff x="0" y="0"/>
            <a:chExt cx="681096" cy="2866535"/>
          </a:xfrm>
        </p:grpSpPr>
        <p:sp>
          <p:nvSpPr>
            <p:cNvPr id="1765" name="Shape 1765"/>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6" name="Shape 1766"/>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7" name="Shape 1767"/>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68" name="Shape 1768"/>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69" name="Shape 176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0" name="Shape 177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72" name="Shape 1772"/>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3" name="Shape 1773"/>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74" name="Shape 1774"/>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grpSp>
        <p:nvGrpSpPr>
          <p:cNvPr id="1785" name="Group 1785"/>
          <p:cNvGrpSpPr/>
          <p:nvPr/>
        </p:nvGrpSpPr>
        <p:grpSpPr>
          <a:xfrm>
            <a:off x="3602711" y="5148059"/>
            <a:ext cx="4428308" cy="786683"/>
            <a:chOff x="0" y="0"/>
            <a:chExt cx="4428307" cy="786682"/>
          </a:xfrm>
        </p:grpSpPr>
        <p:sp>
          <p:nvSpPr>
            <p:cNvPr id="1775" name="Shape 1775"/>
            <p:cNvSpPr/>
            <p:nvPr/>
          </p:nvSpPr>
          <p:spPr>
            <a:xfrm>
              <a:off x="1117806"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6" name="Shape 1776"/>
            <p:cNvSpPr/>
            <p:nvPr/>
          </p:nvSpPr>
          <p:spPr>
            <a:xfrm>
              <a:off x="968552" y="399270"/>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7" name="Shape 1777"/>
            <p:cNvSpPr/>
            <p:nvPr/>
          </p:nvSpPr>
          <p:spPr>
            <a:xfrm>
              <a:off x="3896464"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78" name="Shape 1778"/>
            <p:cNvSpPr/>
            <p:nvPr/>
          </p:nvSpPr>
          <p:spPr>
            <a:xfrm>
              <a:off x="3747210"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79" name="Shape 1779"/>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0" name="Shape 1780"/>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1" name="Shape 1781"/>
            <p:cNvSpPr/>
            <p:nvPr/>
          </p:nvSpPr>
          <p:spPr>
            <a:xfrm>
              <a:off x="3054911"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2" name="Shape 1782"/>
            <p:cNvSpPr/>
            <p:nvPr/>
          </p:nvSpPr>
          <p:spPr>
            <a:xfrm>
              <a:off x="2905657"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783" name="Shape 1783"/>
            <p:cNvSpPr/>
            <p:nvPr/>
          </p:nvSpPr>
          <p:spPr>
            <a:xfrm>
              <a:off x="2086359" y="0"/>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784" name="Shape 1784"/>
            <p:cNvSpPr/>
            <p:nvPr/>
          </p:nvSpPr>
          <p:spPr>
            <a:xfrm>
              <a:off x="1937105" y="399269"/>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786" name="Shape 1786"/>
          <p:cNvSpPr/>
          <p:nvPr/>
        </p:nvSpPr>
        <p:spPr>
          <a:xfrm>
            <a:off x="4537999" y="4366291"/>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787" name="Shape 1787"/>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88" name="Shape 1788"/>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789" name="Shape 1789"/>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790" name="Shape 1790"/>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pic>
        <p:nvPicPr>
          <p:cNvPr id="1791" name="pasted-image.png"/>
          <p:cNvPicPr>
            <a:picLocks noChangeAspect="1"/>
          </p:cNvPicPr>
          <p:nvPr/>
        </p:nvPicPr>
        <p:blipFill>
          <a:blip r:embed="rId3">
            <a:extLst/>
          </a:blip>
          <a:stretch>
            <a:fillRect/>
          </a:stretch>
        </p:blipFill>
        <p:spPr>
          <a:xfrm>
            <a:off x="3493708" y="3414459"/>
            <a:ext cx="20278188" cy="8900382"/>
          </a:xfrm>
          <a:prstGeom prst="rect">
            <a:avLst/>
          </a:prstGeom>
          <a:ln w="50800">
            <a:solidFill>
              <a:schemeClr val="accent1"/>
            </a:solidFill>
            <a:miter/>
          </a:ln>
          <a:effectLst>
            <a:outerShdw blurRad="127000" dir="2700000" rotWithShape="0">
              <a:srgbClr val="000000">
                <a:alpha val="75000"/>
              </a:srgbClr>
            </a:outerShdw>
          </a:effectLst>
        </p:spPr>
      </p:pic>
    </p:spTree>
  </p:cSld>
  <p:clrMapOvr>
    <a:masterClrMapping/>
  </p:clrMapOvr>
  <p:transition spd="slow"/>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 name="Shape 1795"/>
          <p:cNvSpPr/>
          <p:nvPr/>
        </p:nvSpPr>
        <p:spPr>
          <a:xfrm>
            <a:off x="16701986" y="3365100"/>
            <a:ext cx="7470674"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6" name="Shape 1796"/>
          <p:cNvSpPr/>
          <p:nvPr/>
        </p:nvSpPr>
        <p:spPr>
          <a:xfrm>
            <a:off x="16703523" y="351702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Extensible provider model</a:t>
            </a:r>
          </a:p>
        </p:txBody>
      </p:sp>
      <p:sp>
        <p:nvSpPr>
          <p:cNvPr id="1797" name="Shape 1797"/>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798" name="Shape 1798"/>
          <p:cNvSpPr/>
          <p:nvPr/>
        </p:nvSpPr>
        <p:spPr>
          <a:xfrm>
            <a:off x="16485156" y="10613873"/>
            <a:ext cx="271134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799" name="Shape 1799"/>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0" name="Shape 1800"/>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1" name="Shape 1801"/>
          <p:cNvSpPr/>
          <p:nvPr/>
        </p:nvSpPr>
        <p:spPr>
          <a:xfrm>
            <a:off x="9692370" y="3533723"/>
            <a:ext cx="6157223"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PROVISIONING WORKFLOW</a:t>
            </a:r>
          </a:p>
        </p:txBody>
      </p:sp>
      <p:sp>
        <p:nvSpPr>
          <p:cNvPr id="1802" name="Shape 1802"/>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t>INFRASTRUCTURE AS CODE</a:t>
            </a:r>
          </a:p>
        </p:txBody>
      </p:sp>
      <p:sp>
        <p:nvSpPr>
          <p:cNvPr id="1803" name="Shape 180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4" name="Shape 1804"/>
          <p:cNvSpPr/>
          <p:nvPr/>
        </p:nvSpPr>
        <p:spPr>
          <a:xfrm flipV="1">
            <a:off x="10477612" y="7771204"/>
            <a:ext cx="1" cy="2650967"/>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5" name="Shape 1805"/>
          <p:cNvSpPr/>
          <p:nvPr/>
        </p:nvSpPr>
        <p:spPr>
          <a:xfrm>
            <a:off x="3044854" y="8504237"/>
            <a:ext cx="7065568"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6" name="Shape 1806"/>
          <p:cNvSpPr/>
          <p:nvPr/>
        </p:nvSpPr>
        <p:spPr>
          <a:xfrm flipV="1">
            <a:off x="10064520" y="8527616"/>
            <a:ext cx="1" cy="1784529"/>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7" name="Shape 18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196</a:t>
            </a:fld>
            <a:endParaRPr/>
          </a:p>
        </p:txBody>
      </p:sp>
      <p:sp>
        <p:nvSpPr>
          <p:cNvPr id="1808" name="Shape 1808"/>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09" name="Shape 1809"/>
          <p:cNvSpPr>
            <a:spLocks noGrp="1"/>
          </p:cNvSpPr>
          <p:nvPr>
            <p:ph type="title"/>
          </p:nvPr>
        </p:nvSpPr>
        <p:spPr>
          <a:xfrm>
            <a:off x="1565396" y="875901"/>
            <a:ext cx="21746796" cy="1405845"/>
          </a:xfrm>
          <a:prstGeom prst="rect">
            <a:avLst/>
          </a:prstGeom>
        </p:spPr>
        <p:txBody>
          <a:bodyPr/>
          <a:lstStyle>
            <a:lvl1pPr defTabSz="1316736">
              <a:spcBef>
                <a:spcPts val="1300"/>
              </a:spcBef>
              <a:defRPr sz="5328" spc="-190">
                <a:latin typeface="Verdana"/>
                <a:ea typeface="Verdana"/>
                <a:cs typeface="Verdana"/>
                <a:sym typeface="Verdana"/>
              </a:defRPr>
            </a:lvl1pPr>
          </a:lstStyle>
          <a:p>
            <a:r>
              <a:t>Enable Organization to have governance over infrastructure</a:t>
            </a:r>
          </a:p>
        </p:txBody>
      </p:sp>
      <p:sp>
        <p:nvSpPr>
          <p:cNvPr id="1810" name="Shape 181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11" name="Shape 1811"/>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12" name="Shape 1812"/>
          <p:cNvSpPr/>
          <p:nvPr/>
        </p:nvSpPr>
        <p:spPr>
          <a:xfrm>
            <a:off x="1574800" y="2095499"/>
            <a:ext cx="22605610" cy="8407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Automate policy to be enforced on every Terraform run</a:t>
            </a:r>
          </a:p>
        </p:txBody>
      </p:sp>
      <p:sp>
        <p:nvSpPr>
          <p:cNvPr id="1813" name="Shape 1813"/>
          <p:cNvSpPr/>
          <p:nvPr/>
        </p:nvSpPr>
        <p:spPr>
          <a:xfrm>
            <a:off x="4954754" y="7795047"/>
            <a:ext cx="5524057"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4" name="Shape 1814"/>
          <p:cNvSpPr/>
          <p:nvPr/>
        </p:nvSpPr>
        <p:spPr>
          <a:xfrm flipV="1">
            <a:off x="5816865" y="5986008"/>
            <a:ext cx="1" cy="1784529"/>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15" name="Shape 1815"/>
          <p:cNvSpPr/>
          <p:nvPr/>
        </p:nvSpPr>
        <p:spPr>
          <a:xfrm>
            <a:off x="1370282" y="4271235"/>
            <a:ext cx="1640598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22" name="Group 1822"/>
          <p:cNvGrpSpPr/>
          <p:nvPr/>
        </p:nvGrpSpPr>
        <p:grpSpPr>
          <a:xfrm>
            <a:off x="1823968" y="6618227"/>
            <a:ext cx="681098" cy="2866536"/>
            <a:chOff x="0" y="0"/>
            <a:chExt cx="681096" cy="2866535"/>
          </a:xfrm>
        </p:grpSpPr>
        <p:sp>
          <p:nvSpPr>
            <p:cNvPr id="1816" name="Shape 1816"/>
            <p:cNvSpPr/>
            <p:nvPr/>
          </p:nvSpPr>
          <p:spPr>
            <a:xfrm>
              <a:off x="149253" y="1040372"/>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7" name="Shape 1817"/>
            <p:cNvSpPr/>
            <p:nvPr/>
          </p:nvSpPr>
          <p:spPr>
            <a:xfrm>
              <a:off x="0" y="1439642"/>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18" name="Shape 1818"/>
            <p:cNvSpPr/>
            <p:nvPr/>
          </p:nvSpPr>
          <p:spPr>
            <a:xfrm>
              <a:off x="149253" y="2079852"/>
              <a:ext cx="387917"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19" name="Shape 1819"/>
            <p:cNvSpPr/>
            <p:nvPr/>
          </p:nvSpPr>
          <p:spPr>
            <a:xfrm>
              <a:off x="0" y="2479123"/>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820" name="Shape 1820"/>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21" name="Shape 1821"/>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sp>
        <p:nvSpPr>
          <p:cNvPr id="1823" name="Shape 1823"/>
          <p:cNvSpPr/>
          <p:nvPr/>
        </p:nvSpPr>
        <p:spPr>
          <a:xfrm flipV="1">
            <a:off x="2725419" y="6563217"/>
            <a:ext cx="1" cy="3171886"/>
          </a:xfrm>
          <a:prstGeom prst="line">
            <a:avLst/>
          </a:prstGeom>
          <a:ln w="63500">
            <a:solidFill>
              <a:schemeClr val="accent3"/>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4" name="Shape 1824"/>
          <p:cNvSpPr/>
          <p:nvPr/>
        </p:nvSpPr>
        <p:spPr>
          <a:xfrm>
            <a:off x="2754126" y="8504237"/>
            <a:ext cx="7356297" cy="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5" name="Shape 1825"/>
          <p:cNvSpPr/>
          <p:nvPr/>
        </p:nvSpPr>
        <p:spPr>
          <a:xfrm>
            <a:off x="1216422" y="9848037"/>
            <a:ext cx="2210633"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nSpc>
                <a:spcPct val="100000"/>
              </a:lnSpc>
              <a:spcBef>
                <a:spcPts val="0"/>
              </a:spcBef>
              <a:defRPr sz="2400">
                <a:solidFill>
                  <a:schemeClr val="accent3"/>
                </a:solidFill>
              </a:defRPr>
            </a:lvl1pPr>
          </a:lstStyle>
          <a:p>
            <a:r>
              <a:t>OPERATORS</a:t>
            </a:r>
          </a:p>
        </p:txBody>
      </p:sp>
      <p:sp>
        <p:nvSpPr>
          <p:cNvPr id="1826" name="Shape 1826"/>
          <p:cNvSpPr/>
          <p:nvPr/>
        </p:nvSpPr>
        <p:spPr>
          <a:xfrm>
            <a:off x="3702437" y="6053413"/>
            <a:ext cx="4228857" cy="1"/>
          </a:xfrm>
          <a:prstGeom prst="line">
            <a:avLst/>
          </a:prstGeom>
          <a:ln w="63500">
            <a:solidFill>
              <a:srgbClr val="000000"/>
            </a:solidFill>
            <a:miter/>
            <a:headEnd type="oval"/>
            <a:tailEnd type="oval"/>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27" name="Shape 1827"/>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1828" name="Shape 1828"/>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pic>
        <p:nvPicPr>
          <p:cNvPr id="1829" name="pasted-image.png"/>
          <p:cNvPicPr>
            <a:picLocks noChangeAspect="1"/>
          </p:cNvPicPr>
          <p:nvPr/>
        </p:nvPicPr>
        <p:blipFill>
          <a:blip r:embed="rId3">
            <a:extLst/>
          </a:blip>
          <a:stretch>
            <a:fillRect/>
          </a:stretch>
        </p:blipFill>
        <p:spPr>
          <a:xfrm>
            <a:off x="2971174" y="6805216"/>
            <a:ext cx="6149331" cy="2699028"/>
          </a:xfrm>
          <a:prstGeom prst="rect">
            <a:avLst/>
          </a:prstGeom>
          <a:ln w="50800">
            <a:solidFill>
              <a:schemeClr val="accent1"/>
            </a:solidFill>
            <a:miter/>
          </a:ln>
          <a:effectLst>
            <a:outerShdw blurRad="127000" dir="2700000" rotWithShape="0">
              <a:srgbClr val="000000">
                <a:alpha val="75000"/>
              </a:srgbClr>
            </a:outerShdw>
          </a:effectLst>
        </p:spPr>
      </p:pic>
      <p:sp>
        <p:nvSpPr>
          <p:cNvPr id="1830" name="Shape 1830"/>
          <p:cNvSpPr/>
          <p:nvPr/>
        </p:nvSpPr>
        <p:spPr>
          <a:xfrm>
            <a:off x="12250633" y="10111075"/>
            <a:ext cx="1040696" cy="1035097"/>
          </a:xfrm>
          <a:prstGeom prst="ellipse">
            <a:avLst/>
          </a:prstGeom>
          <a:solidFill>
            <a:srgbClr val="A7A7A7"/>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31" name="Shape 1831"/>
          <p:cNvSpPr/>
          <p:nvPr/>
        </p:nvSpPr>
        <p:spPr>
          <a:xfrm>
            <a:off x="12455634" y="10214500"/>
            <a:ext cx="630695" cy="7899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a:defRPr sz="3600"/>
            </a:lvl1pPr>
          </a:lstStyle>
          <a:p>
            <a:r>
              <a:t>√</a:t>
            </a:r>
          </a:p>
        </p:txBody>
      </p:sp>
      <p:grpSp>
        <p:nvGrpSpPr>
          <p:cNvPr id="1857" name="Group 1857"/>
          <p:cNvGrpSpPr/>
          <p:nvPr/>
        </p:nvGrpSpPr>
        <p:grpSpPr>
          <a:xfrm>
            <a:off x="4546046" y="4769116"/>
            <a:ext cx="2541639" cy="1132479"/>
            <a:chOff x="0" y="0"/>
            <a:chExt cx="2541638" cy="1132477"/>
          </a:xfrm>
        </p:grpSpPr>
        <p:grpSp>
          <p:nvGrpSpPr>
            <p:cNvPr id="1836" name="Group 1836"/>
            <p:cNvGrpSpPr/>
            <p:nvPr/>
          </p:nvGrpSpPr>
          <p:grpSpPr>
            <a:xfrm>
              <a:off x="0" y="-1"/>
              <a:ext cx="782944" cy="917733"/>
              <a:chOff x="0" y="0"/>
              <a:chExt cx="782943" cy="917731"/>
            </a:xfrm>
          </p:grpSpPr>
          <p:sp>
            <p:nvSpPr>
              <p:cNvPr id="1832" name="Shape 183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35" name="Group 1835"/>
              <p:cNvGrpSpPr/>
              <p:nvPr/>
            </p:nvGrpSpPr>
            <p:grpSpPr>
              <a:xfrm>
                <a:off x="50923" y="0"/>
                <a:ext cx="681097" cy="786682"/>
                <a:chOff x="0" y="0"/>
                <a:chExt cx="681096" cy="786681"/>
              </a:xfrm>
            </p:grpSpPr>
            <p:sp>
              <p:nvSpPr>
                <p:cNvPr id="1833" name="Shape 183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4" name="Shape 183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1" name="Group 1841"/>
            <p:cNvGrpSpPr/>
            <p:nvPr/>
          </p:nvGrpSpPr>
          <p:grpSpPr>
            <a:xfrm>
              <a:off x="458216" y="-1"/>
              <a:ext cx="782945" cy="917733"/>
              <a:chOff x="0" y="0"/>
              <a:chExt cx="782943" cy="917731"/>
            </a:xfrm>
          </p:grpSpPr>
          <p:sp>
            <p:nvSpPr>
              <p:cNvPr id="1837" name="Shape 183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0" name="Group 1840"/>
              <p:cNvGrpSpPr/>
              <p:nvPr/>
            </p:nvGrpSpPr>
            <p:grpSpPr>
              <a:xfrm>
                <a:off x="50923" y="0"/>
                <a:ext cx="681097" cy="786682"/>
                <a:chOff x="0" y="0"/>
                <a:chExt cx="681096" cy="786681"/>
              </a:xfrm>
            </p:grpSpPr>
            <p:sp>
              <p:nvSpPr>
                <p:cNvPr id="1838" name="Shape 183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39" name="Shape 183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46" name="Group 1846"/>
            <p:cNvGrpSpPr/>
            <p:nvPr/>
          </p:nvGrpSpPr>
          <p:grpSpPr>
            <a:xfrm>
              <a:off x="1758695" y="-1"/>
              <a:ext cx="782944" cy="917733"/>
              <a:chOff x="0" y="0"/>
              <a:chExt cx="782943" cy="917731"/>
            </a:xfrm>
          </p:grpSpPr>
          <p:sp>
            <p:nvSpPr>
              <p:cNvPr id="1842" name="Shape 1842"/>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45" name="Group 1845"/>
              <p:cNvGrpSpPr/>
              <p:nvPr/>
            </p:nvGrpSpPr>
            <p:grpSpPr>
              <a:xfrm>
                <a:off x="50923" y="0"/>
                <a:ext cx="681097" cy="786682"/>
                <a:chOff x="0" y="0"/>
                <a:chExt cx="681096" cy="786681"/>
              </a:xfrm>
            </p:grpSpPr>
            <p:sp>
              <p:nvSpPr>
                <p:cNvPr id="1843" name="Shape 1843"/>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4" name="Shape 1844"/>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1" name="Group 1851"/>
            <p:cNvGrpSpPr/>
            <p:nvPr/>
          </p:nvGrpSpPr>
          <p:grpSpPr>
            <a:xfrm>
              <a:off x="1306576" y="-1"/>
              <a:ext cx="782944" cy="917733"/>
              <a:chOff x="0" y="0"/>
              <a:chExt cx="782943" cy="917731"/>
            </a:xfrm>
          </p:grpSpPr>
          <p:sp>
            <p:nvSpPr>
              <p:cNvPr id="1847" name="Shape 1847"/>
              <p:cNvSpPr/>
              <p:nvPr/>
            </p:nvSpPr>
            <p:spPr>
              <a:xfrm>
                <a:off x="0" y="432591"/>
                <a:ext cx="782944" cy="485141"/>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0" name="Group 1850"/>
              <p:cNvGrpSpPr/>
              <p:nvPr/>
            </p:nvGrpSpPr>
            <p:grpSpPr>
              <a:xfrm>
                <a:off x="50923" y="0"/>
                <a:ext cx="681097" cy="786682"/>
                <a:chOff x="0" y="0"/>
                <a:chExt cx="681096" cy="786681"/>
              </a:xfrm>
            </p:grpSpPr>
            <p:sp>
              <p:nvSpPr>
                <p:cNvPr id="1848" name="Shape 184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49" name="Shape 1849"/>
                <p:cNvSpPr/>
                <p:nvPr/>
              </p:nvSpPr>
              <p:spPr>
                <a:xfrm>
                  <a:off x="0" y="399269"/>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1856" name="Group 1856"/>
            <p:cNvGrpSpPr/>
            <p:nvPr/>
          </p:nvGrpSpPr>
          <p:grpSpPr>
            <a:xfrm>
              <a:off x="789432" y="0"/>
              <a:ext cx="966150" cy="1132478"/>
              <a:chOff x="0" y="0"/>
              <a:chExt cx="966148" cy="1132477"/>
            </a:xfrm>
          </p:grpSpPr>
          <p:sp>
            <p:nvSpPr>
              <p:cNvPr id="1852" name="Shape 1852"/>
              <p:cNvSpPr/>
              <p:nvPr/>
            </p:nvSpPr>
            <p:spPr>
              <a:xfrm>
                <a:off x="0" y="533816"/>
                <a:ext cx="966149" cy="598662"/>
              </a:xfrm>
              <a:prstGeom prst="rect">
                <a:avLst/>
              </a:prstGeom>
              <a:gradFill flip="none" rotWithShape="1">
                <a:gsLst>
                  <a:gs pos="0">
                    <a:srgbClr val="FFFFFF"/>
                  </a:gs>
                  <a:gs pos="100000">
                    <a:srgbClr val="EEEEEE"/>
                  </a:gs>
                </a:gsLst>
                <a:lin ang="16200000" scaled="0"/>
              </a:gra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55" name="Group 1855"/>
              <p:cNvGrpSpPr/>
              <p:nvPr/>
            </p:nvGrpSpPr>
            <p:grpSpPr>
              <a:xfrm>
                <a:off x="62839" y="0"/>
                <a:ext cx="840471" cy="970763"/>
                <a:chOff x="0" y="0"/>
                <a:chExt cx="840470" cy="970762"/>
              </a:xfrm>
            </p:grpSpPr>
            <p:sp>
              <p:nvSpPr>
                <p:cNvPr id="1853" name="Shape 1853"/>
                <p:cNvSpPr/>
                <p:nvPr/>
              </p:nvSpPr>
              <p:spPr>
                <a:xfrm>
                  <a:off x="184178" y="0"/>
                  <a:ext cx="478687" cy="478071"/>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rgbClr val="000000"/>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854" name="Shape 1854"/>
                <p:cNvSpPr/>
                <p:nvPr/>
              </p:nvSpPr>
              <p:spPr>
                <a:xfrm>
                  <a:off x="0" y="492697"/>
                  <a:ext cx="840471" cy="4780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rgbClr val="000000"/>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sp>
        <p:nvSpPr>
          <p:cNvPr id="1858" name="Shape 1858"/>
          <p:cNvSpPr/>
          <p:nvPr/>
        </p:nvSpPr>
        <p:spPr>
          <a:xfrm>
            <a:off x="1784792" y="4821240"/>
            <a:ext cx="2557732" cy="6392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400">
                <a:solidFill>
                  <a:srgbClr val="000000"/>
                </a:solidFill>
              </a:defRPr>
            </a:lvl1pPr>
          </a:lstStyle>
          <a:p>
            <a:r>
              <a:t>DEVELOPERS</a:t>
            </a:r>
          </a:p>
        </p:txBody>
      </p:sp>
      <p:sp>
        <p:nvSpPr>
          <p:cNvPr id="1859" name="Shape 1859"/>
          <p:cNvSpPr/>
          <p:nvPr/>
        </p:nvSpPr>
        <p:spPr>
          <a:xfrm>
            <a:off x="17510943" y="11535758"/>
            <a:ext cx="3223578"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1860" name="Shape 1860"/>
          <p:cNvSpPr/>
          <p:nvPr/>
        </p:nvSpPr>
        <p:spPr>
          <a:xfrm>
            <a:off x="18118641" y="9685430"/>
            <a:ext cx="2711347" cy="1"/>
          </a:xfrm>
          <a:prstGeom prst="line">
            <a:avLst/>
          </a:prstGeom>
          <a:ln w="25400">
            <a:solidFill>
              <a:srgbClr val="000000">
                <a:alpha val="34000"/>
              </a:srgbClr>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pic>
        <p:nvPicPr>
          <p:cNvPr id="1861"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879770" y="9135367"/>
            <a:ext cx="2000262" cy="945124"/>
          </a:xfrm>
          <a:prstGeom prst="rect">
            <a:avLst/>
          </a:prstGeom>
          <a:ln w="12700">
            <a:miter lim="400000"/>
          </a:ln>
        </p:spPr>
      </p:pic>
      <p:pic>
        <p:nvPicPr>
          <p:cNvPr id="1862"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182439" y="10014311"/>
            <a:ext cx="2000263" cy="945124"/>
          </a:xfrm>
          <a:prstGeom prst="rect">
            <a:avLst/>
          </a:prstGeom>
          <a:ln w="12700">
            <a:miter lim="400000"/>
          </a:ln>
        </p:spPr>
      </p:pic>
      <p:pic>
        <p:nvPicPr>
          <p:cNvPr id="1863" name="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20783632" y="11056923"/>
            <a:ext cx="2000262" cy="945123"/>
          </a:xfrm>
          <a:prstGeom prst="rect">
            <a:avLst/>
          </a:prstGeom>
          <a:ln w="12700">
            <a:miter lim="400000"/>
          </a:ln>
        </p:spPr>
      </p:pic>
      <p:grpSp>
        <p:nvGrpSpPr>
          <p:cNvPr id="1866" name="Group 1866"/>
          <p:cNvGrpSpPr/>
          <p:nvPr/>
        </p:nvGrpSpPr>
        <p:grpSpPr>
          <a:xfrm>
            <a:off x="18928472" y="10007017"/>
            <a:ext cx="711656" cy="840741"/>
            <a:chOff x="0" y="0"/>
            <a:chExt cx="711655" cy="840739"/>
          </a:xfrm>
        </p:grpSpPr>
        <p:sp>
          <p:nvSpPr>
            <p:cNvPr id="1864" name="Shape 1864"/>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5" name="Shape 1865"/>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69" name="Group 1869"/>
          <p:cNvGrpSpPr/>
          <p:nvPr/>
        </p:nvGrpSpPr>
        <p:grpSpPr>
          <a:xfrm>
            <a:off x="20648559" y="9187559"/>
            <a:ext cx="711656" cy="840741"/>
            <a:chOff x="0" y="0"/>
            <a:chExt cx="711655" cy="840739"/>
          </a:xfrm>
        </p:grpSpPr>
        <p:sp>
          <p:nvSpPr>
            <p:cNvPr id="1867" name="Shape 1867"/>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68" name="Shape 1868"/>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grpSp>
        <p:nvGrpSpPr>
          <p:cNvPr id="1872" name="Group 1872"/>
          <p:cNvGrpSpPr/>
          <p:nvPr/>
        </p:nvGrpSpPr>
        <p:grpSpPr>
          <a:xfrm>
            <a:off x="20648559" y="11056923"/>
            <a:ext cx="711656" cy="840741"/>
            <a:chOff x="0" y="0"/>
            <a:chExt cx="711655" cy="840739"/>
          </a:xfrm>
        </p:grpSpPr>
        <p:sp>
          <p:nvSpPr>
            <p:cNvPr id="1870" name="Shape 1870"/>
            <p:cNvSpPr/>
            <p:nvPr/>
          </p:nvSpPr>
          <p:spPr>
            <a:xfrm>
              <a:off x="13106" y="191946"/>
              <a:ext cx="583848" cy="583848"/>
            </a:xfrm>
            <a:prstGeom prst="ellipse">
              <a:avLst/>
            </a:prstGeom>
            <a:solidFill>
              <a:schemeClr val="accent5"/>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71" name="Shape 1871"/>
            <p:cNvSpPr/>
            <p:nvPr/>
          </p:nvSpPr>
          <p:spPr>
            <a:xfrm>
              <a:off x="0" y="0"/>
              <a:ext cx="711656" cy="840740"/>
            </a:xfrm>
            <a:prstGeom prst="rect">
              <a:avLst/>
            </a:prstGeom>
            <a:noFill/>
            <a:ln w="25400" cap="flat">
              <a:noFill/>
              <a:miter lim="400000"/>
            </a:ln>
            <a:effectLst/>
            <a:extLst>
              <a:ext uri="{C572A759-6A51-4108-AA02-DFA0A04FC94B}">
                <ma14:wrappingTextBoxFlag xmlns="" xmlns:ma14="http://schemas.microsoft.com/office/mac/drawingml/2011/main" val="1"/>
              </a:ext>
            </a:extLst>
          </p:spPr>
          <p:txBody>
            <a:bodyPr wrap="square" lIns="121919" tIns="121919" rIns="121919" bIns="121919" numCol="1" anchor="b">
              <a:noAutofit/>
            </a:bodyPr>
            <a:lstStyle>
              <a:lvl1pPr>
                <a:defRPr sz="3000"/>
              </a:lvl1pPr>
            </a:lstStyle>
            <a:p>
              <a:r>
                <a:t>√</a:t>
              </a:r>
            </a:p>
          </p:txBody>
        </p:sp>
      </p:grpSp>
      <p:sp>
        <p:nvSpPr>
          <p:cNvPr id="1873" name="Shape 1873"/>
          <p:cNvSpPr/>
          <p:nvPr/>
        </p:nvSpPr>
        <p:spPr>
          <a:xfrm>
            <a:off x="16916232" y="10251499"/>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AWS</a:t>
            </a:r>
          </a:p>
        </p:txBody>
      </p:sp>
      <p:sp>
        <p:nvSpPr>
          <p:cNvPr id="1874" name="Shape 1874"/>
          <p:cNvSpPr/>
          <p:nvPr/>
        </p:nvSpPr>
        <p:spPr>
          <a:xfrm>
            <a:off x="16916232" y="11209574"/>
            <a:ext cx="1920088" cy="696700"/>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Azure</a:t>
            </a:r>
          </a:p>
        </p:txBody>
      </p:sp>
      <p:sp>
        <p:nvSpPr>
          <p:cNvPr id="1875" name="Shape 1875"/>
          <p:cNvSpPr/>
          <p:nvPr/>
        </p:nvSpPr>
        <p:spPr>
          <a:xfrm>
            <a:off x="16916232" y="9284282"/>
            <a:ext cx="1920088" cy="696699"/>
          </a:xfrm>
          <a:prstGeom prst="rect">
            <a:avLst/>
          </a:prstGeom>
          <a:solidFill>
            <a:srgbClr val="942192"/>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000" b="0">
                <a:latin typeface="Klavika Basic"/>
                <a:ea typeface="Klavika Basic"/>
                <a:cs typeface="Klavika Basic"/>
                <a:sym typeface="Klavika Basic"/>
              </a:defRPr>
            </a:lvl1pPr>
          </a:lstStyle>
          <a:p>
            <a:pPr>
              <a:defRPr sz="5000"/>
            </a:pPr>
            <a:r>
              <a:rPr sz="3000"/>
              <a:t>GCP</a:t>
            </a:r>
          </a:p>
        </p:txBody>
      </p:sp>
    </p:spTree>
  </p:cSld>
  <p:clrMapOvr>
    <a:masterClrMapping/>
  </p:clrMapOvr>
  <p:transition spd="slow"/>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18FD9-2C5A-0A47-9F71-5E5D7FB4477C}"/>
              </a:ext>
            </a:extLst>
          </p:cNvPr>
          <p:cNvSpPr>
            <a:spLocks noGrp="1"/>
          </p:cNvSpPr>
          <p:nvPr>
            <p:ph type="body" sz="quarter" idx="13"/>
          </p:nvPr>
        </p:nvSpPr>
        <p:spPr/>
        <p:txBody>
          <a:bodyPr/>
          <a:lstStyle/>
          <a:p>
            <a:r>
              <a:rPr lang="en-US" dirty="0"/>
              <a:t>10 - Sentinel Policy</a:t>
            </a:r>
          </a:p>
        </p:txBody>
      </p:sp>
      <p:sp>
        <p:nvSpPr>
          <p:cNvPr id="3" name="Title 2">
            <a:extLst>
              <a:ext uri="{FF2B5EF4-FFF2-40B4-BE49-F238E27FC236}">
                <a16:creationId xmlns:a16="http://schemas.microsoft.com/office/drawing/2014/main" id="{1C288E10-2650-2744-833A-C2E1CDA72839}"/>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1498973190"/>
      </p:ext>
    </p:extLst>
  </p:cSld>
  <p:clrMapOvr>
    <a:masterClrMapping/>
  </p:clrMapOvr>
  <p:transition spd="med"/>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8D09DB-74B7-B94B-81DB-9B59D71CC63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0CD8FF16-68F3-4148-92BD-48BD162AC1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1720693890"/>
      </p:ext>
    </p:extLst>
  </p:cSld>
  <p:clrMapOvr>
    <a:masterClrMapping/>
  </p:clrMapOvr>
  <p:transition spd="med"/>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AE0FA69-040C-B44E-824F-14FDA852F332}"/>
              </a:ext>
            </a:extLst>
          </p:cNvPr>
          <p:cNvSpPr>
            <a:spLocks noGrp="1"/>
          </p:cNvSpPr>
          <p:nvPr>
            <p:ph type="body" idx="1"/>
          </p:nvPr>
        </p:nvSpPr>
        <p:spPr/>
        <p:txBody>
          <a:bodyPr>
            <a:normAutofit fontScale="77500" lnSpcReduction="20000"/>
          </a:bodyPr>
          <a:lstStyle/>
          <a:p>
            <a:pPr marL="0" indent="0">
              <a:buNone/>
            </a:pPr>
            <a:r>
              <a:rPr lang="en-US" b="1" dirty="0"/>
              <a:t>Pre-Requisites</a:t>
            </a:r>
            <a:endParaRPr lang="en-US" dirty="0"/>
          </a:p>
          <a:p>
            <a:pPr marL="0" indent="0">
              <a:buNone/>
            </a:pPr>
            <a:r>
              <a:rPr lang="en-US" dirty="0"/>
              <a:t>- An available Azure subscription with sufficient funding</a:t>
            </a:r>
          </a:p>
          <a:p>
            <a:pPr marL="0" indent="0">
              <a:buNone/>
            </a:pPr>
            <a:r>
              <a:rPr lang="en-US" dirty="0"/>
              <a:t>- Desired set of infrastructure to deploy to Azure</a:t>
            </a:r>
          </a:p>
          <a:p>
            <a:pPr marL="0" indent="0">
              <a:buNone/>
            </a:pPr>
            <a:r>
              <a:rPr lang="en-US" dirty="0"/>
              <a:t>- Availability of required SMEs (application architects,</a:t>
            </a:r>
          </a:p>
          <a:p>
            <a:pPr marL="0" indent="0">
              <a:buNone/>
            </a:pPr>
            <a:r>
              <a:rPr lang="en-US" dirty="0"/>
              <a:t>cloud architects, DevOps manager, etc.)</a:t>
            </a:r>
          </a:p>
          <a:p>
            <a:pPr marL="0" indent="0">
              <a:buNone/>
            </a:pPr>
            <a:endParaRPr lang="en-US" dirty="0"/>
          </a:p>
          <a:p>
            <a:pPr marL="0" indent="0">
              <a:buNone/>
            </a:pPr>
            <a:r>
              <a:rPr lang="en-US" b="1" dirty="0"/>
              <a:t>What You Will Get</a:t>
            </a:r>
          </a:p>
          <a:p>
            <a:pPr marL="0" indent="0">
              <a:buNone/>
            </a:pPr>
            <a:r>
              <a:rPr lang="en-US" dirty="0"/>
              <a:t>- Purpose built infrastructure configuration based on your organizations needs/goals utilizing the best practices established performing large scale deployments</a:t>
            </a:r>
          </a:p>
          <a:p>
            <a:pPr marL="0" indent="0">
              <a:buNone/>
            </a:pPr>
            <a:r>
              <a:rPr lang="en-US" dirty="0"/>
              <a:t>- Terraform configuration representing a one or more application environments including necessary networking (</a:t>
            </a:r>
            <a:r>
              <a:rPr lang="en-US" dirty="0" err="1"/>
              <a:t>Vnets</a:t>
            </a:r>
            <a:r>
              <a:rPr lang="en-US" dirty="0"/>
              <a:t>/Subnets/</a:t>
            </a:r>
            <a:r>
              <a:rPr lang="en-US" dirty="0" err="1"/>
              <a:t>Peerings</a:t>
            </a:r>
            <a:r>
              <a:rPr lang="en-US" dirty="0"/>
              <a:t>)</a:t>
            </a:r>
          </a:p>
          <a:p>
            <a:pPr marL="0" indent="0">
              <a:buNone/>
            </a:pPr>
            <a:r>
              <a:rPr lang="en-US" dirty="0"/>
              <a:t>- Remote state configuration allowing for multiple team collaboration</a:t>
            </a:r>
          </a:p>
          <a:p>
            <a:pPr marL="0" indent="0">
              <a:buNone/>
            </a:pPr>
            <a:r>
              <a:rPr lang="en-US" dirty="0"/>
              <a:t>- Terraform Enterprise integration and design considerations</a:t>
            </a:r>
          </a:p>
          <a:p>
            <a:pPr marL="0" indent="0">
              <a:buNone/>
            </a:pPr>
            <a:r>
              <a:rPr lang="en-US" dirty="0"/>
              <a:t>- Presentation and documentation to prepare your teams to develop, maintain, and deploy your Terraform</a:t>
            </a:r>
          </a:p>
        </p:txBody>
      </p:sp>
      <p:sp>
        <p:nvSpPr>
          <p:cNvPr id="2" name="Title 1">
            <a:extLst>
              <a:ext uri="{FF2B5EF4-FFF2-40B4-BE49-F238E27FC236}">
                <a16:creationId xmlns:a16="http://schemas.microsoft.com/office/drawing/2014/main" id="{DDAFD84A-BE98-1247-BB0F-53D25E43925B}"/>
              </a:ext>
            </a:extLst>
          </p:cNvPr>
          <p:cNvSpPr>
            <a:spLocks noGrp="1"/>
          </p:cNvSpPr>
          <p:nvPr>
            <p:ph type="title"/>
          </p:nvPr>
        </p:nvSpPr>
        <p:spPr/>
        <p:txBody>
          <a:bodyPr/>
          <a:lstStyle/>
          <a:p>
            <a:r>
              <a:rPr lang="en-US" dirty="0"/>
              <a:t>1 Week </a:t>
            </a:r>
            <a:r>
              <a:rPr lang="en-US" dirty="0" err="1"/>
              <a:t>PoC</a:t>
            </a:r>
            <a:endParaRPr lang="en-US" dirty="0"/>
          </a:p>
        </p:txBody>
      </p:sp>
      <p:sp>
        <p:nvSpPr>
          <p:cNvPr id="7" name="Text Placeholder 6">
            <a:extLst>
              <a:ext uri="{FF2B5EF4-FFF2-40B4-BE49-F238E27FC236}">
                <a16:creationId xmlns:a16="http://schemas.microsoft.com/office/drawing/2014/main" id="{179E4CC0-FC4B-4149-951C-92C66E3B2E53}"/>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2338B62D-EF05-5941-889E-C47D29E4D453}"/>
              </a:ext>
            </a:extLst>
          </p:cNvPr>
          <p:cNvSpPr txBox="1"/>
          <p:nvPr/>
        </p:nvSpPr>
        <p:spPr>
          <a:xfrm>
            <a:off x="8638162" y="2775785"/>
            <a:ext cx="656588"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4800" b="1" i="0" u="none" strike="noStrike" cap="none" spc="0" normalizeH="0" baseline="0" dirty="0">
                <a:ln>
                  <a:noFill/>
                </a:ln>
                <a:solidFill>
                  <a:srgbClr val="FFFFFF"/>
                </a:solidFill>
                <a:effectLst/>
                <a:uFillTx/>
                <a:latin typeface="Tahoma"/>
                <a:ea typeface="Tahoma"/>
                <a:cs typeface="Tahoma"/>
                <a:sym typeface="Tahoma"/>
              </a:rPr>
              <a:t>C</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2BE329B2-46FB-3C49-9FBF-CBD14BFF96FE}"/>
              </a:ext>
            </a:extLst>
          </p:cNvPr>
          <p:cNvSpPr>
            <a:spLocks noGrp="1"/>
          </p:cNvSpPr>
          <p:nvPr>
            <p:ph type="body" idx="1"/>
          </p:nvPr>
        </p:nvSpPr>
        <p:spPr>
          <a:xfrm>
            <a:off x="1453186" y="3349719"/>
            <a:ext cx="21745481" cy="9241292"/>
          </a:xfrm>
        </p:spPr>
        <p:txBody>
          <a:bodyPr>
            <a:normAutofit/>
          </a:bodyPr>
          <a:lstStyle/>
          <a:p>
            <a:endParaRPr lang="en-US" dirty="0"/>
          </a:p>
          <a:p>
            <a:pPr marL="0" indent="0">
              <a:buNone/>
            </a:pPr>
            <a:endParaRPr lang="en-US" dirty="0"/>
          </a:p>
        </p:txBody>
      </p:sp>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Tom Straub – Cardinal Solutions</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endParaRPr lang="en-US" dirty="0"/>
          </a:p>
        </p:txBody>
      </p:sp>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A6934912-1788-074F-BDC2-7A82034BE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90418" y="783573"/>
            <a:ext cx="3808248" cy="3808248"/>
          </a:xfrm>
          <a:prstGeom prst="rect">
            <a:avLst/>
          </a:prstGeom>
        </p:spPr>
      </p:pic>
      <p:pic>
        <p:nvPicPr>
          <p:cNvPr id="2050" name="Picture 2" descr="Image result for curling stone">
            <a:extLst>
              <a:ext uri="{FF2B5EF4-FFF2-40B4-BE49-F238E27FC236}">
                <a16:creationId xmlns:a16="http://schemas.microsoft.com/office/drawing/2014/main" id="{96FC24A4-81F8-494C-93E4-5DF73F20A6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88508" y="6141565"/>
            <a:ext cx="548640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azure">
            <a:extLst>
              <a:ext uri="{FF2B5EF4-FFF2-40B4-BE49-F238E27FC236}">
                <a16:creationId xmlns:a16="http://schemas.microsoft.com/office/drawing/2014/main" id="{E1301D2C-80E8-E541-A515-4AE718AB3FF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405" r="17065"/>
          <a:stretch/>
        </p:blipFill>
        <p:spPr bwMode="auto">
          <a:xfrm>
            <a:off x="9331392" y="6141565"/>
            <a:ext cx="4635062" cy="36576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6D70A7BA-94F5-BD46-BC26-1479E3E6998D}"/>
              </a:ext>
            </a:extLst>
          </p:cNvPr>
          <p:cNvGrpSpPr/>
          <p:nvPr/>
        </p:nvGrpSpPr>
        <p:grpSpPr>
          <a:xfrm>
            <a:off x="2442865" y="5608580"/>
            <a:ext cx="6291338" cy="4842239"/>
            <a:chOff x="2624062" y="5124728"/>
            <a:chExt cx="6291338" cy="4842239"/>
          </a:xfrm>
        </p:grpSpPr>
        <p:sp>
          <p:nvSpPr>
            <p:cNvPr id="2" name="TextBox 1">
              <a:extLst>
                <a:ext uri="{FF2B5EF4-FFF2-40B4-BE49-F238E27FC236}">
                  <a16:creationId xmlns:a16="http://schemas.microsoft.com/office/drawing/2014/main" id="{40096149-8DA8-1240-B6DD-74F2451606F9}"/>
                </a:ext>
              </a:extLst>
            </p:cNvPr>
            <p:cNvSpPr txBox="1"/>
            <p:nvPr/>
          </p:nvSpPr>
          <p:spPr>
            <a:xfrm>
              <a:off x="2624062" y="5505235"/>
              <a:ext cx="6291338" cy="446173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r>
                <a:rPr kumimoji="0" lang="en-US" sz="16600" b="1" i="0" u="none" strike="noStrike" cap="none" spc="0" normalizeH="0" baseline="0" dirty="0">
                  <a:ln>
                    <a:noFill/>
                  </a:ln>
                  <a:solidFill>
                    <a:schemeClr val="bg1"/>
                  </a:solidFill>
                  <a:effectLst/>
                  <a:uFillTx/>
                  <a:latin typeface="Tahoma"/>
                  <a:ea typeface="Tahoma"/>
                  <a:cs typeface="Tahoma"/>
                  <a:sym typeface="Tahoma"/>
                </a:rPr>
                <a:t> I </a:t>
              </a:r>
            </a:p>
            <a:p>
              <a:pPr marL="0" marR="0" indent="0" algn="l" defTabSz="1828800" rtl="0" fontAlgn="auto" latinLnBrk="0" hangingPunct="0">
                <a:lnSpc>
                  <a:spcPct val="80000"/>
                </a:lnSpc>
                <a:spcBef>
                  <a:spcPts val="500"/>
                </a:spcBef>
                <a:spcAft>
                  <a:spcPts val="0"/>
                </a:spcAft>
                <a:buClrTx/>
                <a:buSzTx/>
                <a:buFontTx/>
                <a:buNone/>
                <a:tabLst/>
              </a:pPr>
              <a:r>
                <a:rPr lang="en-US" sz="16600" dirty="0">
                  <a:solidFill>
                    <a:schemeClr val="bg1"/>
                  </a:solidFill>
                </a:rPr>
                <a:t>Code</a:t>
              </a:r>
              <a:endParaRPr kumimoji="0" lang="en-US" sz="16600" b="1" i="0" u="none" strike="noStrike" cap="none" spc="0" normalizeH="0" baseline="0" dirty="0">
                <a:ln>
                  <a:noFill/>
                </a:ln>
                <a:solidFill>
                  <a:schemeClr val="bg1"/>
                </a:solidFill>
                <a:effectLst/>
                <a:uFillTx/>
                <a:latin typeface="Tahoma"/>
                <a:ea typeface="Tahoma"/>
                <a:cs typeface="Tahoma"/>
                <a:sym typeface="Tahoma"/>
              </a:endParaRPr>
            </a:p>
          </p:txBody>
        </p:sp>
        <p:pic>
          <p:nvPicPr>
            <p:cNvPr id="1026" name="Picture 2" descr="Image result for github i love to code">
              <a:extLst>
                <a:ext uri="{FF2B5EF4-FFF2-40B4-BE49-F238E27FC236}">
                  <a16:creationId xmlns:a16="http://schemas.microsoft.com/office/drawing/2014/main" id="{04F3EB96-AA39-AD46-930F-BE8FBF3039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914" y="5124728"/>
              <a:ext cx="2799604" cy="279960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904953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6"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7"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28"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a:t>
            </a:fld>
            <a:endParaRPr/>
          </a:p>
        </p:txBody>
      </p:sp>
      <p:sp>
        <p:nvSpPr>
          <p:cNvPr id="1829"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30"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31"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32"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33"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34"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3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3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42" name="Group"/>
          <p:cNvGrpSpPr/>
          <p:nvPr/>
        </p:nvGrpSpPr>
        <p:grpSpPr>
          <a:xfrm>
            <a:off x="1732727" y="4408373"/>
            <a:ext cx="614396" cy="710738"/>
            <a:chOff x="0" y="0"/>
            <a:chExt cx="614395" cy="710736"/>
          </a:xfrm>
        </p:grpSpPr>
        <p:sp>
          <p:nvSpPr>
            <p:cNvPr id="1838"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39"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40"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41"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43" name="Challenges for Developers / Operators"/>
          <p:cNvSpPr txBox="1">
            <a:spLocks noGrp="1"/>
          </p:cNvSpPr>
          <p:nvPr>
            <p:ph type="title"/>
          </p:nvPr>
        </p:nvSpPr>
        <p:spPr>
          <a:xfrm>
            <a:off x="1565395" y="875900"/>
            <a:ext cx="21746798" cy="2207524"/>
          </a:xfrm>
          <a:prstGeom prst="rect">
            <a:avLst/>
          </a:prstGeom>
        </p:spPr>
        <p:txBody>
          <a:bodyPr/>
          <a:lstStyle>
            <a:lvl1pPr>
              <a:defRPr spc="-299"/>
            </a:lvl1pPr>
          </a:lstStyle>
          <a:p>
            <a:r>
              <a:t>Challenges for Developers / Operators</a:t>
            </a:r>
          </a:p>
        </p:txBody>
      </p:sp>
      <p:sp>
        <p:nvSpPr>
          <p:cNvPr id="1844"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45"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50" name="Group"/>
          <p:cNvGrpSpPr/>
          <p:nvPr/>
        </p:nvGrpSpPr>
        <p:grpSpPr>
          <a:xfrm>
            <a:off x="12465369" y="10280273"/>
            <a:ext cx="611225" cy="696702"/>
            <a:chOff x="0" y="0"/>
            <a:chExt cx="611223" cy="696700"/>
          </a:xfrm>
        </p:grpSpPr>
        <p:sp>
          <p:nvSpPr>
            <p:cNvPr id="184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4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5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5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864" name="Group"/>
          <p:cNvGrpSpPr/>
          <p:nvPr/>
        </p:nvGrpSpPr>
        <p:grpSpPr>
          <a:xfrm>
            <a:off x="12437618" y="8184432"/>
            <a:ext cx="666728" cy="667522"/>
            <a:chOff x="0" y="0"/>
            <a:chExt cx="666727" cy="667520"/>
          </a:xfrm>
        </p:grpSpPr>
        <p:sp>
          <p:nvSpPr>
            <p:cNvPr id="1853"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4"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5"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6"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7"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8"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59"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0"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1"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2"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63"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865" name="Decoupling application from infrastructure…"/>
          <p:cNvSpPr txBox="1"/>
          <p:nvPr/>
        </p:nvSpPr>
        <p:spPr>
          <a:xfrm>
            <a:off x="70103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Tree>
    <p:extLst>
      <p:ext uri="{BB962C8B-B14F-4D97-AF65-F5344CB8AC3E}">
        <p14:creationId xmlns:p14="http://schemas.microsoft.com/office/powerpoint/2010/main" val="2663872320"/>
      </p:ext>
    </p:extLst>
  </p:cSld>
  <p:clrMapOvr>
    <a:masterClrMapping/>
  </p:clrMapOvr>
  <p:transition spd="med"/>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81155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7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21</a:t>
            </a:fld>
            <a:endParaRPr/>
          </a:p>
        </p:txBody>
      </p:sp>
      <p:sp>
        <p:nvSpPr>
          <p:cNvPr id="187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87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87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87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87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87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879"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0"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881"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86" name="Group"/>
          <p:cNvGrpSpPr/>
          <p:nvPr/>
        </p:nvGrpSpPr>
        <p:grpSpPr>
          <a:xfrm>
            <a:off x="1732727" y="4408373"/>
            <a:ext cx="614396" cy="710738"/>
            <a:chOff x="0" y="0"/>
            <a:chExt cx="614395" cy="710736"/>
          </a:xfrm>
        </p:grpSpPr>
        <p:sp>
          <p:nvSpPr>
            <p:cNvPr id="1882"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3"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884"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885"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88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88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893" name="Group"/>
          <p:cNvGrpSpPr/>
          <p:nvPr/>
        </p:nvGrpSpPr>
        <p:grpSpPr>
          <a:xfrm>
            <a:off x="12465369" y="10280273"/>
            <a:ext cx="611225" cy="696702"/>
            <a:chOff x="0" y="0"/>
            <a:chExt cx="611223" cy="696700"/>
          </a:xfrm>
        </p:grpSpPr>
        <p:sp>
          <p:nvSpPr>
            <p:cNvPr id="1889"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0"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1"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892"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89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189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07" name="Group"/>
          <p:cNvGrpSpPr/>
          <p:nvPr/>
        </p:nvGrpSpPr>
        <p:grpSpPr>
          <a:xfrm>
            <a:off x="12437618" y="8133632"/>
            <a:ext cx="666728" cy="667522"/>
            <a:chOff x="0" y="0"/>
            <a:chExt cx="666727" cy="667520"/>
          </a:xfrm>
        </p:grpSpPr>
        <p:sp>
          <p:nvSpPr>
            <p:cNvPr id="1896" name="Triangle"/>
            <p:cNvSpPr/>
            <p:nvPr/>
          </p:nvSpPr>
          <p:spPr>
            <a:xfrm>
              <a:off x="0" y="-1"/>
              <a:ext cx="666728"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89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0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08" name="Decoupling application from infrastructure…"/>
          <p:cNvSpPr txBox="1"/>
          <p:nvPr/>
        </p:nvSpPr>
        <p:spPr>
          <a:xfrm>
            <a:off x="16014699" y="5960748"/>
            <a:ext cx="5616857" cy="11853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254000" indent="-254000">
              <a:lnSpc>
                <a:spcPct val="100000"/>
              </a:lnSpc>
              <a:spcBef>
                <a:spcPts val="1100"/>
              </a:spcBef>
              <a:buSzPct val="100000"/>
              <a:buChar char="•"/>
              <a:defRPr sz="2000" b="0">
                <a:solidFill>
                  <a:srgbClr val="44546A"/>
                </a:solidFill>
                <a:latin typeface="Verdana"/>
                <a:ea typeface="Verdana"/>
                <a:cs typeface="Verdana"/>
                <a:sym typeface="Verdana"/>
              </a:defRPr>
            </a:pPr>
            <a:r>
              <a:t>Decoupling application from infrastructure</a:t>
            </a:r>
          </a:p>
          <a:p>
            <a:pPr marL="254000" indent="-254000">
              <a:lnSpc>
                <a:spcPct val="150000"/>
              </a:lnSpc>
              <a:spcBef>
                <a:spcPts val="0"/>
              </a:spcBef>
              <a:buSzPct val="100000"/>
              <a:buChar char="•"/>
              <a:defRPr sz="2000" b="0">
                <a:solidFill>
                  <a:srgbClr val="44546A"/>
                </a:solidFill>
                <a:latin typeface="Verdana"/>
                <a:ea typeface="Verdana"/>
                <a:cs typeface="Verdana"/>
                <a:sym typeface="Verdana"/>
              </a:defRPr>
            </a:pPr>
            <a:r>
              <a:t>Bin packing, machine efficiency</a:t>
            </a:r>
          </a:p>
        </p:txBody>
      </p:sp>
      <p:sp>
        <p:nvSpPr>
          <p:cNvPr id="1909"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913" name="Group"/>
          <p:cNvGrpSpPr/>
          <p:nvPr/>
        </p:nvGrpSpPr>
        <p:grpSpPr>
          <a:xfrm>
            <a:off x="12441970" y="6029599"/>
            <a:ext cx="658024" cy="754106"/>
            <a:chOff x="0" y="-1"/>
            <a:chExt cx="658022" cy="754105"/>
          </a:xfrm>
        </p:grpSpPr>
        <p:sp>
          <p:nvSpPr>
            <p:cNvPr id="1910" name="Shape"/>
            <p:cNvSpPr/>
            <p:nvPr/>
          </p:nvSpPr>
          <p:spPr>
            <a:xfrm>
              <a:off x="328607" y="188121"/>
              <a:ext cx="329415" cy="565984"/>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1" name="Shape"/>
            <p:cNvSpPr/>
            <p:nvPr/>
          </p:nvSpPr>
          <p:spPr>
            <a:xfrm>
              <a:off x="1" y="-2"/>
              <a:ext cx="658023" cy="351218"/>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12" name="Shape"/>
            <p:cNvSpPr/>
            <p:nvPr/>
          </p:nvSpPr>
          <p:spPr>
            <a:xfrm>
              <a:off x="0" y="188120"/>
              <a:ext cx="328608" cy="565984"/>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14" name="Run any application on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Run any application on any infrastructure</a:t>
            </a:r>
          </a:p>
        </p:txBody>
      </p:sp>
    </p:spTree>
    <p:extLst>
      <p:ext uri="{BB962C8B-B14F-4D97-AF65-F5344CB8AC3E}">
        <p14:creationId xmlns:p14="http://schemas.microsoft.com/office/powerpoint/2010/main" val="184278145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18"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19"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0"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22</a:t>
            </a:fld>
            <a:endParaRPr/>
          </a:p>
        </p:txBody>
      </p:sp>
      <p:sp>
        <p:nvSpPr>
          <p:cNvPr id="1922"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23"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24"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25"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26"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27"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28"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29"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30"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35" name="Group"/>
          <p:cNvGrpSpPr/>
          <p:nvPr/>
        </p:nvGrpSpPr>
        <p:grpSpPr>
          <a:xfrm>
            <a:off x="1732727" y="4408373"/>
            <a:ext cx="614396" cy="710738"/>
            <a:chOff x="0" y="0"/>
            <a:chExt cx="614395" cy="710736"/>
          </a:xfrm>
        </p:grpSpPr>
        <p:sp>
          <p:nvSpPr>
            <p:cNvPr id="1931"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2"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33"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34"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36" name="The connectivity issue in distributed infrastructure"/>
          <p:cNvSpPr txBox="1">
            <a:spLocks noGrp="1"/>
          </p:cNvSpPr>
          <p:nvPr>
            <p:ph type="title"/>
          </p:nvPr>
        </p:nvSpPr>
        <p:spPr>
          <a:xfrm>
            <a:off x="1565395" y="875900"/>
            <a:ext cx="21746798" cy="2207524"/>
          </a:xfrm>
          <a:prstGeom prst="rect">
            <a:avLst/>
          </a:prstGeom>
        </p:spPr>
        <p:txBody>
          <a:bodyPr/>
          <a:lstStyle>
            <a:lvl1pPr defTabSz="1773935">
              <a:defRPr sz="7100" spc="-300"/>
            </a:lvl1pPr>
          </a:lstStyle>
          <a:p>
            <a:r>
              <a:t>The connectivity issue in distributed infrastructure</a:t>
            </a:r>
          </a:p>
        </p:txBody>
      </p:sp>
      <p:sp>
        <p:nvSpPr>
          <p:cNvPr id="193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38"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63" name="Group"/>
          <p:cNvGrpSpPr/>
          <p:nvPr/>
        </p:nvGrpSpPr>
        <p:grpSpPr>
          <a:xfrm>
            <a:off x="10255084" y="5092876"/>
            <a:ext cx="5031635" cy="6993757"/>
            <a:chOff x="0" y="0"/>
            <a:chExt cx="5031634" cy="6993755"/>
          </a:xfrm>
        </p:grpSpPr>
        <p:grpSp>
          <p:nvGrpSpPr>
            <p:cNvPr id="1943" name="Group"/>
            <p:cNvGrpSpPr/>
            <p:nvPr/>
          </p:nvGrpSpPr>
          <p:grpSpPr>
            <a:xfrm>
              <a:off x="2210284" y="5187396"/>
              <a:ext cx="611226" cy="696703"/>
              <a:chOff x="-1" y="0"/>
              <a:chExt cx="611224" cy="696702"/>
            </a:xfrm>
          </p:grpSpPr>
          <p:sp>
            <p:nvSpPr>
              <p:cNvPr id="1939"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0"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1"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42"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44"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5"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57" name="Group"/>
            <p:cNvGrpSpPr/>
            <p:nvPr/>
          </p:nvGrpSpPr>
          <p:grpSpPr>
            <a:xfrm>
              <a:off x="2182533" y="3040755"/>
              <a:ext cx="666729" cy="667522"/>
              <a:chOff x="0" y="0"/>
              <a:chExt cx="666727" cy="667521"/>
            </a:xfrm>
          </p:grpSpPr>
          <p:sp>
            <p:nvSpPr>
              <p:cNvPr id="1946"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7"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8"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49"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0"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1"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2"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3"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4"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5"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56"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1958"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1962" name="Group"/>
            <p:cNvGrpSpPr/>
            <p:nvPr/>
          </p:nvGrpSpPr>
          <p:grpSpPr>
            <a:xfrm>
              <a:off x="2186885" y="936722"/>
              <a:ext cx="658025" cy="754105"/>
              <a:chOff x="0" y="0"/>
              <a:chExt cx="658023" cy="754104"/>
            </a:xfrm>
          </p:grpSpPr>
          <p:sp>
            <p:nvSpPr>
              <p:cNvPr id="1959"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0"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61"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spTree>
    <p:extLst>
      <p:ext uri="{BB962C8B-B14F-4D97-AF65-F5344CB8AC3E}">
        <p14:creationId xmlns:p14="http://schemas.microsoft.com/office/powerpoint/2010/main" val="254786042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 name="Rectangle"/>
          <p:cNvSpPr/>
          <p:nvPr/>
        </p:nvSpPr>
        <p:spPr>
          <a:xfrm>
            <a:off x="6792841" y="55882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8"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69"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0"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23</a:t>
            </a:fld>
            <a:endParaRPr/>
          </a:p>
        </p:txBody>
      </p:sp>
      <p:sp>
        <p:nvSpPr>
          <p:cNvPr id="1971"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1972"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1973"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974"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1975"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1976"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
        <p:nvSpPr>
          <p:cNvPr id="1977"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8"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979"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1984" name="Group"/>
          <p:cNvGrpSpPr/>
          <p:nvPr/>
        </p:nvGrpSpPr>
        <p:grpSpPr>
          <a:xfrm>
            <a:off x="1732727" y="4408373"/>
            <a:ext cx="614396" cy="710738"/>
            <a:chOff x="0" y="0"/>
            <a:chExt cx="614395" cy="710736"/>
          </a:xfrm>
        </p:grpSpPr>
        <p:sp>
          <p:nvSpPr>
            <p:cNvPr id="1980"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1"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982"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983"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985" name="Connect any application and any infrastructure"/>
          <p:cNvSpPr txBox="1">
            <a:spLocks noGrp="1"/>
          </p:cNvSpPr>
          <p:nvPr>
            <p:ph type="title"/>
          </p:nvPr>
        </p:nvSpPr>
        <p:spPr>
          <a:xfrm>
            <a:off x="1565395" y="875900"/>
            <a:ext cx="21746798" cy="2207524"/>
          </a:xfrm>
          <a:prstGeom prst="rect">
            <a:avLst/>
          </a:prstGeom>
        </p:spPr>
        <p:txBody>
          <a:bodyPr/>
          <a:lstStyle>
            <a:lvl1pPr>
              <a:defRPr spc="-299"/>
            </a:lvl1pPr>
          </a:lstStyle>
          <a:p>
            <a:r>
              <a:t>Connect any application and any infrastructure</a:t>
            </a:r>
          </a:p>
        </p:txBody>
      </p:sp>
      <p:sp>
        <p:nvSpPr>
          <p:cNvPr id="198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1987" name="Rectangle"/>
          <p:cNvSpPr/>
          <p:nvPr/>
        </p:nvSpPr>
        <p:spPr>
          <a:xfrm>
            <a:off x="6736343" y="55755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012" name="Group"/>
          <p:cNvGrpSpPr/>
          <p:nvPr/>
        </p:nvGrpSpPr>
        <p:grpSpPr>
          <a:xfrm>
            <a:off x="10255084" y="5092876"/>
            <a:ext cx="5031635" cy="6993757"/>
            <a:chOff x="0" y="0"/>
            <a:chExt cx="5031634" cy="6993755"/>
          </a:xfrm>
        </p:grpSpPr>
        <p:grpSp>
          <p:nvGrpSpPr>
            <p:cNvPr id="1992" name="Group"/>
            <p:cNvGrpSpPr/>
            <p:nvPr/>
          </p:nvGrpSpPr>
          <p:grpSpPr>
            <a:xfrm>
              <a:off x="2210284" y="5187396"/>
              <a:ext cx="611226" cy="696703"/>
              <a:chOff x="-1" y="0"/>
              <a:chExt cx="611224" cy="696702"/>
            </a:xfrm>
          </p:grpSpPr>
          <p:sp>
            <p:nvSpPr>
              <p:cNvPr id="1988" name="Shape"/>
              <p:cNvSpPr/>
              <p:nvPr/>
            </p:nvSpPr>
            <p:spPr>
              <a:xfrm>
                <a:off x="211052" y="123302"/>
                <a:ext cx="189118" cy="3290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89" name="Shape"/>
              <p:cNvSpPr/>
              <p:nvPr/>
            </p:nvSpPr>
            <p:spPr>
              <a:xfrm>
                <a:off x="420592" y="123302"/>
                <a:ext cx="190632" cy="329063"/>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0" name="Shape"/>
              <p:cNvSpPr/>
              <p:nvPr/>
            </p:nvSpPr>
            <p:spPr>
              <a:xfrm>
                <a:off x="-2" y="-1"/>
                <a:ext cx="189876" cy="3305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991" name="Shape"/>
              <p:cNvSpPr/>
              <p:nvPr/>
            </p:nvSpPr>
            <p:spPr>
              <a:xfrm>
                <a:off x="211052" y="366883"/>
                <a:ext cx="189118" cy="329819"/>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993" name="Shape"/>
            <p:cNvSpPr/>
            <p:nvPr/>
          </p:nvSpPr>
          <p:spPr>
            <a:xfrm>
              <a:off x="0" y="2024502"/>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cap="flat">
              <a:solidFill>
                <a:srgbClr val="44546A"/>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4" name="Shape"/>
            <p:cNvSpPr/>
            <p:nvPr/>
          </p:nvSpPr>
          <p:spPr>
            <a:xfrm>
              <a:off x="0" y="4077793"/>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cap="flat">
              <a:solidFill>
                <a:schemeClr val="accent4">
                  <a:alpha val="56000"/>
                </a:schemeClr>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06" name="Group"/>
            <p:cNvGrpSpPr/>
            <p:nvPr/>
          </p:nvGrpSpPr>
          <p:grpSpPr>
            <a:xfrm>
              <a:off x="2182533" y="3040755"/>
              <a:ext cx="666729" cy="667522"/>
              <a:chOff x="0" y="0"/>
              <a:chExt cx="666727" cy="667521"/>
            </a:xfrm>
          </p:grpSpPr>
          <p:sp>
            <p:nvSpPr>
              <p:cNvPr id="1995" name="Triangle"/>
              <p:cNvSpPr/>
              <p:nvPr/>
            </p:nvSpPr>
            <p:spPr>
              <a:xfrm>
                <a:off x="-1" y="0"/>
                <a:ext cx="666729" cy="6675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61" y="21600"/>
                    </a:lnTo>
                    <a:lnTo>
                      <a:pt x="0" y="0"/>
                    </a:lnTo>
                    <a:lnTo>
                      <a:pt x="21600" y="0"/>
                    </a:lnTo>
                    <a:close/>
                  </a:path>
                </a:pathLst>
              </a:custGeom>
              <a:solidFill>
                <a:srgbClr val="000000"/>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6" name="Square"/>
              <p:cNvSpPr/>
              <p:nvPr/>
            </p:nvSpPr>
            <p:spPr>
              <a:xfrm>
                <a:off x="255697" y="133025"/>
                <a:ext cx="39032"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7" name="Square"/>
              <p:cNvSpPr/>
              <p:nvPr/>
            </p:nvSpPr>
            <p:spPr>
              <a:xfrm>
                <a:off x="313846" y="133025"/>
                <a:ext cx="38237"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8" name="Square"/>
              <p:cNvSpPr/>
              <p:nvPr/>
            </p:nvSpPr>
            <p:spPr>
              <a:xfrm>
                <a:off x="371199" y="133025"/>
                <a:ext cx="39031" cy="39032"/>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1999" name="Square"/>
              <p:cNvSpPr/>
              <p:nvPr/>
            </p:nvSpPr>
            <p:spPr>
              <a:xfrm>
                <a:off x="255697" y="191175"/>
                <a:ext cx="39032"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0" name="Square"/>
              <p:cNvSpPr/>
              <p:nvPr/>
            </p:nvSpPr>
            <p:spPr>
              <a:xfrm>
                <a:off x="313846" y="191175"/>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1" name="Square"/>
              <p:cNvSpPr/>
              <p:nvPr/>
            </p:nvSpPr>
            <p:spPr>
              <a:xfrm>
                <a:off x="371199" y="191175"/>
                <a:ext cx="39031"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2" name="Square"/>
              <p:cNvSpPr/>
              <p:nvPr/>
            </p:nvSpPr>
            <p:spPr>
              <a:xfrm>
                <a:off x="255697" y="250120"/>
                <a:ext cx="39032"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3" name="Square"/>
              <p:cNvSpPr/>
              <p:nvPr/>
            </p:nvSpPr>
            <p:spPr>
              <a:xfrm>
                <a:off x="313846" y="250120"/>
                <a:ext cx="38237"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4" name="Square"/>
              <p:cNvSpPr/>
              <p:nvPr/>
            </p:nvSpPr>
            <p:spPr>
              <a:xfrm>
                <a:off x="313846" y="307473"/>
                <a:ext cx="38237" cy="39031"/>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5" name="Square"/>
              <p:cNvSpPr/>
              <p:nvPr/>
            </p:nvSpPr>
            <p:spPr>
              <a:xfrm>
                <a:off x="371996" y="250120"/>
                <a:ext cx="39031" cy="38237"/>
              </a:xfrm>
              <a:prstGeom prst="rect">
                <a:avLst/>
              </a:prstGeom>
              <a:solidFill>
                <a:srgbClr val="FFFFFF"/>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sp>
          <p:nvSpPr>
            <p:cNvPr id="2007" name="Shape"/>
            <p:cNvSpPr/>
            <p:nvPr/>
          </p:nvSpPr>
          <p:spPr>
            <a:xfrm>
              <a:off x="0" y="-1"/>
              <a:ext cx="5031635" cy="2915963"/>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cap="flat">
              <a:solidFill>
                <a:schemeClr val="accent5"/>
              </a:solidFill>
              <a:prstDash val="solid"/>
              <a:miter lim="8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nvGrpSpPr>
            <p:cNvPr id="2011" name="Group"/>
            <p:cNvGrpSpPr/>
            <p:nvPr/>
          </p:nvGrpSpPr>
          <p:grpSpPr>
            <a:xfrm>
              <a:off x="2186885" y="936722"/>
              <a:ext cx="658025" cy="754105"/>
              <a:chOff x="0" y="0"/>
              <a:chExt cx="658023" cy="754104"/>
            </a:xfrm>
          </p:grpSpPr>
          <p:sp>
            <p:nvSpPr>
              <p:cNvPr id="2008" name="Shape"/>
              <p:cNvSpPr/>
              <p:nvPr/>
            </p:nvSpPr>
            <p:spPr>
              <a:xfrm>
                <a:off x="328607" y="188121"/>
                <a:ext cx="329416" cy="565983"/>
              </a:xfrm>
              <a:custGeom>
                <a:avLst/>
                <a:gdLst/>
                <a:ahLst/>
                <a:cxnLst>
                  <a:cxn ang="0">
                    <a:pos x="wd2" y="hd2"/>
                  </a:cxn>
                  <a:cxn ang="5400000">
                    <a:pos x="wd2" y="hd2"/>
                  </a:cxn>
                  <a:cxn ang="10800000">
                    <a:pos x="wd2" y="hd2"/>
                  </a:cxn>
                  <a:cxn ang="16200000">
                    <a:pos x="wd2" y="hd2"/>
                  </a:cxn>
                </a:cxnLst>
                <a:rect l="0" t="0" r="r" b="b"/>
                <a:pathLst>
                  <a:path w="21600" h="21600" extrusionOk="0">
                    <a:moveTo>
                      <a:pt x="9635" y="3852"/>
                    </a:moveTo>
                    <a:lnTo>
                      <a:pt x="9635" y="8658"/>
                    </a:lnTo>
                    <a:lnTo>
                      <a:pt x="4024" y="10569"/>
                    </a:lnTo>
                    <a:lnTo>
                      <a:pt x="0" y="9121"/>
                    </a:lnTo>
                    <a:lnTo>
                      <a:pt x="0" y="21600"/>
                    </a:lnTo>
                    <a:lnTo>
                      <a:pt x="106" y="21600"/>
                    </a:lnTo>
                    <a:lnTo>
                      <a:pt x="21600" y="14421"/>
                    </a:lnTo>
                    <a:lnTo>
                      <a:pt x="21600" y="0"/>
                    </a:lnTo>
                    <a:lnTo>
                      <a:pt x="21176" y="0"/>
                    </a:lnTo>
                    <a:lnTo>
                      <a:pt x="9635" y="3852"/>
                    </a:lnTo>
                    <a:close/>
                  </a:path>
                </a:pathLst>
              </a:custGeom>
              <a:solidFill>
                <a:srgbClr val="1F9967"/>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09" name="Shape"/>
              <p:cNvSpPr/>
              <p:nvPr/>
            </p:nvSpPr>
            <p:spPr>
              <a:xfrm>
                <a:off x="0" y="-1"/>
                <a:ext cx="658024" cy="351217"/>
              </a:xfrm>
              <a:custGeom>
                <a:avLst/>
                <a:gdLst/>
                <a:ahLst/>
                <a:cxnLst>
                  <a:cxn ang="0">
                    <a:pos x="wd2" y="hd2"/>
                  </a:cxn>
                  <a:cxn ang="5400000">
                    <a:pos x="wd2" y="hd2"/>
                  </a:cxn>
                  <a:cxn ang="10800000">
                    <a:pos x="wd2" y="hd2"/>
                  </a:cxn>
                  <a:cxn ang="16200000">
                    <a:pos x="wd2" y="hd2"/>
                  </a:cxn>
                </a:cxnLst>
                <a:rect l="0" t="0" r="r" b="b"/>
                <a:pathLst>
                  <a:path w="21600" h="21600" extrusionOk="0">
                    <a:moveTo>
                      <a:pt x="10681" y="0"/>
                    </a:moveTo>
                    <a:lnTo>
                      <a:pt x="0" y="11619"/>
                    </a:lnTo>
                    <a:lnTo>
                      <a:pt x="7235" y="19564"/>
                    </a:lnTo>
                    <a:lnTo>
                      <a:pt x="8667" y="17926"/>
                    </a:lnTo>
                    <a:lnTo>
                      <a:pt x="12218" y="21600"/>
                    </a:lnTo>
                    <a:lnTo>
                      <a:pt x="12218" y="13903"/>
                    </a:lnTo>
                    <a:lnTo>
                      <a:pt x="15610" y="10030"/>
                    </a:lnTo>
                    <a:lnTo>
                      <a:pt x="15610" y="17777"/>
                    </a:lnTo>
                    <a:lnTo>
                      <a:pt x="21600" y="11570"/>
                    </a:lnTo>
                    <a:lnTo>
                      <a:pt x="10681" y="0"/>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sp>
            <p:nvSpPr>
              <p:cNvPr id="2010" name="Shape"/>
              <p:cNvSpPr/>
              <p:nvPr/>
            </p:nvSpPr>
            <p:spPr>
              <a:xfrm>
                <a:off x="-1" y="188120"/>
                <a:ext cx="328609" cy="565983"/>
              </a:xfrm>
              <a:custGeom>
                <a:avLst/>
                <a:gdLst/>
                <a:ahLst/>
                <a:cxnLst>
                  <a:cxn ang="0">
                    <a:pos x="wd2" y="hd2"/>
                  </a:cxn>
                  <a:cxn ang="5400000">
                    <a:pos x="wd2" y="hd2"/>
                  </a:cxn>
                  <a:cxn ang="10800000">
                    <a:pos x="wd2" y="hd2"/>
                  </a:cxn>
                  <a:cxn ang="16200000">
                    <a:pos x="wd2" y="hd2"/>
                  </a:cxn>
                </a:cxnLst>
                <a:rect l="0" t="0" r="r" b="b"/>
                <a:pathLst>
                  <a:path w="21600" h="21600" extrusionOk="0">
                    <a:moveTo>
                      <a:pt x="18681" y="8196"/>
                    </a:moveTo>
                    <a:lnTo>
                      <a:pt x="18681" y="12942"/>
                    </a:lnTo>
                    <a:lnTo>
                      <a:pt x="12206" y="15376"/>
                    </a:lnTo>
                    <a:lnTo>
                      <a:pt x="12206" y="5762"/>
                    </a:lnTo>
                    <a:lnTo>
                      <a:pt x="14648" y="4868"/>
                    </a:lnTo>
                    <a:lnTo>
                      <a:pt x="106" y="0"/>
                    </a:lnTo>
                    <a:lnTo>
                      <a:pt x="0" y="31"/>
                    </a:lnTo>
                    <a:lnTo>
                      <a:pt x="0" y="14421"/>
                    </a:lnTo>
                    <a:lnTo>
                      <a:pt x="21600" y="21600"/>
                    </a:lnTo>
                    <a:lnTo>
                      <a:pt x="21600" y="9121"/>
                    </a:lnTo>
                    <a:lnTo>
                      <a:pt x="18681" y="8196"/>
                    </a:lnTo>
                    <a:close/>
                  </a:path>
                </a:pathLst>
              </a:custGeom>
              <a:solidFill>
                <a:schemeClr val="accent5"/>
              </a:solidFill>
              <a:ln w="12700" cap="flat">
                <a:noFill/>
                <a:miter lim="400000"/>
              </a:ln>
              <a:effectLst/>
            </p:spPr>
            <p:txBody>
              <a:bodyPr wrap="square" lIns="121918" tIns="121918" rIns="121918" bIns="121918" numCol="1" anchor="t">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2" name="Group"/>
          <p:cNvGrpSpPr/>
          <p:nvPr/>
        </p:nvGrpSpPr>
        <p:grpSpPr>
          <a:xfrm>
            <a:off x="14448471" y="5338486"/>
            <a:ext cx="5603278" cy="6464925"/>
            <a:chOff x="0" y="0"/>
            <a:chExt cx="5603276" cy="6464923"/>
          </a:xfrm>
        </p:grpSpPr>
        <p:grpSp>
          <p:nvGrpSpPr>
            <p:cNvPr id="2015" name="Group"/>
            <p:cNvGrpSpPr/>
            <p:nvPr/>
          </p:nvGrpSpPr>
          <p:grpSpPr>
            <a:xfrm>
              <a:off x="3047308" y="190011"/>
              <a:ext cx="2555969" cy="6274913"/>
              <a:chOff x="0" y="0"/>
              <a:chExt cx="2555967" cy="6274911"/>
            </a:xfrm>
          </p:grpSpPr>
          <p:sp>
            <p:nvSpPr>
              <p:cNvPr id="2013" name="Rectangle"/>
              <p:cNvSpPr/>
              <p:nvPr/>
            </p:nvSpPr>
            <p:spPr>
              <a:xfrm>
                <a:off x="0" y="-1"/>
                <a:ext cx="2555968" cy="6274913"/>
              </a:xfrm>
              <a:prstGeom prst="rect">
                <a:avLst/>
              </a:prstGeom>
              <a:gradFill flip="none" rotWithShape="1">
                <a:gsLst>
                  <a:gs pos="0">
                    <a:srgbClr val="F3F3F3"/>
                  </a:gs>
                  <a:gs pos="12431">
                    <a:srgbClr val="F7F7F7"/>
                  </a:gs>
                  <a:gs pos="50473">
                    <a:srgbClr val="FAFAFA"/>
                  </a:gs>
                </a:gsLst>
                <a:lin ang="0" scaled="0"/>
              </a:gradFill>
              <a:ln w="127000" cap="flat">
                <a:solidFill>
                  <a:srgbClr val="FFFFFF"/>
                </a:solidFill>
                <a:prstDash val="solid"/>
                <a:miter lim="8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4" name="Rectangle"/>
              <p:cNvSpPr/>
              <p:nvPr/>
            </p:nvSpPr>
            <p:spPr>
              <a:xfrm>
                <a:off x="69157" y="49135"/>
                <a:ext cx="2417655" cy="76202"/>
              </a:xfrm>
              <a:prstGeom prst="rect">
                <a:avLst/>
              </a:prstGeom>
              <a:solidFill>
                <a:schemeClr val="accent6"/>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grpSp>
          <p:nvGrpSpPr>
            <p:cNvPr id="2021" name="Group"/>
            <p:cNvGrpSpPr/>
            <p:nvPr/>
          </p:nvGrpSpPr>
          <p:grpSpPr>
            <a:xfrm>
              <a:off x="-1" y="-1"/>
              <a:ext cx="200016" cy="5309076"/>
              <a:chOff x="0" y="0"/>
              <a:chExt cx="200014" cy="5309074"/>
            </a:xfrm>
          </p:grpSpPr>
          <p:sp>
            <p:nvSpPr>
              <p:cNvPr id="2016" name="Line"/>
              <p:cNvSpPr/>
              <p:nvPr/>
            </p:nvSpPr>
            <p:spPr>
              <a:xfrm flipV="1">
                <a:off x="101665" y="72607"/>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17" name="Circle"/>
              <p:cNvSpPr/>
              <p:nvPr/>
            </p:nvSpPr>
            <p:spPr>
              <a:xfrm>
                <a:off x="9512" y="51185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8" name="Circle"/>
              <p:cNvSpPr/>
              <p:nvPr/>
            </p:nvSpPr>
            <p:spPr>
              <a:xfrm>
                <a:off x="9512" y="3152774"/>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19"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20" name="Circle"/>
              <p:cNvSpPr/>
              <p:nvPr/>
            </p:nvSpPr>
            <p:spPr>
              <a:xfrm>
                <a:off x="0" y="0"/>
                <a:ext cx="190502"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grpSp>
      <p:grpSp>
        <p:nvGrpSpPr>
          <p:cNvPr id="2025" name="Group"/>
          <p:cNvGrpSpPr/>
          <p:nvPr/>
        </p:nvGrpSpPr>
        <p:grpSpPr>
          <a:xfrm>
            <a:off x="17541862" y="5757432"/>
            <a:ext cx="2540002" cy="5593902"/>
            <a:chOff x="0" y="-1"/>
            <a:chExt cx="2540000" cy="5593900"/>
          </a:xfrm>
        </p:grpSpPr>
        <p:sp>
          <p:nvSpPr>
            <p:cNvPr id="2023" name="Knowledge of    real-time configuration"/>
            <p:cNvSpPr txBox="1"/>
            <p:nvPr/>
          </p:nvSpPr>
          <p:spPr>
            <a:xfrm>
              <a:off x="0" y="4317127"/>
              <a:ext cx="2540001" cy="127677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Knowledge of    real-time configuration</a:t>
              </a:r>
            </a:p>
          </p:txBody>
        </p:sp>
        <p:sp>
          <p:nvSpPr>
            <p:cNvPr id="2024" name="Service discovery in a dynamic environment"/>
            <p:cNvSpPr txBox="1"/>
            <p:nvPr/>
          </p:nvSpPr>
          <p:spPr>
            <a:xfrm>
              <a:off x="60233" y="-2"/>
              <a:ext cx="2317936" cy="163999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135466" tIns="135466" rIns="135466" bIns="135466" numCol="1" anchor="ctr">
              <a:spAutoFit/>
            </a:bodyPr>
            <a:lstStyle>
              <a:lvl1pPr marL="254000" indent="-254000">
                <a:lnSpc>
                  <a:spcPct val="130000"/>
                </a:lnSpc>
                <a:spcBef>
                  <a:spcPts val="0"/>
                </a:spcBef>
                <a:buSzPct val="100000"/>
                <a:buChar char="•"/>
                <a:defRPr sz="1800" b="0">
                  <a:solidFill>
                    <a:srgbClr val="44546A"/>
                  </a:solidFill>
                  <a:latin typeface="Verdana"/>
                  <a:ea typeface="Verdana"/>
                  <a:cs typeface="Verdana"/>
                  <a:sym typeface="Verdana"/>
                </a:defRPr>
              </a:lvl1pPr>
            </a:lstStyle>
            <a:p>
              <a:r>
                <a:t>Service discovery in a dynamic environment</a:t>
              </a:r>
            </a:p>
          </p:txBody>
        </p:sp>
      </p:grpSp>
      <p:grpSp>
        <p:nvGrpSpPr>
          <p:cNvPr id="2035" name="Group"/>
          <p:cNvGrpSpPr/>
          <p:nvPr/>
        </p:nvGrpSpPr>
        <p:grpSpPr>
          <a:xfrm>
            <a:off x="14772746" y="4769449"/>
            <a:ext cx="614397" cy="596048"/>
            <a:chOff x="0" y="0"/>
            <a:chExt cx="614395" cy="596046"/>
          </a:xfrm>
        </p:grpSpPr>
        <p:sp>
          <p:nvSpPr>
            <p:cNvPr id="2026" name="Shape"/>
            <p:cNvSpPr/>
            <p:nvPr/>
          </p:nvSpPr>
          <p:spPr>
            <a:xfrm>
              <a:off x="231957" y="232692"/>
              <a:ext cx="127613" cy="128460"/>
            </a:xfrm>
            <a:custGeom>
              <a:avLst/>
              <a:gdLst/>
              <a:ahLst/>
              <a:cxnLst>
                <a:cxn ang="0">
                  <a:pos x="wd2" y="hd2"/>
                </a:cxn>
                <a:cxn ang="5400000">
                  <a:pos x="wd2" y="hd2"/>
                </a:cxn>
                <a:cxn ang="10800000">
                  <a:pos x="wd2" y="hd2"/>
                </a:cxn>
                <a:cxn ang="16200000">
                  <a:pos x="wd2" y="hd2"/>
                </a:cxn>
              </a:cxnLst>
              <a:rect l="0" t="0" r="r" b="b"/>
              <a:pathLst>
                <a:path w="21457" h="21600" extrusionOk="0">
                  <a:moveTo>
                    <a:pt x="10800" y="21600"/>
                  </a:moveTo>
                  <a:cubicBezTo>
                    <a:pt x="4816" y="21600"/>
                    <a:pt x="0" y="16751"/>
                    <a:pt x="0" y="10873"/>
                  </a:cubicBezTo>
                  <a:cubicBezTo>
                    <a:pt x="0" y="4849"/>
                    <a:pt x="4816" y="0"/>
                    <a:pt x="10800" y="0"/>
                  </a:cubicBezTo>
                  <a:cubicBezTo>
                    <a:pt x="16784" y="0"/>
                    <a:pt x="21454" y="4702"/>
                    <a:pt x="21454" y="10727"/>
                  </a:cubicBezTo>
                  <a:cubicBezTo>
                    <a:pt x="21600" y="16751"/>
                    <a:pt x="16784" y="21600"/>
                    <a:pt x="10800" y="21600"/>
                  </a:cubicBezTo>
                </a:path>
              </a:pathLst>
            </a:custGeom>
            <a:solidFill>
              <a:srgbClr val="961D59"/>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7" name="Circle"/>
            <p:cNvSpPr/>
            <p:nvPr/>
          </p:nvSpPr>
          <p:spPr>
            <a:xfrm>
              <a:off x="391245" y="267192"/>
              <a:ext cx="59457" cy="59457"/>
            </a:xfrm>
            <a:prstGeom prst="ellipse">
              <a:avLst/>
            </a:pr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8" name="Shape"/>
            <p:cNvSpPr/>
            <p:nvPr/>
          </p:nvSpPr>
          <p:spPr>
            <a:xfrm>
              <a:off x="470893" y="317682"/>
              <a:ext cx="59101" cy="59090"/>
            </a:xfrm>
            <a:custGeom>
              <a:avLst/>
              <a:gdLst/>
              <a:ahLst/>
              <a:cxnLst>
                <a:cxn ang="0">
                  <a:pos x="wd2" y="hd2"/>
                </a:cxn>
                <a:cxn ang="5400000">
                  <a:pos x="wd2" y="hd2"/>
                </a:cxn>
                <a:cxn ang="10800000">
                  <a:pos x="wd2" y="hd2"/>
                </a:cxn>
                <a:cxn ang="16200000">
                  <a:pos x="wd2" y="hd2"/>
                </a:cxn>
              </a:cxnLst>
              <a:rect l="0" t="0" r="r" b="b"/>
              <a:pathLst>
                <a:path w="19761" h="19758" extrusionOk="0">
                  <a:moveTo>
                    <a:pt x="19618" y="12207"/>
                  </a:moveTo>
                  <a:cubicBezTo>
                    <a:pt x="19618" y="12207"/>
                    <a:pt x="19618" y="12207"/>
                    <a:pt x="19618" y="12207"/>
                  </a:cubicBezTo>
                  <a:cubicBezTo>
                    <a:pt x="18159" y="17753"/>
                    <a:pt x="12905" y="20672"/>
                    <a:pt x="7359" y="19504"/>
                  </a:cubicBezTo>
                  <a:cubicBezTo>
                    <a:pt x="2105" y="18045"/>
                    <a:pt x="-1106" y="12791"/>
                    <a:pt x="353" y="7537"/>
                  </a:cubicBezTo>
                  <a:cubicBezTo>
                    <a:pt x="1521" y="2283"/>
                    <a:pt x="7067" y="-928"/>
                    <a:pt x="12321" y="240"/>
                  </a:cubicBezTo>
                  <a:cubicBezTo>
                    <a:pt x="17283" y="1699"/>
                    <a:pt x="20494" y="6369"/>
                    <a:pt x="19618" y="11623"/>
                  </a:cubicBezTo>
                  <a:cubicBezTo>
                    <a:pt x="19618" y="11915"/>
                    <a:pt x="19618" y="11915"/>
                    <a:pt x="19618" y="1220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29" name="Shape"/>
            <p:cNvSpPr/>
            <p:nvPr/>
          </p:nvSpPr>
          <p:spPr>
            <a:xfrm>
              <a:off x="471702" y="219906"/>
              <a:ext cx="59528" cy="59198"/>
            </a:xfrm>
            <a:custGeom>
              <a:avLst/>
              <a:gdLst/>
              <a:ahLst/>
              <a:cxnLst>
                <a:cxn ang="0">
                  <a:pos x="wd2" y="hd2"/>
                </a:cxn>
                <a:cxn ang="5400000">
                  <a:pos x="wd2" y="hd2"/>
                </a:cxn>
                <a:cxn ang="10800000">
                  <a:pos x="wd2" y="hd2"/>
                </a:cxn>
                <a:cxn ang="16200000">
                  <a:pos x="wd2" y="hd2"/>
                </a:cxn>
              </a:cxnLst>
              <a:rect l="0" t="0" r="r" b="b"/>
              <a:pathLst>
                <a:path w="20367" h="19572" extrusionOk="0">
                  <a:moveTo>
                    <a:pt x="12642" y="19337"/>
                  </a:moveTo>
                  <a:cubicBezTo>
                    <a:pt x="6942" y="20489"/>
                    <a:pt x="1542" y="17321"/>
                    <a:pt x="342" y="11849"/>
                  </a:cubicBezTo>
                  <a:cubicBezTo>
                    <a:pt x="-1158" y="6665"/>
                    <a:pt x="2442" y="1481"/>
                    <a:pt x="7842" y="329"/>
                  </a:cubicBezTo>
                  <a:cubicBezTo>
                    <a:pt x="13242" y="-1111"/>
                    <a:pt x="18942" y="2345"/>
                    <a:pt x="20142" y="7529"/>
                  </a:cubicBezTo>
                  <a:cubicBezTo>
                    <a:pt x="20442" y="8969"/>
                    <a:pt x="20442" y="10121"/>
                    <a:pt x="20142" y="11273"/>
                  </a:cubicBezTo>
                  <a:cubicBezTo>
                    <a:pt x="19542" y="15305"/>
                    <a:pt x="16542" y="18473"/>
                    <a:pt x="12642" y="1933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0" name="Shape"/>
            <p:cNvSpPr/>
            <p:nvPr/>
          </p:nvSpPr>
          <p:spPr>
            <a:xfrm>
              <a:off x="554231" y="316390"/>
              <a:ext cx="60075" cy="59520"/>
            </a:xfrm>
            <a:custGeom>
              <a:avLst/>
              <a:gdLst/>
              <a:ahLst/>
              <a:cxnLst>
                <a:cxn ang="0">
                  <a:pos x="wd2" y="hd2"/>
                </a:cxn>
                <a:cxn ang="5400000">
                  <a:pos x="wd2" y="hd2"/>
                </a:cxn>
                <a:cxn ang="10800000">
                  <a:pos x="wd2" y="hd2"/>
                </a:cxn>
                <a:cxn ang="16200000">
                  <a:pos x="wd2" y="hd2"/>
                </a:cxn>
              </a:cxnLst>
              <a:rect l="0" t="0" r="r" b="b"/>
              <a:pathLst>
                <a:path w="20555" h="19902" extrusionOk="0">
                  <a:moveTo>
                    <a:pt x="20238" y="11809"/>
                  </a:moveTo>
                  <a:cubicBezTo>
                    <a:pt x="19338" y="17063"/>
                    <a:pt x="13938" y="20858"/>
                    <a:pt x="8538" y="19690"/>
                  </a:cubicBezTo>
                  <a:cubicBezTo>
                    <a:pt x="2838" y="18815"/>
                    <a:pt x="-762" y="13561"/>
                    <a:pt x="138" y="8307"/>
                  </a:cubicBezTo>
                  <a:cubicBezTo>
                    <a:pt x="1038" y="2761"/>
                    <a:pt x="6438" y="-742"/>
                    <a:pt x="12138" y="134"/>
                  </a:cubicBezTo>
                  <a:cubicBezTo>
                    <a:pt x="17238" y="1009"/>
                    <a:pt x="20838" y="5680"/>
                    <a:pt x="20538" y="10934"/>
                  </a:cubicBezTo>
                  <a:cubicBezTo>
                    <a:pt x="20538" y="11226"/>
                    <a:pt x="20238" y="11226"/>
                    <a:pt x="20238" y="11809"/>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1" name="Shape"/>
            <p:cNvSpPr/>
            <p:nvPr/>
          </p:nvSpPr>
          <p:spPr>
            <a:xfrm>
              <a:off x="555683" y="218638"/>
              <a:ext cx="58714" cy="58102"/>
            </a:xfrm>
            <a:custGeom>
              <a:avLst/>
              <a:gdLst/>
              <a:ahLst/>
              <a:cxnLst>
                <a:cxn ang="0">
                  <a:pos x="wd2" y="hd2"/>
                </a:cxn>
                <a:cxn ang="5400000">
                  <a:pos x="wd2" y="hd2"/>
                </a:cxn>
                <a:cxn ang="10800000">
                  <a:pos x="wd2" y="hd2"/>
                </a:cxn>
                <a:cxn ang="16200000">
                  <a:pos x="wd2" y="hd2"/>
                </a:cxn>
              </a:cxnLst>
              <a:rect l="0" t="0" r="r" b="b"/>
              <a:pathLst>
                <a:path w="20816" h="19879" extrusionOk="0">
                  <a:moveTo>
                    <a:pt x="12176" y="19743"/>
                  </a:moveTo>
                  <a:cubicBezTo>
                    <a:pt x="6313" y="20631"/>
                    <a:pt x="1067" y="17080"/>
                    <a:pt x="142" y="11458"/>
                  </a:cubicBezTo>
                  <a:cubicBezTo>
                    <a:pt x="-784" y="6132"/>
                    <a:pt x="2919" y="1102"/>
                    <a:pt x="8782" y="215"/>
                  </a:cubicBezTo>
                  <a:cubicBezTo>
                    <a:pt x="14336" y="-969"/>
                    <a:pt x="19890" y="2878"/>
                    <a:pt x="20816" y="8204"/>
                  </a:cubicBezTo>
                  <a:cubicBezTo>
                    <a:pt x="20816" y="9091"/>
                    <a:pt x="20816" y="9979"/>
                    <a:pt x="20816" y="10867"/>
                  </a:cubicBezTo>
                  <a:cubicBezTo>
                    <a:pt x="20507" y="15305"/>
                    <a:pt x="16805" y="19152"/>
                    <a:pt x="12176" y="1974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2" name="Shape"/>
            <p:cNvSpPr/>
            <p:nvPr/>
          </p:nvSpPr>
          <p:spPr>
            <a:xfrm>
              <a:off x="513184" y="409700"/>
              <a:ext cx="59325" cy="59744"/>
            </a:xfrm>
            <a:custGeom>
              <a:avLst/>
              <a:gdLst/>
              <a:ahLst/>
              <a:cxnLst>
                <a:cxn ang="0">
                  <a:pos x="wd2" y="hd2"/>
                </a:cxn>
                <a:cxn ang="5400000">
                  <a:pos x="wd2" y="hd2"/>
                </a:cxn>
                <a:cxn ang="10800000">
                  <a:pos x="wd2" y="hd2"/>
                </a:cxn>
                <a:cxn ang="16200000">
                  <a:pos x="wd2" y="hd2"/>
                </a:cxn>
              </a:cxnLst>
              <a:rect l="0" t="0" r="r" b="b"/>
              <a:pathLst>
                <a:path w="19837" h="18903" extrusionOk="0">
                  <a:moveTo>
                    <a:pt x="18639" y="14083"/>
                  </a:moveTo>
                  <a:cubicBezTo>
                    <a:pt x="18639" y="14083"/>
                    <a:pt x="18639" y="14083"/>
                    <a:pt x="18639" y="14083"/>
                  </a:cubicBezTo>
                  <a:cubicBezTo>
                    <a:pt x="16012" y="18790"/>
                    <a:pt x="9882" y="20175"/>
                    <a:pt x="5212" y="17683"/>
                  </a:cubicBezTo>
                  <a:cubicBezTo>
                    <a:pt x="249" y="15190"/>
                    <a:pt x="-1502" y="9375"/>
                    <a:pt x="1417" y="4944"/>
                  </a:cubicBezTo>
                  <a:cubicBezTo>
                    <a:pt x="4044" y="237"/>
                    <a:pt x="10174" y="-1425"/>
                    <a:pt x="14844" y="1344"/>
                  </a:cubicBezTo>
                  <a:cubicBezTo>
                    <a:pt x="18347" y="3283"/>
                    <a:pt x="20098" y="6883"/>
                    <a:pt x="19806" y="10206"/>
                  </a:cubicBezTo>
                  <a:cubicBezTo>
                    <a:pt x="19806" y="11590"/>
                    <a:pt x="19514" y="12975"/>
                    <a:pt x="18639" y="14083"/>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3" name="Shape"/>
            <p:cNvSpPr/>
            <p:nvPr/>
          </p:nvSpPr>
          <p:spPr>
            <a:xfrm>
              <a:off x="513619" y="125879"/>
              <a:ext cx="59759" cy="59478"/>
            </a:xfrm>
            <a:custGeom>
              <a:avLst/>
              <a:gdLst/>
              <a:ahLst/>
              <a:cxnLst>
                <a:cxn ang="0">
                  <a:pos x="wd2" y="hd2"/>
                </a:cxn>
                <a:cxn ang="5400000">
                  <a:pos x="wd2" y="hd2"/>
                </a:cxn>
                <a:cxn ang="10800000">
                  <a:pos x="wd2" y="hd2"/>
                </a:cxn>
                <a:cxn ang="16200000">
                  <a:pos x="wd2" y="hd2"/>
                </a:cxn>
              </a:cxnLst>
              <a:rect l="0" t="0" r="r" b="b"/>
              <a:pathLst>
                <a:path w="19982" h="19023" extrusionOk="0">
                  <a:moveTo>
                    <a:pt x="14944" y="17787"/>
                  </a:moveTo>
                  <a:cubicBezTo>
                    <a:pt x="9982" y="20312"/>
                    <a:pt x="4144" y="18909"/>
                    <a:pt x="1225" y="14141"/>
                  </a:cubicBezTo>
                  <a:cubicBezTo>
                    <a:pt x="-1402" y="9652"/>
                    <a:pt x="349" y="3761"/>
                    <a:pt x="5020" y="1237"/>
                  </a:cubicBezTo>
                  <a:cubicBezTo>
                    <a:pt x="9982" y="-1288"/>
                    <a:pt x="15820" y="115"/>
                    <a:pt x="18739" y="4883"/>
                  </a:cubicBezTo>
                  <a:cubicBezTo>
                    <a:pt x="19614" y="6567"/>
                    <a:pt x="20198" y="8530"/>
                    <a:pt x="19906" y="10213"/>
                  </a:cubicBezTo>
                  <a:cubicBezTo>
                    <a:pt x="19614" y="13299"/>
                    <a:pt x="17863" y="16104"/>
                    <a:pt x="14944" y="17787"/>
                  </a:cubicBezTo>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2034" name="Shape"/>
            <p:cNvSpPr/>
            <p:nvPr/>
          </p:nvSpPr>
          <p:spPr>
            <a:xfrm>
              <a:off x="0" y="-1"/>
              <a:ext cx="478598" cy="596049"/>
            </a:xfrm>
            <a:custGeom>
              <a:avLst/>
              <a:gdLst/>
              <a:ahLst/>
              <a:cxnLst>
                <a:cxn ang="0">
                  <a:pos x="wd2" y="hd2"/>
                </a:cxn>
                <a:cxn ang="5400000">
                  <a:pos x="wd2" y="hd2"/>
                </a:cxn>
                <a:cxn ang="10800000">
                  <a:pos x="wd2" y="hd2"/>
                </a:cxn>
                <a:cxn ang="16200000">
                  <a:pos x="wd2" y="hd2"/>
                </a:cxn>
              </a:cxnLst>
              <a:rect l="0" t="0" r="r" b="b"/>
              <a:pathLst>
                <a:path w="21600" h="21600" extrusionOk="0">
                  <a:moveTo>
                    <a:pt x="13416" y="21600"/>
                  </a:moveTo>
                  <a:cubicBezTo>
                    <a:pt x="9836" y="21600"/>
                    <a:pt x="6452" y="20461"/>
                    <a:pt x="3934" y="18437"/>
                  </a:cubicBezTo>
                  <a:cubicBezTo>
                    <a:pt x="1377" y="16382"/>
                    <a:pt x="0" y="13662"/>
                    <a:pt x="0" y="10784"/>
                  </a:cubicBezTo>
                  <a:cubicBezTo>
                    <a:pt x="0" y="7906"/>
                    <a:pt x="1377" y="5187"/>
                    <a:pt x="3934" y="3163"/>
                  </a:cubicBezTo>
                  <a:cubicBezTo>
                    <a:pt x="6452" y="1107"/>
                    <a:pt x="9836" y="0"/>
                    <a:pt x="13416" y="0"/>
                  </a:cubicBezTo>
                  <a:cubicBezTo>
                    <a:pt x="16407" y="0"/>
                    <a:pt x="19239" y="759"/>
                    <a:pt x="21600" y="2214"/>
                  </a:cubicBezTo>
                  <a:cubicBezTo>
                    <a:pt x="19948" y="3922"/>
                    <a:pt x="19948" y="3922"/>
                    <a:pt x="19948" y="3922"/>
                  </a:cubicBezTo>
                  <a:cubicBezTo>
                    <a:pt x="18059" y="2783"/>
                    <a:pt x="15816" y="2151"/>
                    <a:pt x="13416" y="2151"/>
                  </a:cubicBezTo>
                  <a:cubicBezTo>
                    <a:pt x="10544" y="2151"/>
                    <a:pt x="7869" y="3068"/>
                    <a:pt x="5823" y="4681"/>
                  </a:cubicBezTo>
                  <a:cubicBezTo>
                    <a:pt x="3816" y="6325"/>
                    <a:pt x="2675" y="8476"/>
                    <a:pt x="2675" y="10784"/>
                  </a:cubicBezTo>
                  <a:cubicBezTo>
                    <a:pt x="2675" y="13093"/>
                    <a:pt x="3816" y="15275"/>
                    <a:pt x="5823" y="16888"/>
                  </a:cubicBezTo>
                  <a:cubicBezTo>
                    <a:pt x="7869" y="18532"/>
                    <a:pt x="10544" y="19418"/>
                    <a:pt x="13416" y="19418"/>
                  </a:cubicBezTo>
                  <a:cubicBezTo>
                    <a:pt x="15816" y="19418"/>
                    <a:pt x="18059" y="18817"/>
                    <a:pt x="19948" y="17647"/>
                  </a:cubicBezTo>
                  <a:cubicBezTo>
                    <a:pt x="21600" y="19386"/>
                    <a:pt x="21600" y="19386"/>
                    <a:pt x="21600" y="19386"/>
                  </a:cubicBezTo>
                  <a:cubicBezTo>
                    <a:pt x="19239" y="20809"/>
                    <a:pt x="16407" y="21600"/>
                    <a:pt x="13416" y="21600"/>
                  </a:cubicBezTo>
                  <a:close/>
                </a:path>
              </a:pathLst>
            </a:custGeom>
            <a:solidFill>
              <a:srgbClr val="D62783"/>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Tree>
    <p:extLst>
      <p:ext uri="{BB962C8B-B14F-4D97-AF65-F5344CB8AC3E}">
        <p14:creationId xmlns:p14="http://schemas.microsoft.com/office/powerpoint/2010/main" val="95780310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 name="Rectangle"/>
          <p:cNvSpPr/>
          <p:nvPr/>
        </p:nvSpPr>
        <p:spPr>
          <a:xfrm>
            <a:off x="6792841" y="5613613"/>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0" name="Rectangle"/>
          <p:cNvSpPr/>
          <p:nvPr/>
        </p:nvSpPr>
        <p:spPr>
          <a:xfrm>
            <a:off x="6792841" y="7645400"/>
            <a:ext cx="16469326" cy="1955800"/>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1" name="Rectangle"/>
          <p:cNvSpPr/>
          <p:nvPr/>
        </p:nvSpPr>
        <p:spPr>
          <a:xfrm>
            <a:off x="6792841" y="9744451"/>
            <a:ext cx="16469326" cy="1955802"/>
          </a:xfrm>
          <a:prstGeom prst="rect">
            <a:avLst/>
          </a:prstGeom>
          <a:gradFill>
            <a:gsLst>
              <a:gs pos="0">
                <a:srgbClr val="EBEBEB"/>
              </a:gs>
              <a:gs pos="9272">
                <a:srgbClr val="F5F5F5"/>
              </a:gs>
              <a:gs pos="25852">
                <a:srgbClr val="FFFFFF"/>
              </a:gs>
              <a:gs pos="43169">
                <a:srgbClr val="FDFDFD"/>
              </a:gs>
              <a:gs pos="88817">
                <a:srgbClr val="FBFBFB"/>
              </a:gs>
              <a:gs pos="99315">
                <a:srgbClr val="FFFFFF"/>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24</a:t>
            </a:fld>
            <a:endParaRPr/>
          </a:p>
        </p:txBody>
      </p:sp>
      <p:sp>
        <p:nvSpPr>
          <p:cNvPr id="2043"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044"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045"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046"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047"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048"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053" name="Group"/>
          <p:cNvGrpSpPr/>
          <p:nvPr/>
        </p:nvGrpSpPr>
        <p:grpSpPr>
          <a:xfrm>
            <a:off x="1732727" y="4408373"/>
            <a:ext cx="614396" cy="710738"/>
            <a:chOff x="0" y="0"/>
            <a:chExt cx="614395" cy="710736"/>
          </a:xfrm>
        </p:grpSpPr>
        <p:sp>
          <p:nvSpPr>
            <p:cNvPr id="204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05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5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054" name="The HashiCorp open source suite"/>
          <p:cNvSpPr txBox="1">
            <a:spLocks noGrp="1"/>
          </p:cNvSpPr>
          <p:nvPr>
            <p:ph type="title"/>
          </p:nvPr>
        </p:nvSpPr>
        <p:spPr>
          <a:xfrm>
            <a:off x="1565395" y="875900"/>
            <a:ext cx="21746798" cy="2207524"/>
          </a:xfrm>
          <a:prstGeom prst="rect">
            <a:avLst/>
          </a:prstGeom>
        </p:spPr>
        <p:txBody>
          <a:bodyPr/>
          <a:lstStyle>
            <a:lvl1pPr>
              <a:defRPr spc="-299"/>
            </a:lvl1pPr>
          </a:lstStyle>
          <a:p>
            <a:r>
              <a:t>The HashiCorp open source suite</a:t>
            </a:r>
          </a:p>
        </p:txBody>
      </p:sp>
      <p:pic>
        <p:nvPicPr>
          <p:cNvPr id="2055" name="Image" descr="Image"/>
          <p:cNvPicPr>
            <a:picLocks noChangeAspect="1"/>
          </p:cNvPicPr>
          <p:nvPr/>
        </p:nvPicPr>
        <p:blipFill>
          <a:blip r:embed="rId3">
            <a:extLst/>
          </a:blip>
          <a:stretch>
            <a:fillRect/>
          </a:stretch>
        </p:blipFill>
        <p:spPr>
          <a:xfrm>
            <a:off x="14547533" y="4521832"/>
            <a:ext cx="2648761" cy="1091280"/>
          </a:xfrm>
          <a:prstGeom prst="rect">
            <a:avLst/>
          </a:prstGeom>
          <a:ln w="12700">
            <a:miter lim="400000"/>
          </a:ln>
        </p:spPr>
      </p:pic>
      <p:sp>
        <p:nvSpPr>
          <p:cNvPr id="2056"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057"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8"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59" name="Rectangle"/>
          <p:cNvSpPr/>
          <p:nvPr/>
        </p:nvSpPr>
        <p:spPr>
          <a:xfrm>
            <a:off x="6736343" y="56263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0"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061"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2"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063"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069" name="Group"/>
          <p:cNvGrpSpPr/>
          <p:nvPr/>
        </p:nvGrpSpPr>
        <p:grpSpPr>
          <a:xfrm>
            <a:off x="14448471" y="5338486"/>
            <a:ext cx="200015" cy="5309076"/>
            <a:chOff x="0" y="0"/>
            <a:chExt cx="200014" cy="5309075"/>
          </a:xfrm>
        </p:grpSpPr>
        <p:sp>
          <p:nvSpPr>
            <p:cNvPr id="2064" name="Line"/>
            <p:cNvSpPr/>
            <p:nvPr/>
          </p:nvSpPr>
          <p:spPr>
            <a:xfrm flipV="1">
              <a:off x="101666"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065"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6" name="Circle"/>
            <p:cNvSpPr/>
            <p:nvPr/>
          </p:nvSpPr>
          <p:spPr>
            <a:xfrm>
              <a:off x="9512"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7"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068" name="Circle"/>
            <p:cNvSpPr/>
            <p:nvPr/>
          </p:nvSpPr>
          <p:spPr>
            <a:xfrm>
              <a:off x="0" y="-1"/>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070"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071" name="Image" descr="Image"/>
          <p:cNvPicPr>
            <a:picLocks noChangeAspect="1"/>
          </p:cNvPicPr>
          <p:nvPr/>
        </p:nvPicPr>
        <p:blipFill>
          <a:blip r:embed="rId5">
            <a:extLst/>
          </a:blip>
          <a:stretch>
            <a:fillRect/>
          </a:stretch>
        </p:blipFill>
        <p:spPr>
          <a:xfrm>
            <a:off x="7437249" y="8046708"/>
            <a:ext cx="2273846" cy="1057251"/>
          </a:xfrm>
          <a:prstGeom prst="rect">
            <a:avLst/>
          </a:prstGeom>
          <a:ln w="12700">
            <a:miter lim="400000"/>
          </a:ln>
        </p:spPr>
      </p:pic>
      <p:pic>
        <p:nvPicPr>
          <p:cNvPr id="2072" name="Image" descr="Image"/>
          <p:cNvPicPr>
            <a:picLocks noChangeAspect="1"/>
          </p:cNvPicPr>
          <p:nvPr/>
        </p:nvPicPr>
        <p:blipFill>
          <a:blip r:embed="rId6">
            <a:extLst/>
          </a:blip>
          <a:stretch>
            <a:fillRect/>
          </a:stretch>
        </p:blipFill>
        <p:spPr>
          <a:xfrm>
            <a:off x="7460657" y="10209224"/>
            <a:ext cx="2428102" cy="838800"/>
          </a:xfrm>
          <a:prstGeom prst="rect">
            <a:avLst/>
          </a:prstGeom>
          <a:ln w="12700">
            <a:miter lim="400000"/>
          </a:ln>
        </p:spPr>
      </p:pic>
    </p:spTree>
    <p:extLst>
      <p:ext uri="{BB962C8B-B14F-4D97-AF65-F5344CB8AC3E}">
        <p14:creationId xmlns:p14="http://schemas.microsoft.com/office/powerpoint/2010/main" val="18752310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 name="Enterprise products build on open source to address organizational complexity"/>
          <p:cNvSpPr txBox="1">
            <a:spLocks noGrp="1"/>
          </p:cNvSpPr>
          <p:nvPr>
            <p:ph type="title"/>
          </p:nvPr>
        </p:nvSpPr>
        <p:spPr>
          <a:xfrm>
            <a:off x="1519601" y="1078906"/>
            <a:ext cx="21746800" cy="1483069"/>
          </a:xfrm>
          <a:prstGeom prst="rect">
            <a:avLst/>
          </a:prstGeom>
        </p:spPr>
        <p:txBody>
          <a:bodyPr/>
          <a:lstStyle>
            <a:lvl1pPr defTabSz="1280158">
              <a:spcBef>
                <a:spcPts val="1300"/>
              </a:spcBef>
              <a:defRPr sz="4600" spc="-200"/>
            </a:lvl1pPr>
          </a:lstStyle>
          <a:p>
            <a:r>
              <a:t>Enterprise products build on open source to address organizational complexity</a:t>
            </a:r>
          </a:p>
        </p:txBody>
      </p:sp>
      <p:grpSp>
        <p:nvGrpSpPr>
          <p:cNvPr id="2079" name="Collaboration"/>
          <p:cNvGrpSpPr/>
          <p:nvPr/>
        </p:nvGrpSpPr>
        <p:grpSpPr>
          <a:xfrm>
            <a:off x="10956691" y="8227415"/>
            <a:ext cx="3498054" cy="1259691"/>
            <a:chOff x="0" y="0"/>
            <a:chExt cx="3498053" cy="1259689"/>
          </a:xfrm>
        </p:grpSpPr>
        <p:sp>
          <p:nvSpPr>
            <p:cNvPr id="2077" name="Rectangle"/>
            <p:cNvSpPr/>
            <p:nvPr/>
          </p:nvSpPr>
          <p:spPr>
            <a:xfrm>
              <a:off x="-1" y="0"/>
              <a:ext cx="3498055"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78" name="Collaboration"/>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 Collaboration</a:t>
              </a:r>
            </a:p>
          </p:txBody>
        </p:sp>
      </p:grpSp>
      <p:sp>
        <p:nvSpPr>
          <p:cNvPr id="2080" name="Line"/>
          <p:cNvSpPr/>
          <p:nvPr/>
        </p:nvSpPr>
        <p:spPr>
          <a:xfrm>
            <a:off x="12705718" y="10783847"/>
            <a:ext cx="2" cy="286716"/>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3" name="Governance &amp; Policy…"/>
          <p:cNvGrpSpPr/>
          <p:nvPr/>
        </p:nvGrpSpPr>
        <p:grpSpPr>
          <a:xfrm>
            <a:off x="17094364" y="5200372"/>
            <a:ext cx="3498055" cy="3047662"/>
            <a:chOff x="0" y="0"/>
            <a:chExt cx="3498053" cy="3047661"/>
          </a:xfrm>
        </p:grpSpPr>
        <p:sp>
          <p:nvSpPr>
            <p:cNvPr id="2081" name="Rectangle"/>
            <p:cNvSpPr/>
            <p:nvPr/>
          </p:nvSpPr>
          <p:spPr>
            <a:xfrm>
              <a:off x="0" y="-1"/>
              <a:ext cx="3498054" cy="3047663"/>
            </a:xfrm>
            <a:prstGeom prst="rect">
              <a:avLst/>
            </a:prstGeom>
            <a:solidFill>
              <a:schemeClr val="accent2">
                <a:lumOff val="22941"/>
              </a:scheme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2" name="Governance &amp; Policy…"/>
            <p:cNvSpPr txBox="1"/>
            <p:nvPr/>
          </p:nvSpPr>
          <p:spPr>
            <a:xfrm>
              <a:off x="0" y="609430"/>
              <a:ext cx="3498054" cy="182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algn="ctr" defTabSz="825500">
                <a:lnSpc>
                  <a:spcPct val="100000"/>
                </a:lnSpc>
                <a:spcBef>
                  <a:spcPts val="0"/>
                </a:spcBef>
                <a:defRPr sz="2800" b="0">
                  <a:solidFill>
                    <a:srgbClr val="FFFFFF"/>
                  </a:solidFill>
                  <a:latin typeface="Verdana"/>
                  <a:ea typeface="Verdana"/>
                  <a:cs typeface="Verdana"/>
                  <a:sym typeface="Verdana"/>
                </a:defRPr>
              </a:pPr>
              <a:r>
                <a:rPr dirty="0"/>
                <a:t>Governance &amp; Policy</a:t>
              </a:r>
            </a:p>
            <a:p>
              <a:pPr algn="ctr" defTabSz="825500">
                <a:lnSpc>
                  <a:spcPct val="100000"/>
                </a:lnSpc>
                <a:spcBef>
                  <a:spcPts val="0"/>
                </a:spcBef>
                <a:defRPr sz="2800" b="0">
                  <a:solidFill>
                    <a:srgbClr val="FFFFFF"/>
                  </a:solidFill>
                  <a:latin typeface="Verdana"/>
                  <a:ea typeface="Verdana"/>
                  <a:cs typeface="Verdana"/>
                  <a:sym typeface="Verdana"/>
                </a:defRPr>
              </a:pPr>
              <a:endParaRPr dirty="0"/>
            </a:p>
            <a:p>
              <a:pPr algn="ctr" defTabSz="825500">
                <a:lnSpc>
                  <a:spcPct val="100000"/>
                </a:lnSpc>
                <a:spcBef>
                  <a:spcPts val="0"/>
                </a:spcBef>
                <a:defRPr sz="2800" b="0">
                  <a:solidFill>
                    <a:srgbClr val="FFFFFF"/>
                  </a:solidFill>
                  <a:latin typeface="Verdana"/>
                  <a:ea typeface="Verdana"/>
                  <a:cs typeface="Verdana"/>
                  <a:sym typeface="Verdana"/>
                </a:defRPr>
              </a:pPr>
              <a:r>
                <a:rPr dirty="0"/>
                <a:t>Operations</a:t>
              </a:r>
            </a:p>
          </p:txBody>
        </p:sp>
      </p:grpSp>
      <p:sp>
        <p:nvSpPr>
          <p:cNvPr id="2084" name="Line"/>
          <p:cNvSpPr/>
          <p:nvPr/>
        </p:nvSpPr>
        <p:spPr>
          <a:xfrm>
            <a:off x="626223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grpSp>
        <p:nvGrpSpPr>
          <p:cNvPr id="2087" name="Open Source"/>
          <p:cNvGrpSpPr/>
          <p:nvPr/>
        </p:nvGrpSpPr>
        <p:grpSpPr>
          <a:xfrm>
            <a:off x="4625849" y="9468218"/>
            <a:ext cx="3498055" cy="1259691"/>
            <a:chOff x="0" y="0"/>
            <a:chExt cx="3498053" cy="1259689"/>
          </a:xfrm>
        </p:grpSpPr>
        <p:sp>
          <p:nvSpPr>
            <p:cNvPr id="2085"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86"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088" name="Connection Line"/>
          <p:cNvSpPr/>
          <p:nvPr/>
        </p:nvSpPr>
        <p:spPr>
          <a:xfrm>
            <a:off x="4614915" y="3767078"/>
            <a:ext cx="15791463" cy="574095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665" y="21539"/>
                  <a:pt x="15865" y="14339"/>
                  <a:pt x="21600" y="0"/>
                </a:cubicBezTo>
              </a:path>
            </a:pathLst>
          </a:custGeom>
          <a:ln w="25400">
            <a:solidFill>
              <a:srgbClr val="000000"/>
            </a:solidFill>
            <a:miter lim="400000"/>
          </a:ln>
        </p:spPr>
        <p:txBody>
          <a:bodyPr lIns="121918" tIns="121918" rIns="121918" bIns="121918"/>
          <a:lstStyle/>
          <a:p>
            <a:pPr>
              <a:defRPr>
                <a:solidFill>
                  <a:srgbClr val="FFFFFF"/>
                </a:solidFill>
                <a:latin typeface="Tahoma"/>
                <a:ea typeface="Tahoma"/>
                <a:cs typeface="Tahoma"/>
                <a:sym typeface="Tahoma"/>
              </a:defRPr>
            </a:pPr>
            <a:endParaRPr/>
          </a:p>
        </p:txBody>
      </p:sp>
      <p:sp>
        <p:nvSpPr>
          <p:cNvPr id="2089" name="Slide Number"/>
          <p:cNvSpPr txBox="1">
            <a:spLocks noGrp="1"/>
          </p:cNvSpPr>
          <p:nvPr>
            <p:ph type="sldNum" sz="quarter" idx="4294967295"/>
          </p:nvPr>
        </p:nvSpPr>
        <p:spPr>
          <a:xfrm>
            <a:off x="23460168" y="12945581"/>
            <a:ext cx="514904"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25</a:t>
            </a:fld>
            <a:endParaRPr/>
          </a:p>
        </p:txBody>
      </p:sp>
      <p:sp>
        <p:nvSpPr>
          <p:cNvPr id="2090" name="Line"/>
          <p:cNvSpPr/>
          <p:nvPr/>
        </p:nvSpPr>
        <p:spPr>
          <a:xfrm flipH="1">
            <a:off x="4644900" y="4435970"/>
            <a:ext cx="2" cy="6287187"/>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1" name="Line"/>
          <p:cNvSpPr/>
          <p:nvPr/>
        </p:nvSpPr>
        <p:spPr>
          <a:xfrm>
            <a:off x="4644899" y="10735492"/>
            <a:ext cx="15784062" cy="2"/>
          </a:xfrm>
          <a:prstGeom prst="line">
            <a:avLst/>
          </a:prstGeom>
          <a:ln w="38100" cap="sq">
            <a:solidFill>
              <a:schemeClr val="accent1"/>
            </a:solidFill>
            <a:miter/>
          </a:ln>
        </p:spPr>
        <p:txBody>
          <a:bodyPr lIns="45718" tIns="45718" rIns="45718" bIns="45718"/>
          <a:lstStyle/>
          <a:p>
            <a:pPr>
              <a:defRPr>
                <a:solidFill>
                  <a:srgbClr val="FFFFFF"/>
                </a:solidFill>
              </a:defRPr>
            </a:pPr>
            <a:endParaRPr/>
          </a:p>
        </p:txBody>
      </p:sp>
      <p:sp>
        <p:nvSpPr>
          <p:cNvPr id="2095" name="Organizational Complexity"/>
          <p:cNvSpPr txBox="1"/>
          <p:nvPr/>
        </p:nvSpPr>
        <p:spPr>
          <a:xfrm rot="16200000">
            <a:off x="1369683" y="7121476"/>
            <a:ext cx="4915851" cy="739139"/>
          </a:xfrm>
          <a:prstGeom prst="rect">
            <a:avLst/>
          </a:prstGeom>
          <a:ln w="12700">
            <a:miter lim="400000"/>
          </a:ln>
          <a:extLst>
            <a:ext uri="{C572A759-6A51-4108-AA02-DFA0A04FC94B}">
              <ma14:wrappingTextBoxFlag xmlns="" xmlns:ma14="http://schemas.microsoft.com/office/mac/drawingml/2011/main" val="1"/>
            </a:ext>
          </a:extLst>
        </p:spPr>
        <p:txBody>
          <a:bodyPr wrap="none" lIns="121918" tIns="121918" rIns="121918" bIns="121918" anchor="b">
            <a:spAutoFit/>
          </a:bodyPr>
          <a:lstStyle>
            <a:lvl1pPr>
              <a:defRPr sz="3200" b="0">
                <a:solidFill>
                  <a:srgbClr val="535353"/>
                </a:solidFill>
                <a:latin typeface="Tahoma"/>
                <a:ea typeface="Tahoma"/>
                <a:cs typeface="Tahoma"/>
                <a:sym typeface="Tahoma"/>
              </a:defRPr>
            </a:lvl1pPr>
          </a:lstStyle>
          <a:p>
            <a:r>
              <a:t>Organizational Complexity</a:t>
            </a:r>
          </a:p>
        </p:txBody>
      </p:sp>
      <p:sp>
        <p:nvSpPr>
          <p:cNvPr id="2096" name="Circle"/>
          <p:cNvSpPr/>
          <p:nvPr/>
        </p:nvSpPr>
        <p:spPr>
          <a:xfrm>
            <a:off x="12586800" y="8111073"/>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sp>
        <p:nvSpPr>
          <p:cNvPr id="2097" name="Circle"/>
          <p:cNvSpPr/>
          <p:nvPr/>
        </p:nvSpPr>
        <p:spPr>
          <a:xfrm>
            <a:off x="6128773" y="9339181"/>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0" name="Open Source"/>
          <p:cNvGrpSpPr/>
          <p:nvPr/>
        </p:nvGrpSpPr>
        <p:grpSpPr>
          <a:xfrm>
            <a:off x="10956691" y="9488950"/>
            <a:ext cx="3498054" cy="1259691"/>
            <a:chOff x="0" y="0"/>
            <a:chExt cx="3498053" cy="1259689"/>
          </a:xfrm>
        </p:grpSpPr>
        <p:sp>
          <p:nvSpPr>
            <p:cNvPr id="2098" name="Rectangle"/>
            <p:cNvSpPr/>
            <p:nvPr/>
          </p:nvSpPr>
          <p:spPr>
            <a:xfrm>
              <a:off x="-1" y="0"/>
              <a:ext cx="3498055"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indent="228600"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099" name="Open Source"/>
            <p:cNvSpPr txBox="1"/>
            <p:nvPr/>
          </p:nvSpPr>
          <p:spPr>
            <a:xfrm>
              <a:off x="-1" y="363144"/>
              <a:ext cx="3498055"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lvl="1" indent="228600" algn="ctr" defTabSz="825500">
                <a:lnSpc>
                  <a:spcPct val="100000"/>
                </a:lnSpc>
                <a:spcBef>
                  <a:spcPts val="0"/>
                </a:spcBef>
                <a:defRPr sz="2800" b="0">
                  <a:solidFill>
                    <a:srgbClr val="FFFFFF"/>
                  </a:solidFill>
                  <a:latin typeface="Verdana"/>
                  <a:ea typeface="Verdana"/>
                  <a:cs typeface="Verdana"/>
                  <a:sym typeface="Verdana"/>
                </a:defRPr>
              </a:pPr>
              <a:r>
                <a:t>Open Source</a:t>
              </a:r>
            </a:p>
          </p:txBody>
        </p:sp>
      </p:grpSp>
      <p:grpSp>
        <p:nvGrpSpPr>
          <p:cNvPr id="2103" name="Open Source"/>
          <p:cNvGrpSpPr/>
          <p:nvPr/>
        </p:nvGrpSpPr>
        <p:grpSpPr>
          <a:xfrm>
            <a:off x="17094364" y="9494853"/>
            <a:ext cx="3498055" cy="1259690"/>
            <a:chOff x="0" y="0"/>
            <a:chExt cx="3498053" cy="1259689"/>
          </a:xfrm>
        </p:grpSpPr>
        <p:sp>
          <p:nvSpPr>
            <p:cNvPr id="2101" name="Rectangle"/>
            <p:cNvSpPr/>
            <p:nvPr/>
          </p:nvSpPr>
          <p:spPr>
            <a:xfrm>
              <a:off x="0" y="0"/>
              <a:ext cx="3498054" cy="1259690"/>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2" name="Open Source"/>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Open Source</a:t>
              </a:r>
            </a:p>
          </p:txBody>
        </p:sp>
      </p:grpSp>
      <p:sp>
        <p:nvSpPr>
          <p:cNvPr id="2104" name="Line"/>
          <p:cNvSpPr/>
          <p:nvPr/>
        </p:nvSpPr>
        <p:spPr>
          <a:xfrm>
            <a:off x="18843390" y="10810481"/>
            <a:ext cx="2" cy="260084"/>
          </a:xfrm>
          <a:prstGeom prst="line">
            <a:avLst/>
          </a:prstGeom>
          <a:ln w="25400">
            <a:solidFill>
              <a:srgbClr val="9D95EF"/>
            </a:solidFill>
            <a:prstDash val="sysDash"/>
            <a:miter/>
            <a:tailEnd type="oval"/>
          </a:ln>
        </p:spPr>
        <p:txBody>
          <a:bodyPr lIns="45718" tIns="45718" rIns="45718" bIns="45718"/>
          <a:lstStyle/>
          <a:p>
            <a:pPr>
              <a:defRPr>
                <a:solidFill>
                  <a:srgbClr val="FFFFFF"/>
                </a:solidFill>
              </a:defRPr>
            </a:pPr>
            <a:endParaRPr/>
          </a:p>
        </p:txBody>
      </p:sp>
      <p:sp>
        <p:nvSpPr>
          <p:cNvPr id="2105" name="Circle"/>
          <p:cNvSpPr/>
          <p:nvPr/>
        </p:nvSpPr>
        <p:spPr>
          <a:xfrm>
            <a:off x="18712707" y="4999170"/>
            <a:ext cx="237837" cy="237837"/>
          </a:xfrm>
          <a:prstGeom prst="ellipse">
            <a:avLst/>
          </a:prstGeom>
          <a:solidFill>
            <a:srgbClr val="FFFFFF"/>
          </a:solidFill>
          <a:ln w="101600">
            <a:solidFill>
              <a:srgbClr val="000000"/>
            </a:solidFill>
            <a:miter lim="400000"/>
          </a:ln>
        </p:spPr>
        <p:txBody>
          <a:bodyPr lIns="121918" tIns="121918" rIns="121918" bIns="121918" anchor="ctr"/>
          <a:lstStyle/>
          <a:p>
            <a:pPr>
              <a:lnSpc>
                <a:spcPct val="100000"/>
              </a:lnSpc>
              <a:spcBef>
                <a:spcPts val="0"/>
              </a:spcBef>
              <a:defRPr sz="8400" b="0">
                <a:solidFill>
                  <a:srgbClr val="FFFFFF"/>
                </a:solidFill>
                <a:latin typeface="Verdana"/>
                <a:ea typeface="Verdana"/>
                <a:cs typeface="Verdana"/>
                <a:sym typeface="Verdana"/>
              </a:defRPr>
            </a:pPr>
            <a:endParaRPr/>
          </a:p>
        </p:txBody>
      </p:sp>
      <p:grpSp>
        <p:nvGrpSpPr>
          <p:cNvPr id="2108" name="Collaboration"/>
          <p:cNvGrpSpPr/>
          <p:nvPr/>
        </p:nvGrpSpPr>
        <p:grpSpPr>
          <a:xfrm>
            <a:off x="17094364" y="8246019"/>
            <a:ext cx="3498055" cy="1259691"/>
            <a:chOff x="0" y="0"/>
            <a:chExt cx="3498053" cy="1259689"/>
          </a:xfrm>
        </p:grpSpPr>
        <p:sp>
          <p:nvSpPr>
            <p:cNvPr id="2106" name="Rectangle"/>
            <p:cNvSpPr/>
            <p:nvPr/>
          </p:nvSpPr>
          <p:spPr>
            <a:xfrm>
              <a:off x="0" y="0"/>
              <a:ext cx="3498054" cy="1259690"/>
            </a:xfrm>
            <a:prstGeom prst="rect">
              <a:avLst/>
            </a:prstGeom>
            <a:solidFill>
              <a:srgbClr val="4F8AFF"/>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2800" b="0">
                  <a:solidFill>
                    <a:srgbClr val="FFFFFF"/>
                  </a:solidFill>
                  <a:latin typeface="Verdana"/>
                  <a:ea typeface="Verdana"/>
                  <a:cs typeface="Verdana"/>
                  <a:sym typeface="Verdana"/>
                </a:defRPr>
              </a:pPr>
              <a:endParaRPr/>
            </a:p>
          </p:txBody>
        </p:sp>
        <p:sp>
          <p:nvSpPr>
            <p:cNvPr id="2107" name="Collaboration"/>
            <p:cNvSpPr txBox="1"/>
            <p:nvPr/>
          </p:nvSpPr>
          <p:spPr>
            <a:xfrm>
              <a:off x="0" y="363144"/>
              <a:ext cx="3498054" cy="5334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ctr" defTabSz="825500">
                <a:lnSpc>
                  <a:spcPct val="100000"/>
                </a:lnSpc>
                <a:spcBef>
                  <a:spcPts val="0"/>
                </a:spcBef>
                <a:defRPr sz="2800" b="0">
                  <a:solidFill>
                    <a:srgbClr val="FFFFFF"/>
                  </a:solidFill>
                  <a:latin typeface="Verdana"/>
                  <a:ea typeface="Verdana"/>
                  <a:cs typeface="Verdana"/>
                  <a:sym typeface="Verdana"/>
                </a:defRPr>
              </a:lvl1pPr>
            </a:lstStyle>
            <a:p>
              <a:r>
                <a:t>Collaboration</a:t>
              </a:r>
            </a:p>
          </p:txBody>
        </p:sp>
      </p:grpSp>
      <p:sp>
        <p:nvSpPr>
          <p:cNvPr id="71" name="Shape 1008">
            <a:extLst>
              <a:ext uri="{FF2B5EF4-FFF2-40B4-BE49-F238E27FC236}">
                <a16:creationId xmlns:a16="http://schemas.microsoft.com/office/drawing/2014/main" id="{ABC8153B-6791-A841-BF38-7F1B8D0CC61E}"/>
              </a:ext>
            </a:extLst>
          </p:cNvPr>
          <p:cNvSpPr/>
          <p:nvPr/>
        </p:nvSpPr>
        <p:spPr>
          <a:xfrm>
            <a:off x="4493221" y="11180403"/>
            <a:ext cx="3472406"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rPr dirty="0"/>
              <a:t>Individuals use</a:t>
            </a:r>
          </a:p>
          <a:p>
            <a:pPr algn="ctr">
              <a:lnSpc>
                <a:spcPct val="100000"/>
              </a:lnSpc>
              <a:spcBef>
                <a:spcPts val="0"/>
              </a:spcBef>
              <a:defRPr sz="2600">
                <a:solidFill>
                  <a:srgbClr val="44546A"/>
                </a:solidFill>
                <a:latin typeface="Verdana"/>
                <a:ea typeface="Verdana"/>
                <a:cs typeface="Verdana"/>
                <a:sym typeface="Verdana"/>
              </a:defRPr>
            </a:pPr>
            <a:r>
              <a:rPr dirty="0"/>
              <a:t>OSS</a:t>
            </a:r>
          </a:p>
        </p:txBody>
      </p:sp>
      <p:sp>
        <p:nvSpPr>
          <p:cNvPr id="72" name="Shape 1009">
            <a:extLst>
              <a:ext uri="{FF2B5EF4-FFF2-40B4-BE49-F238E27FC236}">
                <a16:creationId xmlns:a16="http://schemas.microsoft.com/office/drawing/2014/main" id="{2BF34279-193F-0C41-9A19-2F1FE8A2811C}"/>
              </a:ext>
            </a:extLst>
          </p:cNvPr>
          <p:cNvSpPr/>
          <p:nvPr/>
        </p:nvSpPr>
        <p:spPr>
          <a:xfrm>
            <a:off x="11421594" y="11180403"/>
            <a:ext cx="2568729"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Teams use</a:t>
            </a:r>
          </a:p>
          <a:p>
            <a:pPr algn="ctr">
              <a:lnSpc>
                <a:spcPct val="100000"/>
              </a:lnSpc>
              <a:spcBef>
                <a:spcPts val="0"/>
              </a:spcBef>
              <a:defRPr sz="2600">
                <a:solidFill>
                  <a:srgbClr val="44546A"/>
                </a:solidFill>
                <a:latin typeface="Verdana"/>
                <a:ea typeface="Verdana"/>
                <a:cs typeface="Verdana"/>
                <a:sym typeface="Verdana"/>
              </a:defRPr>
            </a:pPr>
            <a:r>
              <a:t>Pro</a:t>
            </a:r>
          </a:p>
        </p:txBody>
      </p:sp>
      <p:sp>
        <p:nvSpPr>
          <p:cNvPr id="73" name="Shape 1010">
            <a:extLst>
              <a:ext uri="{FF2B5EF4-FFF2-40B4-BE49-F238E27FC236}">
                <a16:creationId xmlns:a16="http://schemas.microsoft.com/office/drawing/2014/main" id="{1EDA61CA-3F63-DD47-B5AD-9A13C0A9C8FC}"/>
              </a:ext>
            </a:extLst>
          </p:cNvPr>
          <p:cNvSpPr/>
          <p:nvPr/>
        </p:nvSpPr>
        <p:spPr>
          <a:xfrm>
            <a:off x="16936608" y="11180403"/>
            <a:ext cx="3790033" cy="942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spAutoFit/>
          </a:bodyPr>
          <a:lstStyle/>
          <a:p>
            <a:pPr algn="ctr">
              <a:lnSpc>
                <a:spcPct val="100000"/>
              </a:lnSpc>
              <a:spcBef>
                <a:spcPts val="0"/>
              </a:spcBef>
              <a:defRPr sz="2000" b="0">
                <a:solidFill>
                  <a:srgbClr val="44546A"/>
                </a:solidFill>
                <a:latin typeface="Verdana"/>
                <a:ea typeface="Verdana"/>
                <a:cs typeface="Verdana"/>
                <a:sym typeface="Verdana"/>
              </a:defRPr>
            </a:pPr>
            <a:r>
              <a:t>Organizations use</a:t>
            </a:r>
          </a:p>
          <a:p>
            <a:pPr algn="ctr">
              <a:lnSpc>
                <a:spcPct val="100000"/>
              </a:lnSpc>
              <a:spcBef>
                <a:spcPts val="0"/>
              </a:spcBef>
              <a:defRPr sz="2600">
                <a:solidFill>
                  <a:srgbClr val="44546A"/>
                </a:solidFill>
                <a:latin typeface="Verdana"/>
                <a:ea typeface="Verdana"/>
                <a:cs typeface="Verdana"/>
                <a:sym typeface="Verdana"/>
              </a:defRPr>
            </a:pPr>
            <a:r>
              <a:t>Premium</a:t>
            </a:r>
          </a:p>
        </p:txBody>
      </p:sp>
      <p:grpSp>
        <p:nvGrpSpPr>
          <p:cNvPr id="74" name="Group 1022">
            <a:extLst>
              <a:ext uri="{FF2B5EF4-FFF2-40B4-BE49-F238E27FC236}">
                <a16:creationId xmlns:a16="http://schemas.microsoft.com/office/drawing/2014/main" id="{035217C2-1545-8E43-8B6D-C2249C5B43E9}"/>
              </a:ext>
            </a:extLst>
          </p:cNvPr>
          <p:cNvGrpSpPr/>
          <p:nvPr/>
        </p:nvGrpSpPr>
        <p:grpSpPr>
          <a:xfrm>
            <a:off x="5921681" y="12178682"/>
            <a:ext cx="681098" cy="786684"/>
            <a:chOff x="0" y="0"/>
            <a:chExt cx="681096" cy="786682"/>
          </a:xfrm>
        </p:grpSpPr>
        <p:sp>
          <p:nvSpPr>
            <p:cNvPr id="75" name="Shape 1020">
              <a:extLst>
                <a:ext uri="{FF2B5EF4-FFF2-40B4-BE49-F238E27FC236}">
                  <a16:creationId xmlns:a16="http://schemas.microsoft.com/office/drawing/2014/main" id="{8296AF9C-FA18-F04B-81ED-DEBF1DA90C83}"/>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76" name="Shape 1021">
              <a:extLst>
                <a:ext uri="{FF2B5EF4-FFF2-40B4-BE49-F238E27FC236}">
                  <a16:creationId xmlns:a16="http://schemas.microsoft.com/office/drawing/2014/main" id="{C6BB4D61-52FB-A14D-8B20-239DA63CF12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7" name="Group 1032">
            <a:extLst>
              <a:ext uri="{FF2B5EF4-FFF2-40B4-BE49-F238E27FC236}">
                <a16:creationId xmlns:a16="http://schemas.microsoft.com/office/drawing/2014/main" id="{C59B527C-D99F-F647-9C37-213D496C6E31}"/>
              </a:ext>
            </a:extLst>
          </p:cNvPr>
          <p:cNvGrpSpPr/>
          <p:nvPr/>
        </p:nvGrpSpPr>
        <p:grpSpPr>
          <a:xfrm>
            <a:off x="11641343" y="12178682"/>
            <a:ext cx="2128751" cy="786684"/>
            <a:chOff x="0" y="0"/>
            <a:chExt cx="2128749" cy="786682"/>
          </a:xfrm>
        </p:grpSpPr>
        <p:grpSp>
          <p:nvGrpSpPr>
            <p:cNvPr id="78" name="Group 1025">
              <a:extLst>
                <a:ext uri="{FF2B5EF4-FFF2-40B4-BE49-F238E27FC236}">
                  <a16:creationId xmlns:a16="http://schemas.microsoft.com/office/drawing/2014/main" id="{77903F49-FD8E-AC4D-B0DC-1EB3865F2923}"/>
                </a:ext>
              </a:extLst>
            </p:cNvPr>
            <p:cNvGrpSpPr/>
            <p:nvPr/>
          </p:nvGrpSpPr>
          <p:grpSpPr>
            <a:xfrm>
              <a:off x="0" y="0"/>
              <a:ext cx="681097" cy="786683"/>
              <a:chOff x="0" y="0"/>
              <a:chExt cx="681096" cy="786682"/>
            </a:xfrm>
          </p:grpSpPr>
          <p:sp>
            <p:nvSpPr>
              <p:cNvPr id="85" name="Shape 1023">
                <a:extLst>
                  <a:ext uri="{FF2B5EF4-FFF2-40B4-BE49-F238E27FC236}">
                    <a16:creationId xmlns:a16="http://schemas.microsoft.com/office/drawing/2014/main" id="{C5F17418-D708-ED46-B5C1-8BC9CC34048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6" name="Shape 1024">
                <a:extLst>
                  <a:ext uri="{FF2B5EF4-FFF2-40B4-BE49-F238E27FC236}">
                    <a16:creationId xmlns:a16="http://schemas.microsoft.com/office/drawing/2014/main" id="{13C7BA4F-2BF9-C546-9700-91FC5D13C01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79" name="Group 1028">
              <a:extLst>
                <a:ext uri="{FF2B5EF4-FFF2-40B4-BE49-F238E27FC236}">
                  <a16:creationId xmlns:a16="http://schemas.microsoft.com/office/drawing/2014/main" id="{D8749CA5-0F50-E340-9316-73AD9A18790F}"/>
                </a:ext>
              </a:extLst>
            </p:cNvPr>
            <p:cNvGrpSpPr/>
            <p:nvPr/>
          </p:nvGrpSpPr>
          <p:grpSpPr>
            <a:xfrm>
              <a:off x="736600" y="0"/>
              <a:ext cx="681097" cy="786683"/>
              <a:chOff x="0" y="0"/>
              <a:chExt cx="681096" cy="786682"/>
            </a:xfrm>
          </p:grpSpPr>
          <p:sp>
            <p:nvSpPr>
              <p:cNvPr id="83" name="Shape 1026">
                <a:extLst>
                  <a:ext uri="{FF2B5EF4-FFF2-40B4-BE49-F238E27FC236}">
                    <a16:creationId xmlns:a16="http://schemas.microsoft.com/office/drawing/2014/main" id="{759B2770-6F1E-9C48-91CB-867A4CE08651}"/>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4" name="Shape 1027">
                <a:extLst>
                  <a:ext uri="{FF2B5EF4-FFF2-40B4-BE49-F238E27FC236}">
                    <a16:creationId xmlns:a16="http://schemas.microsoft.com/office/drawing/2014/main" id="{0D77ABA6-8FB1-1548-A900-80FB224CDC6B}"/>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0" name="Group 1031">
              <a:extLst>
                <a:ext uri="{FF2B5EF4-FFF2-40B4-BE49-F238E27FC236}">
                  <a16:creationId xmlns:a16="http://schemas.microsoft.com/office/drawing/2014/main" id="{C90F6BAA-88F9-B840-BD7B-95C8FC294CE7}"/>
                </a:ext>
              </a:extLst>
            </p:cNvPr>
            <p:cNvGrpSpPr/>
            <p:nvPr/>
          </p:nvGrpSpPr>
          <p:grpSpPr>
            <a:xfrm>
              <a:off x="1447652" y="0"/>
              <a:ext cx="681098" cy="786683"/>
              <a:chOff x="0" y="0"/>
              <a:chExt cx="681096" cy="786682"/>
            </a:xfrm>
          </p:grpSpPr>
          <p:sp>
            <p:nvSpPr>
              <p:cNvPr id="81" name="Shape 1029">
                <a:extLst>
                  <a:ext uri="{FF2B5EF4-FFF2-40B4-BE49-F238E27FC236}">
                    <a16:creationId xmlns:a16="http://schemas.microsoft.com/office/drawing/2014/main" id="{52A79675-31E3-3242-A6BE-91648A6E4AA6}"/>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82" name="Shape 1030">
                <a:extLst>
                  <a:ext uri="{FF2B5EF4-FFF2-40B4-BE49-F238E27FC236}">
                    <a16:creationId xmlns:a16="http://schemas.microsoft.com/office/drawing/2014/main" id="{620A35FF-487E-0F48-87EB-87E04D86C377}"/>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87" name="Group 1042">
            <a:extLst>
              <a:ext uri="{FF2B5EF4-FFF2-40B4-BE49-F238E27FC236}">
                <a16:creationId xmlns:a16="http://schemas.microsoft.com/office/drawing/2014/main" id="{346B8C05-5B67-D54A-AD1C-E9A2648FAA10}"/>
              </a:ext>
            </a:extLst>
          </p:cNvPr>
          <p:cNvGrpSpPr/>
          <p:nvPr/>
        </p:nvGrpSpPr>
        <p:grpSpPr>
          <a:xfrm>
            <a:off x="17067817" y="12178682"/>
            <a:ext cx="1497176" cy="553285"/>
            <a:chOff x="0" y="0"/>
            <a:chExt cx="1497175" cy="553283"/>
          </a:xfrm>
        </p:grpSpPr>
        <p:grpSp>
          <p:nvGrpSpPr>
            <p:cNvPr id="88" name="Group 1035">
              <a:extLst>
                <a:ext uri="{FF2B5EF4-FFF2-40B4-BE49-F238E27FC236}">
                  <a16:creationId xmlns:a16="http://schemas.microsoft.com/office/drawing/2014/main" id="{FB96ED8C-FCC1-4448-A332-E90A0C677AB2}"/>
                </a:ext>
              </a:extLst>
            </p:cNvPr>
            <p:cNvGrpSpPr/>
            <p:nvPr/>
          </p:nvGrpSpPr>
          <p:grpSpPr>
            <a:xfrm>
              <a:off x="0" y="-1"/>
              <a:ext cx="479024" cy="553285"/>
              <a:chOff x="0" y="0"/>
              <a:chExt cx="479023" cy="553283"/>
            </a:xfrm>
          </p:grpSpPr>
          <p:sp>
            <p:nvSpPr>
              <p:cNvPr id="95" name="Shape 1033">
                <a:extLst>
                  <a:ext uri="{FF2B5EF4-FFF2-40B4-BE49-F238E27FC236}">
                    <a16:creationId xmlns:a16="http://schemas.microsoft.com/office/drawing/2014/main" id="{292C01BE-95A5-EA4B-8151-7605FDF3A4A9}"/>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6" name="Shape 1034">
                <a:extLst>
                  <a:ext uri="{FF2B5EF4-FFF2-40B4-BE49-F238E27FC236}">
                    <a16:creationId xmlns:a16="http://schemas.microsoft.com/office/drawing/2014/main" id="{B02B8067-84AA-B743-BA1D-E9FF02FB98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89" name="Group 1038">
              <a:extLst>
                <a:ext uri="{FF2B5EF4-FFF2-40B4-BE49-F238E27FC236}">
                  <a16:creationId xmlns:a16="http://schemas.microsoft.com/office/drawing/2014/main" id="{CC57107D-1EA2-1642-B412-9BC62A09F7A3}"/>
                </a:ext>
              </a:extLst>
            </p:cNvPr>
            <p:cNvGrpSpPr/>
            <p:nvPr/>
          </p:nvGrpSpPr>
          <p:grpSpPr>
            <a:xfrm>
              <a:off x="518059" y="-1"/>
              <a:ext cx="479025" cy="553285"/>
              <a:chOff x="0" y="0"/>
              <a:chExt cx="479023" cy="553283"/>
            </a:xfrm>
          </p:grpSpPr>
          <p:sp>
            <p:nvSpPr>
              <p:cNvPr id="93" name="Shape 1036">
                <a:extLst>
                  <a:ext uri="{FF2B5EF4-FFF2-40B4-BE49-F238E27FC236}">
                    <a16:creationId xmlns:a16="http://schemas.microsoft.com/office/drawing/2014/main" id="{941627AD-5D18-8347-BF8B-2134AB42E125}"/>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4" name="Shape 1037">
                <a:extLst>
                  <a:ext uri="{FF2B5EF4-FFF2-40B4-BE49-F238E27FC236}">
                    <a16:creationId xmlns:a16="http://schemas.microsoft.com/office/drawing/2014/main" id="{73139685-04C9-A64B-B741-FA551DC28132}"/>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0" name="Group 1041">
              <a:extLst>
                <a:ext uri="{FF2B5EF4-FFF2-40B4-BE49-F238E27FC236}">
                  <a16:creationId xmlns:a16="http://schemas.microsoft.com/office/drawing/2014/main" id="{A9544203-EB08-7E49-B9D9-817D25D23FE8}"/>
                </a:ext>
              </a:extLst>
            </p:cNvPr>
            <p:cNvGrpSpPr/>
            <p:nvPr/>
          </p:nvGrpSpPr>
          <p:grpSpPr>
            <a:xfrm>
              <a:off x="1018151" y="-1"/>
              <a:ext cx="479025" cy="553285"/>
              <a:chOff x="0" y="0"/>
              <a:chExt cx="479023" cy="553283"/>
            </a:xfrm>
          </p:grpSpPr>
          <p:sp>
            <p:nvSpPr>
              <p:cNvPr id="91" name="Shape 1039">
                <a:extLst>
                  <a:ext uri="{FF2B5EF4-FFF2-40B4-BE49-F238E27FC236}">
                    <a16:creationId xmlns:a16="http://schemas.microsoft.com/office/drawing/2014/main" id="{01EA2C83-C0A5-2B4C-8638-F7207D7DCB54}"/>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92" name="Shape 1040">
                <a:extLst>
                  <a:ext uri="{FF2B5EF4-FFF2-40B4-BE49-F238E27FC236}">
                    <a16:creationId xmlns:a16="http://schemas.microsoft.com/office/drawing/2014/main" id="{E6BB7371-136C-EC4F-972B-4E719304FFD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grpSp>
        <p:nvGrpSpPr>
          <p:cNvPr id="97" name="Group 1052">
            <a:extLst>
              <a:ext uri="{FF2B5EF4-FFF2-40B4-BE49-F238E27FC236}">
                <a16:creationId xmlns:a16="http://schemas.microsoft.com/office/drawing/2014/main" id="{85B99865-553F-884A-BF2C-32DEF4E6BF55}"/>
              </a:ext>
            </a:extLst>
          </p:cNvPr>
          <p:cNvGrpSpPr/>
          <p:nvPr/>
        </p:nvGrpSpPr>
        <p:grpSpPr>
          <a:xfrm>
            <a:off x="19074417" y="12178682"/>
            <a:ext cx="1497176" cy="553285"/>
            <a:chOff x="0" y="0"/>
            <a:chExt cx="1497175" cy="553283"/>
          </a:xfrm>
        </p:grpSpPr>
        <p:grpSp>
          <p:nvGrpSpPr>
            <p:cNvPr id="98" name="Group 1045">
              <a:extLst>
                <a:ext uri="{FF2B5EF4-FFF2-40B4-BE49-F238E27FC236}">
                  <a16:creationId xmlns:a16="http://schemas.microsoft.com/office/drawing/2014/main" id="{022D24F4-C662-5647-AD87-95C67F9BB2C1}"/>
                </a:ext>
              </a:extLst>
            </p:cNvPr>
            <p:cNvGrpSpPr/>
            <p:nvPr/>
          </p:nvGrpSpPr>
          <p:grpSpPr>
            <a:xfrm>
              <a:off x="0" y="-1"/>
              <a:ext cx="479024" cy="553285"/>
              <a:chOff x="0" y="0"/>
              <a:chExt cx="479023" cy="553283"/>
            </a:xfrm>
          </p:grpSpPr>
          <p:sp>
            <p:nvSpPr>
              <p:cNvPr id="105" name="Shape 1043">
                <a:extLst>
                  <a:ext uri="{FF2B5EF4-FFF2-40B4-BE49-F238E27FC236}">
                    <a16:creationId xmlns:a16="http://schemas.microsoft.com/office/drawing/2014/main" id="{D4894845-70DE-4144-A66A-BD7649FEE5AA}"/>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6" name="Shape 1044">
                <a:extLst>
                  <a:ext uri="{FF2B5EF4-FFF2-40B4-BE49-F238E27FC236}">
                    <a16:creationId xmlns:a16="http://schemas.microsoft.com/office/drawing/2014/main" id="{F38111B2-9624-7445-9A3D-82A3B21654B6}"/>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99" name="Group 1048">
              <a:extLst>
                <a:ext uri="{FF2B5EF4-FFF2-40B4-BE49-F238E27FC236}">
                  <a16:creationId xmlns:a16="http://schemas.microsoft.com/office/drawing/2014/main" id="{EDDEDF6A-7C3F-BF4A-83D1-BCA8AE908BCF}"/>
                </a:ext>
              </a:extLst>
            </p:cNvPr>
            <p:cNvGrpSpPr/>
            <p:nvPr/>
          </p:nvGrpSpPr>
          <p:grpSpPr>
            <a:xfrm>
              <a:off x="518059" y="-1"/>
              <a:ext cx="479025" cy="553285"/>
              <a:chOff x="0" y="0"/>
              <a:chExt cx="479023" cy="553283"/>
            </a:xfrm>
          </p:grpSpPr>
          <p:sp>
            <p:nvSpPr>
              <p:cNvPr id="103" name="Shape 1046">
                <a:extLst>
                  <a:ext uri="{FF2B5EF4-FFF2-40B4-BE49-F238E27FC236}">
                    <a16:creationId xmlns:a16="http://schemas.microsoft.com/office/drawing/2014/main" id="{CA5A7A88-361F-1A47-BCC6-7A368F418D2E}"/>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4" name="Shape 1047">
                <a:extLst>
                  <a:ext uri="{FF2B5EF4-FFF2-40B4-BE49-F238E27FC236}">
                    <a16:creationId xmlns:a16="http://schemas.microsoft.com/office/drawing/2014/main" id="{2FF0CF62-2AFD-3846-BED6-A4CA5BBC3BF3}"/>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00" name="Group 1051">
              <a:extLst>
                <a:ext uri="{FF2B5EF4-FFF2-40B4-BE49-F238E27FC236}">
                  <a16:creationId xmlns:a16="http://schemas.microsoft.com/office/drawing/2014/main" id="{EDC923CD-9CCA-2D4A-AAFC-E81D80281273}"/>
                </a:ext>
              </a:extLst>
            </p:cNvPr>
            <p:cNvGrpSpPr/>
            <p:nvPr/>
          </p:nvGrpSpPr>
          <p:grpSpPr>
            <a:xfrm>
              <a:off x="1018151" y="-1"/>
              <a:ext cx="479025" cy="553285"/>
              <a:chOff x="0" y="0"/>
              <a:chExt cx="479023" cy="553283"/>
            </a:xfrm>
          </p:grpSpPr>
          <p:sp>
            <p:nvSpPr>
              <p:cNvPr id="101" name="Shape 1049">
                <a:extLst>
                  <a:ext uri="{FF2B5EF4-FFF2-40B4-BE49-F238E27FC236}">
                    <a16:creationId xmlns:a16="http://schemas.microsoft.com/office/drawing/2014/main" id="{A6D74370-93B2-6C4E-94EC-5E5CCC463FF0}"/>
                  </a:ext>
                </a:extLst>
              </p:cNvPr>
              <p:cNvSpPr/>
              <p:nvPr/>
            </p:nvSpPr>
            <p:spPr>
              <a:xfrm>
                <a:off x="104971" y="0"/>
                <a:ext cx="272827" cy="272475"/>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02" name="Shape 1050">
                <a:extLst>
                  <a:ext uri="{FF2B5EF4-FFF2-40B4-BE49-F238E27FC236}">
                    <a16:creationId xmlns:a16="http://schemas.microsoft.com/office/drawing/2014/main" id="{EB8F4D8E-9AD9-CB49-B961-7EC15C7D3724}"/>
                  </a:ext>
                </a:extLst>
              </p:cNvPr>
              <p:cNvSpPr/>
              <p:nvPr/>
            </p:nvSpPr>
            <p:spPr>
              <a:xfrm>
                <a:off x="0" y="280811"/>
                <a:ext cx="479024" cy="2724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spTree>
    <p:extLst>
      <p:ext uri="{BB962C8B-B14F-4D97-AF65-F5344CB8AC3E}">
        <p14:creationId xmlns:p14="http://schemas.microsoft.com/office/powerpoint/2010/main" val="3832736877"/>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0" name="Rectangle"/>
          <p:cNvSpPr/>
          <p:nvPr/>
        </p:nvSpPr>
        <p:spPr>
          <a:xfrm>
            <a:off x="18432067" y="5594296"/>
            <a:ext cx="4783363"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1" name="Rectangle"/>
          <p:cNvSpPr/>
          <p:nvPr/>
        </p:nvSpPr>
        <p:spPr>
          <a:xfrm>
            <a:off x="6617327" y="7664168"/>
            <a:ext cx="16581341"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2" name="Rectangle"/>
          <p:cNvSpPr/>
          <p:nvPr/>
        </p:nvSpPr>
        <p:spPr>
          <a:xfrm>
            <a:off x="6617328" y="9744451"/>
            <a:ext cx="16581339"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3" name="Rectangle"/>
          <p:cNvSpPr/>
          <p:nvPr/>
        </p:nvSpPr>
        <p:spPr>
          <a:xfrm>
            <a:off x="6754549" y="5537179"/>
            <a:ext cx="164441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14"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5"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1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26</a:t>
            </a:fld>
            <a:endParaRPr/>
          </a:p>
        </p:txBody>
      </p:sp>
      <p:sp>
        <p:nvSpPr>
          <p:cNvPr id="2117"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18"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19"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20"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21"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22"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2127" name="Group"/>
          <p:cNvGrpSpPr/>
          <p:nvPr/>
        </p:nvGrpSpPr>
        <p:grpSpPr>
          <a:xfrm>
            <a:off x="1732727" y="4408373"/>
            <a:ext cx="614396" cy="710738"/>
            <a:chOff x="0" y="0"/>
            <a:chExt cx="614395" cy="710736"/>
          </a:xfrm>
        </p:grpSpPr>
        <p:sp>
          <p:nvSpPr>
            <p:cNvPr id="212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2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2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2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33" name="Group"/>
          <p:cNvGrpSpPr/>
          <p:nvPr/>
        </p:nvGrpSpPr>
        <p:grpSpPr>
          <a:xfrm>
            <a:off x="22377778" y="4408373"/>
            <a:ext cx="614397" cy="710738"/>
            <a:chOff x="0" y="0"/>
            <a:chExt cx="614395" cy="710736"/>
          </a:xfrm>
        </p:grpSpPr>
        <p:sp>
          <p:nvSpPr>
            <p:cNvPr id="212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38" name="Group"/>
          <p:cNvGrpSpPr/>
          <p:nvPr/>
        </p:nvGrpSpPr>
        <p:grpSpPr>
          <a:xfrm>
            <a:off x="21625962" y="4408373"/>
            <a:ext cx="614396" cy="710738"/>
            <a:chOff x="0" y="0"/>
            <a:chExt cx="614395" cy="710736"/>
          </a:xfrm>
        </p:grpSpPr>
        <p:sp>
          <p:nvSpPr>
            <p:cNvPr id="213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3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3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3" name="Group"/>
          <p:cNvGrpSpPr/>
          <p:nvPr/>
        </p:nvGrpSpPr>
        <p:grpSpPr>
          <a:xfrm>
            <a:off x="20874144" y="4408373"/>
            <a:ext cx="614397" cy="710738"/>
            <a:chOff x="0" y="0"/>
            <a:chExt cx="614395" cy="710736"/>
          </a:xfrm>
        </p:grpSpPr>
        <p:sp>
          <p:nvSpPr>
            <p:cNvPr id="213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48" name="Group"/>
          <p:cNvGrpSpPr/>
          <p:nvPr/>
        </p:nvGrpSpPr>
        <p:grpSpPr>
          <a:xfrm>
            <a:off x="20122325" y="4408373"/>
            <a:ext cx="614397" cy="710738"/>
            <a:chOff x="0" y="0"/>
            <a:chExt cx="614395" cy="710736"/>
          </a:xfrm>
        </p:grpSpPr>
        <p:sp>
          <p:nvSpPr>
            <p:cNvPr id="214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4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4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49"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150"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pic>
        <p:nvPicPr>
          <p:cNvPr id="2151" name="Image" descr="Image"/>
          <p:cNvPicPr>
            <a:picLocks noChangeAspect="1"/>
          </p:cNvPicPr>
          <p:nvPr/>
        </p:nvPicPr>
        <p:blipFill>
          <a:blip r:embed="rId3">
            <a:extLst/>
          </a:blip>
          <a:stretch>
            <a:fillRect/>
          </a:stretch>
        </p:blipFill>
        <p:spPr>
          <a:xfrm>
            <a:off x="14547533" y="4521832"/>
            <a:ext cx="2741238" cy="1129380"/>
          </a:xfrm>
          <a:prstGeom prst="rect">
            <a:avLst/>
          </a:prstGeom>
          <a:ln w="12700">
            <a:miter lim="400000"/>
          </a:ln>
        </p:spPr>
      </p:pic>
      <p:pic>
        <p:nvPicPr>
          <p:cNvPr id="2152" name="Image" descr="Image"/>
          <p:cNvPicPr>
            <a:picLocks noChangeAspect="1"/>
          </p:cNvPicPr>
          <p:nvPr/>
        </p:nvPicPr>
        <p:blipFill>
          <a:blip r:embed="rId4">
            <a:extLst/>
          </a:blip>
          <a:stretch>
            <a:fillRect/>
          </a:stretch>
        </p:blipFill>
        <p:spPr>
          <a:xfrm>
            <a:off x="7460226" y="6021253"/>
            <a:ext cx="2428967" cy="987654"/>
          </a:xfrm>
          <a:prstGeom prst="rect">
            <a:avLst/>
          </a:prstGeom>
          <a:ln w="12700">
            <a:miter lim="400000"/>
          </a:ln>
        </p:spPr>
      </p:pic>
      <p:pic>
        <p:nvPicPr>
          <p:cNvPr id="2153" name="Image" descr="Image"/>
          <p:cNvPicPr>
            <a:picLocks noChangeAspect="1"/>
          </p:cNvPicPr>
          <p:nvPr/>
        </p:nvPicPr>
        <p:blipFill>
          <a:blip r:embed="rId5">
            <a:extLst/>
          </a:blip>
          <a:stretch>
            <a:fillRect/>
          </a:stretch>
        </p:blipFill>
        <p:spPr>
          <a:xfrm>
            <a:off x="7460657" y="10209224"/>
            <a:ext cx="2428102" cy="838800"/>
          </a:xfrm>
          <a:prstGeom prst="rect">
            <a:avLst/>
          </a:prstGeom>
          <a:ln w="12700">
            <a:miter lim="400000"/>
          </a:ln>
        </p:spPr>
      </p:pic>
      <p:sp>
        <p:nvSpPr>
          <p:cNvPr id="2154"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6"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157" name="Collaboration…"/>
          <p:cNvSpPr txBox="1"/>
          <p:nvPr/>
        </p:nvSpPr>
        <p:spPr>
          <a:xfrm>
            <a:off x="18585462" y="7754066"/>
            <a:ext cx="4629109" cy="1642533"/>
          </a:xfrm>
          <a:prstGeom prst="rect">
            <a:avLst/>
          </a:prstGeom>
          <a:gradFill>
            <a:gsLst>
              <a:gs pos="0">
                <a:srgbClr val="F5F5F5"/>
              </a:gs>
              <a:gs pos="100000">
                <a:srgbClr val="F1F1F1"/>
              </a:gs>
            </a:gsLst>
          </a:gradFill>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a:t>
            </a:r>
          </a:p>
        </p:txBody>
      </p:sp>
      <p:grpSp>
        <p:nvGrpSpPr>
          <p:cNvPr id="2163" name="Group"/>
          <p:cNvGrpSpPr/>
          <p:nvPr/>
        </p:nvGrpSpPr>
        <p:grpSpPr>
          <a:xfrm>
            <a:off x="14457984" y="5338486"/>
            <a:ext cx="193689" cy="5309076"/>
            <a:chOff x="0" y="0"/>
            <a:chExt cx="193688" cy="5309075"/>
          </a:xfrm>
        </p:grpSpPr>
        <p:sp>
          <p:nvSpPr>
            <p:cNvPr id="2158" name="Line"/>
            <p:cNvSpPr/>
            <p:nvPr/>
          </p:nvSpPr>
          <p:spPr>
            <a:xfrm flipV="1">
              <a:off x="92153" y="72606"/>
              <a:ext cx="2" cy="5232651"/>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59" name="Circle"/>
            <p:cNvSpPr/>
            <p:nvPr/>
          </p:nvSpPr>
          <p:spPr>
            <a:xfrm>
              <a:off x="0"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0" name="Circle"/>
            <p:cNvSpPr/>
            <p:nvPr/>
          </p:nvSpPr>
          <p:spPr>
            <a:xfrm>
              <a:off x="0" y="31527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1" name="Circle"/>
            <p:cNvSpPr/>
            <p:nvPr/>
          </p:nvSpPr>
          <p:spPr>
            <a:xfrm>
              <a:off x="0"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162" name="Circle"/>
            <p:cNvSpPr/>
            <p:nvPr/>
          </p:nvSpPr>
          <p:spPr>
            <a:xfrm>
              <a:off x="3188" y="-1"/>
              <a:ext cx="190501"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pic>
        <p:nvPicPr>
          <p:cNvPr id="2164" name="Image" descr="Image"/>
          <p:cNvPicPr>
            <a:picLocks noChangeAspect="1"/>
          </p:cNvPicPr>
          <p:nvPr/>
        </p:nvPicPr>
        <p:blipFill>
          <a:blip r:embed="rId6">
            <a:extLst/>
          </a:blip>
          <a:stretch>
            <a:fillRect/>
          </a:stretch>
        </p:blipFill>
        <p:spPr>
          <a:xfrm>
            <a:off x="7437249" y="8046708"/>
            <a:ext cx="2273846" cy="1057251"/>
          </a:xfrm>
          <a:prstGeom prst="rect">
            <a:avLst/>
          </a:prstGeom>
          <a:ln w="12700">
            <a:miter lim="400000"/>
          </a:ln>
        </p:spPr>
      </p:pic>
      <p:sp>
        <p:nvSpPr>
          <p:cNvPr id="2165" name="Rectangle"/>
          <p:cNvSpPr/>
          <p:nvPr/>
        </p:nvSpPr>
        <p:spPr>
          <a:xfrm>
            <a:off x="2673748" y="5029372"/>
            <a:ext cx="3017074"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6" name="Rectangle"/>
          <p:cNvSpPr/>
          <p:nvPr/>
        </p:nvSpPr>
        <p:spPr>
          <a:xfrm>
            <a:off x="6736343" y="7647940"/>
            <a:ext cx="73154" cy="1950722"/>
          </a:xfrm>
          <a:prstGeom prst="rect">
            <a:avLst/>
          </a:prstGeom>
          <a:solidFill>
            <a:srgbClr val="000000"/>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7" name="Rectangle"/>
          <p:cNvSpPr/>
          <p:nvPr/>
        </p:nvSpPr>
        <p:spPr>
          <a:xfrm>
            <a:off x="6736343" y="9747743"/>
            <a:ext cx="73154" cy="1955802"/>
          </a:xfrm>
          <a:prstGeom prst="rect">
            <a:avLst/>
          </a:prstGeom>
          <a:solidFill>
            <a:schemeClr val="accent4"/>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68" name="Rectangle"/>
          <p:cNvSpPr/>
          <p:nvPr/>
        </p:nvSpPr>
        <p:spPr>
          <a:xfrm>
            <a:off x="6736343" y="5524713"/>
            <a:ext cx="73154" cy="1955802"/>
          </a:xfrm>
          <a:prstGeom prst="rect">
            <a:avLst/>
          </a:prstGeom>
          <a:solidFill>
            <a:schemeClr val="accent5"/>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Tree>
    <p:extLst>
      <p:ext uri="{BB962C8B-B14F-4D97-AF65-F5344CB8AC3E}">
        <p14:creationId xmlns:p14="http://schemas.microsoft.com/office/powerpoint/2010/main" val="19452187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 name="Rectangle"/>
          <p:cNvSpPr/>
          <p:nvPr/>
        </p:nvSpPr>
        <p:spPr>
          <a:xfrm>
            <a:off x="18347495" y="5594296"/>
            <a:ext cx="4867935" cy="6090467"/>
          </a:xfrm>
          <a:prstGeom prst="rect">
            <a:avLst/>
          </a:prstGeom>
          <a:gradFill>
            <a:gsLst>
              <a:gs pos="0">
                <a:srgbClr val="F5F5F5"/>
              </a:gs>
              <a:gs pos="100000">
                <a:srgbClr val="F1F1F1"/>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73" name="Rectangle"/>
          <p:cNvSpPr/>
          <p:nvPr/>
        </p:nvSpPr>
        <p:spPr>
          <a:xfrm>
            <a:off x="6599277" y="4911392"/>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174"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27</a:t>
            </a:fld>
            <a:endParaRPr/>
          </a:p>
        </p:txBody>
      </p:sp>
      <p:sp>
        <p:nvSpPr>
          <p:cNvPr id="2175"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176"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177"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178"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179"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180" name="Rectangle"/>
          <p:cNvSpPr/>
          <p:nvPr/>
        </p:nvSpPr>
        <p:spPr>
          <a:xfrm>
            <a:off x="1432750" y="7664168"/>
            <a:ext cx="21765918" cy="195072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1" name="Rectangle"/>
          <p:cNvSpPr/>
          <p:nvPr/>
        </p:nvSpPr>
        <p:spPr>
          <a:xfrm>
            <a:off x="1432750" y="9744451"/>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2182" name="Rectangle"/>
          <p:cNvSpPr/>
          <p:nvPr/>
        </p:nvSpPr>
        <p:spPr>
          <a:xfrm>
            <a:off x="1432750" y="5537179"/>
            <a:ext cx="21765918" cy="1955802"/>
          </a:xfrm>
          <a:prstGeom prst="rect">
            <a:avLst/>
          </a:prstGeom>
          <a:gradFill>
            <a:gsLst>
              <a:gs pos="0">
                <a:srgbClr val="EBEBEB"/>
              </a:gs>
              <a:gs pos="11691">
                <a:srgbClr val="F5F5F5"/>
              </a:gs>
              <a:gs pos="42814">
                <a:srgbClr val="FFFFFF"/>
              </a:gs>
              <a:gs pos="99283">
                <a:srgbClr val="F0F0F0"/>
              </a:gs>
            </a:gsLst>
          </a:gra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grpSp>
        <p:nvGrpSpPr>
          <p:cNvPr id="2187" name="Group"/>
          <p:cNvGrpSpPr/>
          <p:nvPr/>
        </p:nvGrpSpPr>
        <p:grpSpPr>
          <a:xfrm>
            <a:off x="1732727" y="4408373"/>
            <a:ext cx="614396" cy="710738"/>
            <a:chOff x="0" y="0"/>
            <a:chExt cx="614395" cy="710736"/>
          </a:xfrm>
        </p:grpSpPr>
        <p:sp>
          <p:nvSpPr>
            <p:cNvPr id="2183"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4"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85"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86"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2188" name="Challenges for organizations as they scale"/>
          <p:cNvSpPr txBox="1">
            <a:spLocks noGrp="1"/>
          </p:cNvSpPr>
          <p:nvPr>
            <p:ph type="title"/>
          </p:nvPr>
        </p:nvSpPr>
        <p:spPr>
          <a:xfrm>
            <a:off x="1565395" y="875900"/>
            <a:ext cx="21746798" cy="2207524"/>
          </a:xfrm>
          <a:prstGeom prst="rect">
            <a:avLst/>
          </a:prstGeom>
        </p:spPr>
        <p:txBody>
          <a:bodyPr/>
          <a:lstStyle>
            <a:lvl1pPr>
              <a:defRPr spc="-299"/>
            </a:lvl1pPr>
          </a:lstStyle>
          <a:p>
            <a:r>
              <a:t>Challenges for organizations as they scale</a:t>
            </a:r>
          </a:p>
        </p:txBody>
      </p:sp>
      <p:grpSp>
        <p:nvGrpSpPr>
          <p:cNvPr id="2193" name="Group"/>
          <p:cNvGrpSpPr/>
          <p:nvPr/>
        </p:nvGrpSpPr>
        <p:grpSpPr>
          <a:xfrm>
            <a:off x="22377778" y="4408373"/>
            <a:ext cx="614397" cy="710738"/>
            <a:chOff x="0" y="0"/>
            <a:chExt cx="614395" cy="710736"/>
          </a:xfrm>
        </p:grpSpPr>
        <p:sp>
          <p:nvSpPr>
            <p:cNvPr id="218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198" name="Group"/>
          <p:cNvGrpSpPr/>
          <p:nvPr/>
        </p:nvGrpSpPr>
        <p:grpSpPr>
          <a:xfrm>
            <a:off x="21625962" y="4408373"/>
            <a:ext cx="614396" cy="710738"/>
            <a:chOff x="0" y="0"/>
            <a:chExt cx="614395" cy="710736"/>
          </a:xfrm>
        </p:grpSpPr>
        <p:sp>
          <p:nvSpPr>
            <p:cNvPr id="2194" name="Shape"/>
            <p:cNvSpPr/>
            <p:nvPr/>
          </p:nvSpPr>
          <p:spPr>
            <a:xfrm>
              <a:off x="134636" y="-1"/>
              <a:ext cx="349927"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5" name="Line"/>
            <p:cNvSpPr/>
            <p:nvPr/>
          </p:nvSpPr>
          <p:spPr>
            <a:xfrm>
              <a:off x="0" y="360167"/>
              <a:ext cx="614395"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19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197" name="Line"/>
            <p:cNvSpPr/>
            <p:nvPr/>
          </p:nvSpPr>
          <p:spPr>
            <a:xfrm flipV="1">
              <a:off x="485651"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3" name="Group"/>
          <p:cNvGrpSpPr/>
          <p:nvPr/>
        </p:nvGrpSpPr>
        <p:grpSpPr>
          <a:xfrm>
            <a:off x="20874144" y="4408373"/>
            <a:ext cx="614397" cy="710738"/>
            <a:chOff x="0" y="0"/>
            <a:chExt cx="614395" cy="710736"/>
          </a:xfrm>
        </p:grpSpPr>
        <p:sp>
          <p:nvSpPr>
            <p:cNvPr id="2199"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0"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1"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2"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08" name="Group"/>
          <p:cNvGrpSpPr/>
          <p:nvPr/>
        </p:nvGrpSpPr>
        <p:grpSpPr>
          <a:xfrm>
            <a:off x="20122325" y="4408373"/>
            <a:ext cx="614397" cy="710738"/>
            <a:chOff x="0" y="0"/>
            <a:chExt cx="614395" cy="710736"/>
          </a:xfrm>
        </p:grpSpPr>
        <p:sp>
          <p:nvSpPr>
            <p:cNvPr id="2204" name="Shape"/>
            <p:cNvSpPr/>
            <p:nvPr/>
          </p:nvSpPr>
          <p:spPr>
            <a:xfrm>
              <a:off x="134636" y="-1"/>
              <a:ext cx="349928" cy="34947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5" name="Line"/>
            <p:cNvSpPr/>
            <p:nvPr/>
          </p:nvSpPr>
          <p:spPr>
            <a:xfrm>
              <a:off x="0" y="360167"/>
              <a:ext cx="614396" cy="3494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2206" name="Line"/>
            <p:cNvSpPr/>
            <p:nvPr/>
          </p:nvSpPr>
          <p:spPr>
            <a:xfrm flipV="1">
              <a:off x="134636" y="571468"/>
              <a:ext cx="4809"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07" name="Line"/>
            <p:cNvSpPr/>
            <p:nvPr/>
          </p:nvSpPr>
          <p:spPr>
            <a:xfrm flipV="1">
              <a:off x="485652" y="571468"/>
              <a:ext cx="4812" cy="139269"/>
            </a:xfrm>
            <a:prstGeom prst="line">
              <a:avLst/>
            </a:prstGeom>
            <a:noFill/>
            <a:ln w="25400" cap="flat">
              <a:solidFill>
                <a:srgbClr val="000000"/>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2211" name="Group"/>
          <p:cNvGrpSpPr/>
          <p:nvPr/>
        </p:nvGrpSpPr>
        <p:grpSpPr>
          <a:xfrm>
            <a:off x="15555838" y="10159965"/>
            <a:ext cx="2428104" cy="937313"/>
            <a:chOff x="0" y="0"/>
            <a:chExt cx="2428102" cy="937311"/>
          </a:xfrm>
        </p:grpSpPr>
        <p:sp>
          <p:nvSpPr>
            <p:cNvPr id="2209" name="ENTERPRISE"/>
            <p:cNvSpPr txBox="1"/>
            <p:nvPr/>
          </p:nvSpPr>
          <p:spPr>
            <a:xfrm>
              <a:off x="754122" y="528373"/>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pic>
          <p:nvPicPr>
            <p:cNvPr id="2210" name="Image" descr="Image"/>
            <p:cNvPicPr>
              <a:picLocks noChangeAspect="1"/>
            </p:cNvPicPr>
            <p:nvPr/>
          </p:nvPicPr>
          <p:blipFill>
            <a:blip r:embed="rId3">
              <a:extLst/>
            </a:blip>
            <a:stretch>
              <a:fillRect/>
            </a:stretch>
          </p:blipFill>
          <p:spPr>
            <a:xfrm>
              <a:off x="0" y="0"/>
              <a:ext cx="2428103" cy="838800"/>
            </a:xfrm>
            <a:prstGeom prst="rect">
              <a:avLst/>
            </a:prstGeom>
            <a:ln w="12700" cap="flat">
              <a:noFill/>
              <a:miter lim="400000"/>
            </a:ln>
            <a:effectLst/>
          </p:spPr>
        </p:pic>
      </p:grpSp>
      <p:grpSp>
        <p:nvGrpSpPr>
          <p:cNvPr id="2214" name="Group"/>
          <p:cNvGrpSpPr/>
          <p:nvPr/>
        </p:nvGrpSpPr>
        <p:grpSpPr>
          <a:xfrm>
            <a:off x="15361067" y="8086183"/>
            <a:ext cx="2273846" cy="1106690"/>
            <a:chOff x="0" y="0"/>
            <a:chExt cx="2273845" cy="1106688"/>
          </a:xfrm>
        </p:grpSpPr>
        <p:pic>
          <p:nvPicPr>
            <p:cNvPr id="2212" name="Image" descr="Image"/>
            <p:cNvPicPr>
              <a:picLocks noChangeAspect="1"/>
            </p:cNvPicPr>
            <p:nvPr/>
          </p:nvPicPr>
          <p:blipFill>
            <a:blip r:embed="rId4">
              <a:extLst/>
            </a:blip>
            <a:stretch>
              <a:fillRect/>
            </a:stretch>
          </p:blipFill>
          <p:spPr>
            <a:xfrm>
              <a:off x="0" y="0"/>
              <a:ext cx="2273846" cy="1057252"/>
            </a:xfrm>
            <a:prstGeom prst="rect">
              <a:avLst/>
            </a:prstGeom>
            <a:ln w="12700" cap="flat">
              <a:noFill/>
              <a:miter lim="400000"/>
            </a:ln>
            <a:effectLst/>
          </p:spPr>
        </p:pic>
        <p:sp>
          <p:nvSpPr>
            <p:cNvPr id="2213" name="ENTERPRISE"/>
            <p:cNvSpPr txBox="1"/>
            <p:nvPr/>
          </p:nvSpPr>
          <p:spPr>
            <a:xfrm>
              <a:off x="1045295" y="697750"/>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grpSp>
        <p:nvGrpSpPr>
          <p:cNvPr id="2217" name="Group"/>
          <p:cNvGrpSpPr/>
          <p:nvPr/>
        </p:nvGrpSpPr>
        <p:grpSpPr>
          <a:xfrm>
            <a:off x="15367691" y="6026620"/>
            <a:ext cx="2428969" cy="1048418"/>
            <a:chOff x="0" y="0"/>
            <a:chExt cx="2428968" cy="1048416"/>
          </a:xfrm>
        </p:grpSpPr>
        <p:pic>
          <p:nvPicPr>
            <p:cNvPr id="2215" name="Image" descr="Image"/>
            <p:cNvPicPr>
              <a:picLocks noChangeAspect="1"/>
            </p:cNvPicPr>
            <p:nvPr/>
          </p:nvPicPr>
          <p:blipFill>
            <a:blip r:embed="rId5">
              <a:extLst/>
            </a:blip>
            <a:stretch>
              <a:fillRect/>
            </a:stretch>
          </p:blipFill>
          <p:spPr>
            <a:xfrm>
              <a:off x="0" y="0"/>
              <a:ext cx="2428969" cy="987656"/>
            </a:xfrm>
            <a:prstGeom prst="rect">
              <a:avLst/>
            </a:prstGeom>
            <a:ln w="12700" cap="flat">
              <a:noFill/>
              <a:miter lim="400000"/>
            </a:ln>
            <a:effectLst/>
          </p:spPr>
        </p:pic>
        <p:sp>
          <p:nvSpPr>
            <p:cNvPr id="2216" name="ENTERPRISE"/>
            <p:cNvSpPr txBox="1"/>
            <p:nvPr/>
          </p:nvSpPr>
          <p:spPr>
            <a:xfrm>
              <a:off x="844174" y="639478"/>
              <a:ext cx="1046854"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1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19" name="Shape"/>
          <p:cNvSpPr/>
          <p:nvPr/>
        </p:nvSpPr>
        <p:spPr>
          <a:xfrm>
            <a:off x="10255083" y="7117380"/>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rgbClr val="44546A">
              <a:alpha val="26000"/>
            </a:srgbClr>
          </a:solidFill>
          <a:ln w="63500">
            <a:solidFill>
              <a:srgbClr val="44546A"/>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2220" name="Shape"/>
          <p:cNvSpPr/>
          <p:nvPr/>
        </p:nvSpPr>
        <p:spPr>
          <a:xfrm>
            <a:off x="10255083" y="5092877"/>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5">
              <a:alpha val="26000"/>
            </a:schemeClr>
          </a:solidFill>
          <a:ln w="63500">
            <a:solidFill>
              <a:schemeClr val="accent5"/>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2226" name="Group"/>
          <p:cNvGrpSpPr/>
          <p:nvPr/>
        </p:nvGrpSpPr>
        <p:grpSpPr>
          <a:xfrm>
            <a:off x="14448471" y="5338486"/>
            <a:ext cx="200015" cy="5309075"/>
            <a:chOff x="0" y="0"/>
            <a:chExt cx="200014" cy="5309074"/>
          </a:xfrm>
        </p:grpSpPr>
        <p:sp>
          <p:nvSpPr>
            <p:cNvPr id="2221" name="Line"/>
            <p:cNvSpPr/>
            <p:nvPr/>
          </p:nvSpPr>
          <p:spPr>
            <a:xfrm flipV="1">
              <a:off x="101666" y="72606"/>
              <a:ext cx="2" cy="5232652"/>
            </a:xfrm>
            <a:prstGeom prst="line">
              <a:avLst/>
            </a:prstGeom>
            <a:noFill/>
            <a:ln w="76200" cap="flat">
              <a:solidFill>
                <a:schemeClr val="accent6"/>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2222" name="Circle"/>
            <p:cNvSpPr/>
            <p:nvPr/>
          </p:nvSpPr>
          <p:spPr>
            <a:xfrm>
              <a:off x="9512" y="5118572"/>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3" name="Circle"/>
            <p:cNvSpPr/>
            <p:nvPr/>
          </p:nvSpPr>
          <p:spPr>
            <a:xfrm>
              <a:off x="9512" y="3152773"/>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4" name="Circle"/>
            <p:cNvSpPr/>
            <p:nvPr/>
          </p:nvSpPr>
          <p:spPr>
            <a:xfrm>
              <a:off x="9512" y="1059487"/>
              <a:ext cx="190503" cy="190503"/>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2225" name="Circle"/>
            <p:cNvSpPr/>
            <p:nvPr/>
          </p:nvSpPr>
          <p:spPr>
            <a:xfrm>
              <a:off x="0" y="0"/>
              <a:ext cx="190503" cy="190501"/>
            </a:xfrm>
            <a:prstGeom prst="ellipse">
              <a:avLst/>
            </a:prstGeom>
            <a:solidFill>
              <a:schemeClr val="accent6"/>
            </a:solidFill>
            <a:ln w="25400" cap="flat">
              <a:solidFill>
                <a:srgbClr val="E294B8"/>
              </a:solidFill>
              <a:prstDash val="solid"/>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grpSp>
      <p:sp>
        <p:nvSpPr>
          <p:cNvPr id="2227" name="THE PRACTITIONER"/>
          <p:cNvSpPr txBox="1"/>
          <p:nvPr/>
        </p:nvSpPr>
        <p:spPr>
          <a:xfrm>
            <a:off x="2487664" y="4444124"/>
            <a:ext cx="34957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THE PRACTITIONER</a:t>
            </a:r>
          </a:p>
        </p:txBody>
      </p:sp>
      <p:sp>
        <p:nvSpPr>
          <p:cNvPr id="2228" name="TEAMS"/>
          <p:cNvSpPr txBox="1"/>
          <p:nvPr/>
        </p:nvSpPr>
        <p:spPr>
          <a:xfrm>
            <a:off x="18601444" y="4479875"/>
            <a:ext cx="1400705"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TEAMS</a:t>
            </a:r>
          </a:p>
        </p:txBody>
      </p:sp>
      <p:sp>
        <p:nvSpPr>
          <p:cNvPr id="2229" name="Collaboration…"/>
          <p:cNvSpPr txBox="1"/>
          <p:nvPr/>
        </p:nvSpPr>
        <p:spPr>
          <a:xfrm>
            <a:off x="18621460" y="7819914"/>
            <a:ext cx="4629110" cy="16425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Collaboration</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Operations</a:t>
            </a:r>
            <a:endParaRPr b="0"/>
          </a:p>
          <a:p>
            <a:pPr marL="381000" indent="-381000">
              <a:lnSpc>
                <a:spcPct val="150000"/>
              </a:lnSpc>
              <a:spcBef>
                <a:spcPts val="0"/>
              </a:spcBef>
              <a:buSzPct val="100000"/>
              <a:buChar char="•"/>
              <a:defRPr sz="2200">
                <a:solidFill>
                  <a:srgbClr val="44546A"/>
                </a:solidFill>
                <a:latin typeface="Verdana"/>
                <a:ea typeface="Verdana"/>
                <a:cs typeface="Verdana"/>
                <a:sym typeface="Verdana"/>
              </a:defRPr>
            </a:pPr>
            <a:r>
              <a:t>Governance &amp; policy </a:t>
            </a:r>
          </a:p>
        </p:txBody>
      </p:sp>
      <p:grpSp>
        <p:nvGrpSpPr>
          <p:cNvPr id="2232" name="Group"/>
          <p:cNvGrpSpPr/>
          <p:nvPr/>
        </p:nvGrpSpPr>
        <p:grpSpPr>
          <a:xfrm>
            <a:off x="14540540" y="4408373"/>
            <a:ext cx="2648762" cy="1134141"/>
            <a:chOff x="0" y="0"/>
            <a:chExt cx="2648760" cy="1134139"/>
          </a:xfrm>
        </p:grpSpPr>
        <p:pic>
          <p:nvPicPr>
            <p:cNvPr id="2230" name="Image" descr="Image"/>
            <p:cNvPicPr>
              <a:picLocks noChangeAspect="1"/>
            </p:cNvPicPr>
            <p:nvPr/>
          </p:nvPicPr>
          <p:blipFill>
            <a:blip r:embed="rId6">
              <a:extLst/>
            </a:blip>
            <a:stretch>
              <a:fillRect/>
            </a:stretch>
          </p:blipFill>
          <p:spPr>
            <a:xfrm>
              <a:off x="0" y="-1"/>
              <a:ext cx="2648762" cy="1091281"/>
            </a:xfrm>
            <a:prstGeom prst="rect">
              <a:avLst/>
            </a:prstGeom>
            <a:ln w="12700" cap="flat">
              <a:noFill/>
              <a:miter lim="400000"/>
            </a:ln>
            <a:effectLst/>
          </p:spPr>
        </p:pic>
        <p:sp>
          <p:nvSpPr>
            <p:cNvPr id="2231" name="ENTERPRISE"/>
            <p:cNvSpPr txBox="1"/>
            <p:nvPr/>
          </p:nvSpPr>
          <p:spPr>
            <a:xfrm>
              <a:off x="1030031" y="725201"/>
              <a:ext cx="1046853" cy="40893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121918" tIns="121918" rIns="121918" bIns="121918" numCol="1" anchor="b">
              <a:spAutoFit/>
            </a:bodyPr>
            <a:lstStyle>
              <a:lvl1pPr>
                <a:defRPr sz="1100" b="0">
                  <a:latin typeface="Tahoma"/>
                  <a:ea typeface="Tahoma"/>
                  <a:cs typeface="Tahoma"/>
                  <a:sym typeface="Tahoma"/>
                </a:defRPr>
              </a:lvl1pPr>
            </a:lstStyle>
            <a:p>
              <a:r>
                <a:t>ENTERPRISE</a:t>
              </a:r>
            </a:p>
          </p:txBody>
        </p:sp>
      </p:grpSp>
      <p:sp>
        <p:nvSpPr>
          <p:cNvPr id="2233" name="Rectangle"/>
          <p:cNvSpPr/>
          <p:nvPr/>
        </p:nvSpPr>
        <p:spPr>
          <a:xfrm>
            <a:off x="18347495" y="5083528"/>
            <a:ext cx="133775" cy="7112002"/>
          </a:xfrm>
          <a:prstGeom prst="rect">
            <a:avLst/>
          </a:prstGeom>
          <a:solidFill>
            <a:srgbClr val="FFFFFF"/>
          </a:soli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2234" name="DEVELOPMENT"/>
          <p:cNvSpPr txBox="1"/>
          <p:nvPr/>
        </p:nvSpPr>
        <p:spPr>
          <a:xfrm>
            <a:off x="1539993" y="6087033"/>
            <a:ext cx="28861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DEVELOPMENT</a:t>
            </a:r>
          </a:p>
        </p:txBody>
      </p:sp>
      <p:sp>
        <p:nvSpPr>
          <p:cNvPr id="2235" name="SECURITY"/>
          <p:cNvSpPr txBox="1"/>
          <p:nvPr/>
        </p:nvSpPr>
        <p:spPr>
          <a:xfrm>
            <a:off x="1565393" y="8147776"/>
            <a:ext cx="2428968"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SECURITY</a:t>
            </a:r>
          </a:p>
        </p:txBody>
      </p:sp>
      <p:sp>
        <p:nvSpPr>
          <p:cNvPr id="2236" name="OPERATIONS"/>
          <p:cNvSpPr txBox="1"/>
          <p:nvPr/>
        </p:nvSpPr>
        <p:spPr>
          <a:xfrm>
            <a:off x="1565395" y="10244401"/>
            <a:ext cx="2428969" cy="6392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2237" name="Run applications"/>
          <p:cNvSpPr txBox="1"/>
          <p:nvPr/>
        </p:nvSpPr>
        <p:spPr>
          <a:xfrm>
            <a:off x="1539990" y="6444058"/>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Run applications</a:t>
            </a:r>
          </a:p>
        </p:txBody>
      </p:sp>
      <p:sp>
        <p:nvSpPr>
          <p:cNvPr id="2238" name="Secure infrastructure &amp; applications"/>
          <p:cNvSpPr txBox="1"/>
          <p:nvPr/>
        </p:nvSpPr>
        <p:spPr>
          <a:xfrm>
            <a:off x="1565390" y="8523378"/>
            <a:ext cx="53911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Secure infrastructure &amp; applications</a:t>
            </a:r>
          </a:p>
        </p:txBody>
      </p:sp>
      <p:sp>
        <p:nvSpPr>
          <p:cNvPr id="2239" name="Provision infrastructure"/>
          <p:cNvSpPr txBox="1"/>
          <p:nvPr/>
        </p:nvSpPr>
        <p:spPr>
          <a:xfrm>
            <a:off x="1565393" y="10624567"/>
            <a:ext cx="4273510" cy="575733"/>
          </a:xfrm>
          <a:prstGeom prst="rect">
            <a:avLst/>
          </a:prstGeom>
          <a:ln w="127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spTree>
    <p:extLst>
      <p:ext uri="{BB962C8B-B14F-4D97-AF65-F5344CB8AC3E}">
        <p14:creationId xmlns:p14="http://schemas.microsoft.com/office/powerpoint/2010/main" val="55772333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982C5-3F07-414B-B426-39565DFC8B2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B9A5E413-D18A-1F4C-BA83-7F535DED2442}"/>
              </a:ext>
            </a:extLst>
          </p:cNvPr>
          <p:cNvSpPr>
            <a:spLocks noGrp="1"/>
          </p:cNvSpPr>
          <p:nvPr>
            <p:ph type="title"/>
          </p:nvPr>
        </p:nvSpPr>
        <p:spPr/>
        <p:txBody>
          <a:bodyPr/>
          <a:lstStyle/>
          <a:p>
            <a:r>
              <a:rPr lang="en-US" dirty="0"/>
              <a:t>Terraform Overview</a:t>
            </a:r>
          </a:p>
        </p:txBody>
      </p:sp>
    </p:spTree>
    <p:extLst>
      <p:ext uri="{BB962C8B-B14F-4D97-AF65-F5344CB8AC3E}">
        <p14:creationId xmlns:p14="http://schemas.microsoft.com/office/powerpoint/2010/main" val="175602999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29</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Tree>
    <p:extLst>
      <p:ext uri="{BB962C8B-B14F-4D97-AF65-F5344CB8AC3E}">
        <p14:creationId xmlns:p14="http://schemas.microsoft.com/office/powerpoint/2010/main" val="244782379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36EE9EF0-0040-A74F-8F05-FB3F5E3463E8}"/>
              </a:ext>
            </a:extLst>
          </p:cNvPr>
          <p:cNvSpPr>
            <a:spLocks noGrp="1"/>
          </p:cNvSpPr>
          <p:nvPr>
            <p:ph type="title"/>
          </p:nvPr>
        </p:nvSpPr>
        <p:spPr/>
        <p:txBody>
          <a:bodyPr/>
          <a:lstStyle/>
          <a:p>
            <a:r>
              <a:rPr lang="en-US" dirty="0"/>
              <a:t>Cardinal Solutions</a:t>
            </a:r>
          </a:p>
        </p:txBody>
      </p:sp>
      <p:sp>
        <p:nvSpPr>
          <p:cNvPr id="3" name="Text Placeholder 2">
            <a:extLst>
              <a:ext uri="{FF2B5EF4-FFF2-40B4-BE49-F238E27FC236}">
                <a16:creationId xmlns:a16="http://schemas.microsoft.com/office/drawing/2014/main" id="{B1B05950-B131-B84F-84B4-3448522F9CAE}"/>
              </a:ext>
            </a:extLst>
          </p:cNvPr>
          <p:cNvSpPr>
            <a:spLocks noGrp="1"/>
          </p:cNvSpPr>
          <p:nvPr>
            <p:ph type="body" sz="quarter" idx="10"/>
          </p:nvPr>
        </p:nvSpPr>
        <p:spPr/>
        <p:txBody>
          <a:bodyPr/>
          <a:lstStyle/>
          <a:p>
            <a:r>
              <a:rPr lang="en-US" dirty="0"/>
              <a:t>https://</a:t>
            </a:r>
            <a:r>
              <a:rPr lang="en-US" dirty="0" err="1"/>
              <a:t>www.cardinalsolutions.com</a:t>
            </a:r>
            <a:endParaRPr lang="en-US" dirty="0"/>
          </a:p>
        </p:txBody>
      </p:sp>
      <p:pic>
        <p:nvPicPr>
          <p:cNvPr id="1026" name="Picture 2" descr="https://centralus1-mediap.svc.ms/transform/thumbnail?provider=spo&amp;inputFormat=png&amp;cs=UEFHRVN8U1BP&amp;docid=https%3A%2F%2Fcardinalsolutions.sharepoint.com%2F_api%2Fv2.0%2Fsites%2Fcardinalsolutions.sharepoint.com%2Ce92b83a2-6652-45eb-8961-4ae464e73b4f%2C05f83b1b-8ff1-4872-a3c8-0ff429de7fc9%2Flists%2F0c30ade7-905e-4379-ae0d-3e131a6e1428%2Fitems%2F7c02dd69-3f3b-4c47-ae0b-3d0283e2aeb8%2FdriveItem&amp;w=1024&amp;oauth_token=bearer%20eyJ0eXAiOiJKV1QiLCJhbGciOiJSUzI1NiIsIng1dCI6ImlCakwxUmNxemhpeTRmcHhJeGRacW9oTTJZayIsImtpZCI6ImlCakwxUmNxemhpeTRmcHhJeGRacW9oTTJZayJ9.eyJhdWQiOiJodHRwczovL2NlbnRyYWx1czEtbWVkaWFwLnN2Yy5tcyIsImlzcyI6Imh0dHBzOi8vc3RzLndpbmRvd3MubmV0LzQxNGVmYzMzLTY4ZmUtNDUyMC04MDJmLWFlYTQ0MDExOTJkMC8iLCJpYXQiOjE1MjU3OTAwMTAsIm5iZiI6MTUyNTc5MDAxMCwiZXhwIjoxNTI1NzkzOTEwLCJhY3IiOiIxIiwiYWlvIjoiQVNRQTIvOEhBQUFBQS9lYjAwSWczNjZKR3diL2crZW9uc2sxYVQ3UURoN0dPL1duQ01oS05yUT0iLCJhbXIiOlsicHdkIl0sImFwcGlkIjoiMDAwMDAwMDMtMDAwMC0wZmYxLWNlMDAtMDAwMDAwMDAwMDAwIiwiYXBwaWRhY3IiOiIyIiwiYXV0aF90aW1lIjoxNTIzODk3ODI3LCJmYW1pbHlfbmFtZSI6IlN0cmF1YiIsImdpdmVuX25hbWUiOiJUaG9tYXMiLCJpcGFkZHIiOiIzOC44OC4yMzIuNTgiLCJuYW1lIjoiU3RyYXViLCBUaG9tYXMiLCJvaWQiOiIzNjU1Y2EyZS02Y2UyLTQ3NmUtYjVkYi01ZmZkNTY5OWNhNzMiLCJvbnByZW1fc2lkIjoiUy0xLTUtMjEtODYxNjk3OTkzLTIxNDcyODM2MC0xOTY1MDY1MjctNTczMyIsInB1aWQiOiIxMDAzQkZGRDgyODcwRDkxIiwic2NwIjoiU2l0ZXMubWFuYWdlLkFsbCIsInN1YiI6Im4yQUxfWUhQRy1rdEg1OHJQZjRrUkUtYXNPVVprYVhSZWUtTDA2bXJKUDAiLCJ0aWQiOiI0MTRlZmMzMy02OGZlLTQ1MjAtODAyZi1hZWE0NDAxMTkyZDAiLCJ1bmlxdWVfbmFtZSI6InRzdHJhdWJAY2FyZGluYWxzb2x1dGlvbnMuY29tIiwidXBuIjoidHN0cmF1YkBjYXJkaW5hbHNvbHV0aW9ucy5jb20iLCJ1dGkiOiIxVU5jREF4bm5raW1ybzJGbDhjeUFBIiwidmVyIjoiMS4wIn0.n_m-WnZoykeCfP9UiyPTkPXD5ZRiiBGhgrWWKXdOTXQcFgLwO_ZYmTL1D681Pl0sTzK-7W6J3RmYdpPCKEmD84o3k0iNIeUFPaSaIFWV3HTw9bw4hj55zxnkapRR9zxBC2MENgR8387Zmu0cRPUStVYlaZWzrrS2MChEYQDzf5kpHNivct5urYhCq4gsh7P-IGnyOMwAzARYtKSDOtprkx-VD_mXnbLOHCym_oNiHUgbxCPMSkX2pUE2xMFgYNsgYIQm7TStzcIqJltdwcV8hb1s12BH7B_7HL-9yOuHTbTAeP6TeBjG_638BVmU_CrhuUvtEXl-N1Ptbj-DaWBx5w">
            <a:extLst>
              <a:ext uri="{FF2B5EF4-FFF2-40B4-BE49-F238E27FC236}">
                <a16:creationId xmlns:a16="http://schemas.microsoft.com/office/drawing/2014/main" id="{0DF41F96-77A5-904B-A041-1F48E3312C62}"/>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6736709" y="492021"/>
            <a:ext cx="6235700" cy="1739900"/>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https://cardinalsolutions.sharepoint.com/teams/Marketing/Award%20Logos/Microsoft/Partner%20of%20the%20Year%20Awards/Worldwid_Open%20Source_POY_Icon.jpg">
            <a:extLst>
              <a:ext uri="{FF2B5EF4-FFF2-40B4-BE49-F238E27FC236}">
                <a16:creationId xmlns:a16="http://schemas.microsoft.com/office/drawing/2014/main" id="{B6853CF0-B8D3-D54F-A2C1-EAB9817E39F2}"/>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ED80E2AF-FFD7-B541-89E8-6BE0C325EA10}"/>
              </a:ext>
            </a:extLst>
          </p:cNvPr>
          <p:cNvPicPr>
            <a:picLocks noChangeAspect="1"/>
          </p:cNvPicPr>
          <p:nvPr/>
        </p:nvPicPr>
        <p:blipFill>
          <a:blip r:embed="rId4"/>
          <a:stretch>
            <a:fillRect/>
          </a:stretch>
        </p:blipFill>
        <p:spPr>
          <a:xfrm>
            <a:off x="9195707" y="4077726"/>
            <a:ext cx="6297386" cy="6885142"/>
          </a:xfrm>
          <a:prstGeom prst="rect">
            <a:avLst/>
          </a:prstGeom>
        </p:spPr>
      </p:pic>
      <p:pic>
        <p:nvPicPr>
          <p:cNvPr id="8" name="Picture 7">
            <a:extLst>
              <a:ext uri="{FF2B5EF4-FFF2-40B4-BE49-F238E27FC236}">
                <a16:creationId xmlns:a16="http://schemas.microsoft.com/office/drawing/2014/main" id="{CB696165-0C90-8543-BC42-859E84305C8F}"/>
              </a:ext>
            </a:extLst>
          </p:cNvPr>
          <p:cNvPicPr>
            <a:picLocks noChangeAspect="1"/>
          </p:cNvPicPr>
          <p:nvPr/>
        </p:nvPicPr>
        <p:blipFill>
          <a:blip r:embed="rId5"/>
          <a:stretch>
            <a:fillRect/>
          </a:stretch>
        </p:blipFill>
        <p:spPr>
          <a:xfrm>
            <a:off x="17403459" y="5759760"/>
            <a:ext cx="3626496" cy="3521075"/>
          </a:xfrm>
          <a:prstGeom prst="rect">
            <a:avLst/>
          </a:prstGeom>
        </p:spPr>
      </p:pic>
      <p:pic>
        <p:nvPicPr>
          <p:cNvPr id="2056" name="Picture 8" descr="Image result for microsoft">
            <a:extLst>
              <a:ext uri="{FF2B5EF4-FFF2-40B4-BE49-F238E27FC236}">
                <a16:creationId xmlns:a16="http://schemas.microsoft.com/office/drawing/2014/main" id="{C19C9C2E-8966-DF40-8DD1-D26734E4119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2384" b="34045"/>
          <a:stretch/>
        </p:blipFill>
        <p:spPr bwMode="auto">
          <a:xfrm>
            <a:off x="1714500" y="7520298"/>
            <a:ext cx="6014072" cy="1512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0507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 name="Shape 839"/>
          <p:cNvSpPr/>
          <p:nvPr/>
        </p:nvSpPr>
        <p:spPr>
          <a:xfrm>
            <a:off x="9037180" y="3365100"/>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30</a:t>
            </a:fld>
            <a:endParaRPr/>
          </a:p>
        </p:txBody>
      </p:sp>
      <p:sp>
        <p:nvSpPr>
          <p:cNvPr id="842" name="Shape 84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847" name="Group 847"/>
          <p:cNvGrpSpPr/>
          <p:nvPr/>
        </p:nvGrpSpPr>
        <p:grpSpPr>
          <a:xfrm>
            <a:off x="12465370" y="10280274"/>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endParaRPr dirty="0"/>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t>Terraform provisioning workflow</a:t>
            </a:r>
          </a:p>
        </p:txBody>
      </p:sp>
      <p:sp>
        <p:nvSpPr>
          <p:cNvPr id="850" name="Shape 85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851" name="Shape 851"/>
          <p:cNvSpPr/>
          <p:nvPr/>
        </p:nvSpPr>
        <p:spPr>
          <a:xfrm>
            <a:off x="9037180" y="3517025"/>
            <a:ext cx="7505212"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chemeClr val="accent1">
                    <a:lumOff val="11519"/>
                  </a:schemeClr>
                </a:solidFill>
                <a:latin typeface="Verdana"/>
                <a:ea typeface="Verdana"/>
                <a:cs typeface="Verdana"/>
                <a:sym typeface="Verdana"/>
              </a:defRPr>
            </a:lvl1pPr>
          </a:lstStyle>
          <a:p>
            <a:r>
              <a:t>PROVISIONing WORKFLOW</a:t>
            </a:r>
          </a:p>
        </p:txBody>
      </p:sp>
      <p:sp>
        <p:nvSpPr>
          <p:cNvPr id="852" name="Shape 852"/>
          <p:cNvSpPr/>
          <p:nvPr/>
        </p:nvSpPr>
        <p:spPr>
          <a:xfrm>
            <a:off x="11668833" y="1142460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1668833" y="8911939"/>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20" name="Core">
            <a:extLst>
              <a:ext uri="{FF2B5EF4-FFF2-40B4-BE49-F238E27FC236}">
                <a16:creationId xmlns:a16="http://schemas.microsoft.com/office/drawing/2014/main" id="{89F373F5-DB79-DD43-A375-8AA58DD09B46}"/>
              </a:ext>
            </a:extLst>
          </p:cNvPr>
          <p:cNvSpPr txBox="1"/>
          <p:nvPr/>
        </p:nvSpPr>
        <p:spPr>
          <a:xfrm>
            <a:off x="8772952" y="10298423"/>
            <a:ext cx="2557735" cy="6604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sp>
        <p:nvSpPr>
          <p:cNvPr id="18" name="Shape 857">
            <a:extLst>
              <a:ext uri="{FF2B5EF4-FFF2-40B4-BE49-F238E27FC236}">
                <a16:creationId xmlns:a16="http://schemas.microsoft.com/office/drawing/2014/main" id="{05D55B1B-BF74-8345-B050-641A6987AE83}"/>
              </a:ext>
            </a:extLst>
          </p:cNvPr>
          <p:cNvSpPr/>
          <p:nvPr/>
        </p:nvSpPr>
        <p:spPr>
          <a:xfrm>
            <a:off x="1372374" y="3356885"/>
            <a:ext cx="746760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 name="Shape 858">
            <a:extLst>
              <a:ext uri="{FF2B5EF4-FFF2-40B4-BE49-F238E27FC236}">
                <a16:creationId xmlns:a16="http://schemas.microsoft.com/office/drawing/2014/main" id="{F05DBFF3-F305-9340-855E-0129964C821A}"/>
              </a:ext>
            </a:extLst>
          </p:cNvPr>
          <p:cNvSpPr/>
          <p:nvPr/>
        </p:nvSpPr>
        <p:spPr>
          <a:xfrm flipV="1">
            <a:off x="6777658" y="7668226"/>
            <a:ext cx="1" cy="2493191"/>
          </a:xfrm>
          <a:prstGeom prst="line">
            <a:avLst/>
          </a:prstGeom>
          <a:ln w="63500">
            <a:solidFill>
              <a:schemeClr val="accent3"/>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1" name="Shape 870">
            <a:extLst>
              <a:ext uri="{FF2B5EF4-FFF2-40B4-BE49-F238E27FC236}">
                <a16:creationId xmlns:a16="http://schemas.microsoft.com/office/drawing/2014/main" id="{BEC5424D-C719-2149-9331-ED68CE7F6F88}"/>
              </a:ext>
            </a:extLst>
          </p:cNvPr>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22" name="Shape 871">
            <a:extLst>
              <a:ext uri="{FF2B5EF4-FFF2-40B4-BE49-F238E27FC236}">
                <a16:creationId xmlns:a16="http://schemas.microsoft.com/office/drawing/2014/main" id="{702B1C38-A92C-F04B-8EC1-F8BDF907B696}"/>
              </a:ext>
            </a:extLst>
          </p:cNvPr>
          <p:cNvSpPr/>
          <p:nvPr/>
        </p:nvSpPr>
        <p:spPr>
          <a:xfrm>
            <a:off x="2268095" y="3533723"/>
            <a:ext cx="5676158" cy="690035"/>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00000"/>
              </a:lnSpc>
              <a:spcBef>
                <a:spcPts val="0"/>
              </a:spcBef>
              <a:defRPr sz="2700">
                <a:solidFill>
                  <a:schemeClr val="accent1">
                    <a:lumOff val="11519"/>
                  </a:schemeClr>
                </a:solidFill>
              </a:defRPr>
            </a:lvl1pPr>
          </a:lstStyle>
          <a:p>
            <a:r>
              <a:rPr dirty="0"/>
              <a:t>INFRASTRUCTURE AS CODE</a:t>
            </a:r>
          </a:p>
        </p:txBody>
      </p:sp>
      <p:sp>
        <p:nvSpPr>
          <p:cNvPr id="23" name="Shape 872">
            <a:extLst>
              <a:ext uri="{FF2B5EF4-FFF2-40B4-BE49-F238E27FC236}">
                <a16:creationId xmlns:a16="http://schemas.microsoft.com/office/drawing/2014/main" id="{DD0F227D-96CE-224B-BC3A-40D501CA9E09}"/>
              </a:ext>
            </a:extLst>
          </p:cNvPr>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sp>
        <p:nvSpPr>
          <p:cNvPr id="24" name="Shape 873">
            <a:extLst>
              <a:ext uri="{FF2B5EF4-FFF2-40B4-BE49-F238E27FC236}">
                <a16:creationId xmlns:a16="http://schemas.microsoft.com/office/drawing/2014/main" id="{BC52C2BB-D332-1C4C-83FD-6444FD458EB8}"/>
              </a:ext>
            </a:extLst>
          </p:cNvPr>
          <p:cNvSpPr/>
          <p:nvPr/>
        </p:nvSpPr>
        <p:spPr>
          <a:xfrm>
            <a:off x="1370282" y="10006323"/>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chemeClr val="accent3"/>
                </a:solidFill>
              </a:defRPr>
            </a:lvl1pPr>
          </a:lstStyle>
          <a:p>
            <a:r>
              <a:t>OPERATOR</a:t>
            </a:r>
          </a:p>
        </p:txBody>
      </p:sp>
      <p:sp>
        <p:nvSpPr>
          <p:cNvPr id="25" name="Shape 874">
            <a:extLst>
              <a:ext uri="{FF2B5EF4-FFF2-40B4-BE49-F238E27FC236}">
                <a16:creationId xmlns:a16="http://schemas.microsoft.com/office/drawing/2014/main" id="{06742277-A52A-0A48-8CD6-F08245BF1A83}"/>
              </a:ext>
            </a:extLst>
          </p:cNvPr>
          <p:cNvSpPr/>
          <p:nvPr/>
        </p:nvSpPr>
        <p:spPr>
          <a:xfrm>
            <a:off x="1370282" y="8301016"/>
            <a:ext cx="2167588" cy="6392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spcBef>
                <a:spcPts val="0"/>
              </a:spcBef>
              <a:defRPr sz="2400">
                <a:solidFill>
                  <a:srgbClr val="44546A"/>
                </a:solidFill>
              </a:defRPr>
            </a:lvl1pPr>
          </a:lstStyle>
          <a:p>
            <a:r>
              <a:t>DEVELOPER</a:t>
            </a:r>
          </a:p>
        </p:txBody>
      </p:sp>
      <p:sp>
        <p:nvSpPr>
          <p:cNvPr id="26" name="Shape 875">
            <a:extLst>
              <a:ext uri="{FF2B5EF4-FFF2-40B4-BE49-F238E27FC236}">
                <a16:creationId xmlns:a16="http://schemas.microsoft.com/office/drawing/2014/main" id="{BC2B5995-DC46-2C4B-B611-B90AE285394E}"/>
              </a:ext>
            </a:extLst>
          </p:cNvPr>
          <p:cNvSpPr/>
          <p:nvPr/>
        </p:nvSpPr>
        <p:spPr>
          <a:xfrm>
            <a:off x="3684760" y="8200377"/>
            <a:ext cx="387916"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ln w="50800">
            <a:solidFill>
              <a:srgbClr val="000000"/>
            </a:solidFill>
            <a:miter/>
          </a:ln>
        </p:spPr>
        <p:txBody>
          <a:bodyPr lIns="121919" tIns="121919" rIns="121919" bIns="121919" anchor="ctr"/>
          <a:lstStyle/>
          <a:p>
            <a:pPr defTabSz="1219200">
              <a:lnSpc>
                <a:spcPct val="100000"/>
              </a:lnSpc>
              <a:spcBef>
                <a:spcPts val="0"/>
              </a:spcBef>
              <a:defRPr b="0">
                <a:latin typeface="Arial"/>
                <a:ea typeface="Arial"/>
                <a:cs typeface="Arial"/>
                <a:sym typeface="Arial"/>
              </a:defRPr>
            </a:pPr>
            <a:endParaRPr/>
          </a:p>
        </p:txBody>
      </p:sp>
      <p:sp>
        <p:nvSpPr>
          <p:cNvPr id="27" name="Shape 876">
            <a:extLst>
              <a:ext uri="{FF2B5EF4-FFF2-40B4-BE49-F238E27FC236}">
                <a16:creationId xmlns:a16="http://schemas.microsoft.com/office/drawing/2014/main" id="{4BE686DC-F9D0-A54B-9ECA-D89A142F6501}"/>
              </a:ext>
            </a:extLst>
          </p:cNvPr>
          <p:cNvSpPr/>
          <p:nvPr/>
        </p:nvSpPr>
        <p:spPr>
          <a:xfrm>
            <a:off x="3535506" y="8599647"/>
            <a:ext cx="681098"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ln w="50800">
            <a:solidFill>
              <a:srgbClr val="000000"/>
            </a:solidFill>
            <a:miter/>
          </a:ln>
        </p:spPr>
        <p:txBody>
          <a:bodyPr lIns="121919" tIns="121919" rIns="121919" bIns="121919"/>
          <a:lstStyle/>
          <a:p>
            <a:pPr defTabSz="1219200">
              <a:lnSpc>
                <a:spcPct val="100000"/>
              </a:lnSpc>
              <a:spcBef>
                <a:spcPts val="0"/>
              </a:spcBef>
              <a:defRPr b="0">
                <a:latin typeface="Arial"/>
                <a:ea typeface="Arial"/>
                <a:cs typeface="Arial"/>
                <a:sym typeface="Arial"/>
              </a:defRPr>
            </a:pPr>
            <a:endParaRPr/>
          </a:p>
        </p:txBody>
      </p:sp>
      <p:sp>
        <p:nvSpPr>
          <p:cNvPr id="28" name="Shape 877">
            <a:extLst>
              <a:ext uri="{FF2B5EF4-FFF2-40B4-BE49-F238E27FC236}">
                <a16:creationId xmlns:a16="http://schemas.microsoft.com/office/drawing/2014/main" id="{FB887B75-EB47-4C46-905B-0AB572737B18}"/>
              </a:ext>
            </a:extLst>
          </p:cNvPr>
          <p:cNvSpPr/>
          <p:nvPr/>
        </p:nvSpPr>
        <p:spPr>
          <a:xfrm>
            <a:off x="4313094" y="8472211"/>
            <a:ext cx="2217796" cy="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29" name="Group 880">
            <a:extLst>
              <a:ext uri="{FF2B5EF4-FFF2-40B4-BE49-F238E27FC236}">
                <a16:creationId xmlns:a16="http://schemas.microsoft.com/office/drawing/2014/main" id="{50ADD640-8E83-8147-AC93-532246E225C9}"/>
              </a:ext>
            </a:extLst>
          </p:cNvPr>
          <p:cNvGrpSpPr/>
          <p:nvPr/>
        </p:nvGrpSpPr>
        <p:grpSpPr>
          <a:xfrm>
            <a:off x="3535507" y="10158731"/>
            <a:ext cx="681097" cy="786683"/>
            <a:chOff x="0" y="0"/>
            <a:chExt cx="681096" cy="786682"/>
          </a:xfrm>
        </p:grpSpPr>
        <p:sp>
          <p:nvSpPr>
            <p:cNvPr id="30" name="Shape 878">
              <a:extLst>
                <a:ext uri="{FF2B5EF4-FFF2-40B4-BE49-F238E27FC236}">
                  <a16:creationId xmlns:a16="http://schemas.microsoft.com/office/drawing/2014/main" id="{0E40CD5A-C7C1-0F49-BB8A-293E8144B51F}"/>
                </a:ext>
              </a:extLst>
            </p:cNvPr>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31" name="Shape 879">
              <a:extLst>
                <a:ext uri="{FF2B5EF4-FFF2-40B4-BE49-F238E27FC236}">
                  <a16:creationId xmlns:a16="http://schemas.microsoft.com/office/drawing/2014/main" id="{70250F82-FF7E-5347-9F38-0284AAD1BDA5}"/>
                </a:ext>
              </a:extLst>
            </p:cNvPr>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32" name="Group 887">
            <a:extLst>
              <a:ext uri="{FF2B5EF4-FFF2-40B4-BE49-F238E27FC236}">
                <a16:creationId xmlns:a16="http://schemas.microsoft.com/office/drawing/2014/main" id="{E1AC2EAE-7606-E041-878D-99107868B0B9}"/>
              </a:ext>
            </a:extLst>
          </p:cNvPr>
          <p:cNvGrpSpPr/>
          <p:nvPr/>
        </p:nvGrpSpPr>
        <p:grpSpPr>
          <a:xfrm>
            <a:off x="6028302" y="10006323"/>
            <a:ext cx="1270001" cy="1270001"/>
            <a:chOff x="0" y="0"/>
            <a:chExt cx="1270000" cy="1270000"/>
          </a:xfrm>
        </p:grpSpPr>
        <p:sp>
          <p:nvSpPr>
            <p:cNvPr id="33" name="Shape 881">
              <a:extLst>
                <a:ext uri="{FF2B5EF4-FFF2-40B4-BE49-F238E27FC236}">
                  <a16:creationId xmlns:a16="http://schemas.microsoft.com/office/drawing/2014/main" id="{6CC1A143-E9E2-B746-8061-11D4C14291AF}"/>
                </a:ext>
              </a:extLst>
            </p:cNvPr>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34" name="Group 886">
              <a:extLst>
                <a:ext uri="{FF2B5EF4-FFF2-40B4-BE49-F238E27FC236}">
                  <a16:creationId xmlns:a16="http://schemas.microsoft.com/office/drawing/2014/main" id="{EDC6EFF8-A8E2-A046-9458-261B71F00E73}"/>
                </a:ext>
              </a:extLst>
            </p:cNvPr>
            <p:cNvGrpSpPr/>
            <p:nvPr/>
          </p:nvGrpSpPr>
          <p:grpSpPr>
            <a:xfrm>
              <a:off x="116500" y="159352"/>
              <a:ext cx="1011600" cy="976696"/>
              <a:chOff x="0" y="0"/>
              <a:chExt cx="1011598" cy="976695"/>
            </a:xfrm>
          </p:grpSpPr>
          <p:sp>
            <p:nvSpPr>
              <p:cNvPr id="35" name="Shape 882">
                <a:extLst>
                  <a:ext uri="{FF2B5EF4-FFF2-40B4-BE49-F238E27FC236}">
                    <a16:creationId xmlns:a16="http://schemas.microsoft.com/office/drawing/2014/main" id="{B81C1AB3-8062-5F40-9BA8-AE70DB9458FE}"/>
                  </a:ext>
                </a:extLst>
              </p:cNvPr>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6" name="Shape 883">
                <a:extLst>
                  <a:ext uri="{FF2B5EF4-FFF2-40B4-BE49-F238E27FC236}">
                    <a16:creationId xmlns:a16="http://schemas.microsoft.com/office/drawing/2014/main" id="{D75215B6-586C-6340-B254-D5E62D96FB2B}"/>
                  </a:ext>
                </a:extLst>
              </p:cNvPr>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7" name="Shape 884">
                <a:extLst>
                  <a:ext uri="{FF2B5EF4-FFF2-40B4-BE49-F238E27FC236}">
                    <a16:creationId xmlns:a16="http://schemas.microsoft.com/office/drawing/2014/main" id="{31EE22AC-23A4-BF4E-A885-F1F928BBF924}"/>
                  </a:ext>
                </a:extLst>
              </p:cNvPr>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38" name="Shape 885">
                <a:extLst>
                  <a:ext uri="{FF2B5EF4-FFF2-40B4-BE49-F238E27FC236}">
                    <a16:creationId xmlns:a16="http://schemas.microsoft.com/office/drawing/2014/main" id="{36CA12AE-2B2C-784E-B9F5-960B3D45BF54}"/>
                  </a:ext>
                </a:extLst>
              </p:cNvPr>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39" name="Group 892">
            <a:extLst>
              <a:ext uri="{FF2B5EF4-FFF2-40B4-BE49-F238E27FC236}">
                <a16:creationId xmlns:a16="http://schemas.microsoft.com/office/drawing/2014/main" id="{92B07538-7E69-4C47-9081-76C81A83B10B}"/>
              </a:ext>
            </a:extLst>
          </p:cNvPr>
          <p:cNvGrpSpPr/>
          <p:nvPr/>
        </p:nvGrpSpPr>
        <p:grpSpPr>
          <a:xfrm>
            <a:off x="5789713" y="11303794"/>
            <a:ext cx="1019695" cy="1019695"/>
            <a:chOff x="0" y="0"/>
            <a:chExt cx="1019694" cy="1019694"/>
          </a:xfrm>
        </p:grpSpPr>
        <p:pic>
          <p:nvPicPr>
            <p:cNvPr id="40" name="pasted-image.pdf">
              <a:extLst>
                <a:ext uri="{FF2B5EF4-FFF2-40B4-BE49-F238E27FC236}">
                  <a16:creationId xmlns:a16="http://schemas.microsoft.com/office/drawing/2014/main" id="{56081BEE-517A-BB4D-874D-A7DA423C1D9F}"/>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1" name="Shape 889">
              <a:extLst>
                <a:ext uri="{FF2B5EF4-FFF2-40B4-BE49-F238E27FC236}">
                  <a16:creationId xmlns:a16="http://schemas.microsoft.com/office/drawing/2014/main" id="{7245C257-4214-AD49-9BDA-BE3CF23B25EE}"/>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2" name="Shape 890">
              <a:extLst>
                <a:ext uri="{FF2B5EF4-FFF2-40B4-BE49-F238E27FC236}">
                  <a16:creationId xmlns:a16="http://schemas.microsoft.com/office/drawing/2014/main" id="{693AC217-CE83-6D4D-834D-1C3E9C631B4A}"/>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3" name="Shape 891">
              <a:extLst>
                <a:ext uri="{FF2B5EF4-FFF2-40B4-BE49-F238E27FC236}">
                  <a16:creationId xmlns:a16="http://schemas.microsoft.com/office/drawing/2014/main" id="{7BA054BF-AFDE-174F-9C4C-6AB010C94685}"/>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44" name="Group 897">
            <a:extLst>
              <a:ext uri="{FF2B5EF4-FFF2-40B4-BE49-F238E27FC236}">
                <a16:creationId xmlns:a16="http://schemas.microsoft.com/office/drawing/2014/main" id="{BCD8C844-BE1E-B941-9AAD-B32849DECB93}"/>
              </a:ext>
            </a:extLst>
          </p:cNvPr>
          <p:cNvGrpSpPr/>
          <p:nvPr/>
        </p:nvGrpSpPr>
        <p:grpSpPr>
          <a:xfrm>
            <a:off x="6945203" y="11303794"/>
            <a:ext cx="1019695" cy="1019695"/>
            <a:chOff x="0" y="0"/>
            <a:chExt cx="1019694" cy="1019694"/>
          </a:xfrm>
        </p:grpSpPr>
        <p:pic>
          <p:nvPicPr>
            <p:cNvPr id="45" name="pasted-image.pdf">
              <a:extLst>
                <a:ext uri="{FF2B5EF4-FFF2-40B4-BE49-F238E27FC236}">
                  <a16:creationId xmlns:a16="http://schemas.microsoft.com/office/drawing/2014/main" id="{6FC0B788-08F7-0044-B429-85F447EADDB4}"/>
                </a:ext>
              </a:extLst>
            </p:cNvPr>
            <p:cNvPicPr>
              <a:picLocks noChangeAspect="1"/>
            </p:cNvPicPr>
            <p:nvPr/>
          </p:nvPicPr>
          <p:blipFill>
            <a:blip r:embed="rId3">
              <a:alphaModFix amt="34000"/>
              <a:extLst/>
            </a:blip>
            <a:srcRect/>
            <a:stretch>
              <a:fillRect/>
            </a:stretch>
          </p:blipFill>
          <p:spPr>
            <a:xfrm>
              <a:off x="0" y="0"/>
              <a:ext cx="1019695" cy="1019695"/>
            </a:xfrm>
            <a:prstGeom prst="rect">
              <a:avLst/>
            </a:prstGeom>
            <a:ln w="12700" cap="flat">
              <a:noFill/>
              <a:miter lim="400000"/>
            </a:ln>
            <a:effectLst/>
          </p:spPr>
        </p:pic>
        <p:sp>
          <p:nvSpPr>
            <p:cNvPr id="46" name="Shape 894">
              <a:extLst>
                <a:ext uri="{FF2B5EF4-FFF2-40B4-BE49-F238E27FC236}">
                  <a16:creationId xmlns:a16="http://schemas.microsoft.com/office/drawing/2014/main" id="{EA5D5352-5EF9-E84C-8E87-3DD424EA40BD}"/>
                </a:ext>
              </a:extLst>
            </p:cNvPr>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7" name="Shape 895">
              <a:extLst>
                <a:ext uri="{FF2B5EF4-FFF2-40B4-BE49-F238E27FC236}">
                  <a16:creationId xmlns:a16="http://schemas.microsoft.com/office/drawing/2014/main" id="{2BD7BF18-4779-0C4B-83E0-CD81F68892C5}"/>
                </a:ext>
              </a:extLst>
            </p:cNvPr>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48" name="Shape 896">
              <a:extLst>
                <a:ext uri="{FF2B5EF4-FFF2-40B4-BE49-F238E27FC236}">
                  <a16:creationId xmlns:a16="http://schemas.microsoft.com/office/drawing/2014/main" id="{750835E2-7097-C449-A7A8-06390A0A4A9C}"/>
                </a:ext>
              </a:extLst>
            </p:cNvPr>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sp>
        <p:nvSpPr>
          <p:cNvPr id="49" name="Shape 901">
            <a:extLst>
              <a:ext uri="{FF2B5EF4-FFF2-40B4-BE49-F238E27FC236}">
                <a16:creationId xmlns:a16="http://schemas.microsoft.com/office/drawing/2014/main" id="{1104F939-FC1A-CC4B-AB69-28AB0A9D6737}"/>
              </a:ext>
            </a:extLst>
          </p:cNvPr>
          <p:cNvSpPr/>
          <p:nvPr/>
        </p:nvSpPr>
        <p:spPr>
          <a:xfrm flipV="1">
            <a:off x="6520179" y="7558938"/>
            <a:ext cx="1" cy="2493191"/>
          </a:xfrm>
          <a:prstGeom prst="line">
            <a:avLst/>
          </a:prstGeom>
          <a:ln w="63500">
            <a:solidFill>
              <a:srgbClr val="000000"/>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50" name="Shape 902">
            <a:extLst>
              <a:ext uri="{FF2B5EF4-FFF2-40B4-BE49-F238E27FC236}">
                <a16:creationId xmlns:a16="http://schemas.microsoft.com/office/drawing/2014/main" id="{EDF333DF-9C10-B44D-B7CD-E4158549AFD8}"/>
              </a:ext>
            </a:extLst>
          </p:cNvPr>
          <p:cNvSpPr/>
          <p:nvPr/>
        </p:nvSpPr>
        <p:spPr>
          <a:xfrm>
            <a:off x="5367564" y="6480040"/>
            <a:ext cx="2376564" cy="1270001"/>
          </a:xfrm>
          <a:prstGeom prst="rect">
            <a:avLst/>
          </a:prstGeom>
          <a:solidFill>
            <a:srgbClr val="FFFFFF"/>
          </a:solidFill>
          <a:ln w="25400">
            <a:solidFill>
              <a:schemeClr val="accent1"/>
            </a:solidFill>
            <a:miter/>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51" name="Group 907">
            <a:extLst>
              <a:ext uri="{FF2B5EF4-FFF2-40B4-BE49-F238E27FC236}">
                <a16:creationId xmlns:a16="http://schemas.microsoft.com/office/drawing/2014/main" id="{E31ED5A1-9208-C841-9805-B4BAE37C1524}"/>
              </a:ext>
            </a:extLst>
          </p:cNvPr>
          <p:cNvGrpSpPr/>
          <p:nvPr/>
        </p:nvGrpSpPr>
        <p:grpSpPr>
          <a:xfrm>
            <a:off x="5538013" y="6766690"/>
            <a:ext cx="611222" cy="696700"/>
            <a:chOff x="0" y="0"/>
            <a:chExt cx="611221" cy="696698"/>
          </a:xfrm>
        </p:grpSpPr>
        <p:sp>
          <p:nvSpPr>
            <p:cNvPr id="52" name="Shape 903">
              <a:extLst>
                <a:ext uri="{FF2B5EF4-FFF2-40B4-BE49-F238E27FC236}">
                  <a16:creationId xmlns:a16="http://schemas.microsoft.com/office/drawing/2014/main" id="{4B450194-CDCC-5D43-9544-A9D78EF88F3E}"/>
                </a:ext>
              </a:extLst>
            </p:cNvPr>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3" name="Shape 904">
              <a:extLst>
                <a:ext uri="{FF2B5EF4-FFF2-40B4-BE49-F238E27FC236}">
                  <a16:creationId xmlns:a16="http://schemas.microsoft.com/office/drawing/2014/main" id="{EB7CC939-E8C7-6E4F-BB9E-26502A223851}"/>
                </a:ext>
              </a:extLst>
            </p:cNvPr>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4" name="Shape 905">
              <a:extLst>
                <a:ext uri="{FF2B5EF4-FFF2-40B4-BE49-F238E27FC236}">
                  <a16:creationId xmlns:a16="http://schemas.microsoft.com/office/drawing/2014/main" id="{591D0598-1853-6A43-933F-5353BDF6526B}"/>
                </a:ext>
              </a:extLst>
            </p:cNvPr>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55" name="Shape 906">
              <a:extLst>
                <a:ext uri="{FF2B5EF4-FFF2-40B4-BE49-F238E27FC236}">
                  <a16:creationId xmlns:a16="http://schemas.microsoft.com/office/drawing/2014/main" id="{FCDF9298-13EC-6340-838A-6C3C4C60674C}"/>
                </a:ext>
              </a:extLst>
            </p:cNvPr>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56" name="Shape 908">
            <a:extLst>
              <a:ext uri="{FF2B5EF4-FFF2-40B4-BE49-F238E27FC236}">
                <a16:creationId xmlns:a16="http://schemas.microsoft.com/office/drawing/2014/main" id="{D6063FE9-5722-8047-A14B-F44625BF4130}"/>
              </a:ext>
            </a:extLst>
          </p:cNvPr>
          <p:cNvSpPr/>
          <p:nvPr/>
        </p:nvSpPr>
        <p:spPr>
          <a:xfrm>
            <a:off x="6226138" y="6599420"/>
            <a:ext cx="1669403" cy="10312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a:lnSpc>
                <a:spcPct val="100000"/>
              </a:lnSpc>
              <a:spcBef>
                <a:spcPts val="0"/>
              </a:spcBef>
              <a:defRPr sz="2600" b="0">
                <a:solidFill>
                  <a:srgbClr val="000000"/>
                </a:solidFill>
                <a:latin typeface="Verdana"/>
                <a:ea typeface="Verdana"/>
                <a:cs typeface="Verdana"/>
                <a:sym typeface="Verdana"/>
              </a:defRPr>
            </a:pPr>
            <a:r>
              <a:t>Module </a:t>
            </a:r>
          </a:p>
          <a:p>
            <a:pPr>
              <a:lnSpc>
                <a:spcPct val="100000"/>
              </a:lnSpc>
              <a:spcBef>
                <a:spcPts val="0"/>
              </a:spcBef>
              <a:defRPr sz="2600" b="0">
                <a:solidFill>
                  <a:srgbClr val="000000"/>
                </a:solidFill>
                <a:latin typeface="Verdana"/>
                <a:ea typeface="Verdana"/>
                <a:cs typeface="Verdana"/>
                <a:sym typeface="Verdana"/>
              </a:defRPr>
            </a:pPr>
            <a:r>
              <a:t>Registry</a:t>
            </a:r>
          </a:p>
        </p:txBody>
      </p:sp>
      <p:sp>
        <p:nvSpPr>
          <p:cNvPr id="57" name="Shape 909">
            <a:extLst>
              <a:ext uri="{FF2B5EF4-FFF2-40B4-BE49-F238E27FC236}">
                <a16:creationId xmlns:a16="http://schemas.microsoft.com/office/drawing/2014/main" id="{B406B646-6B92-004C-B12C-3C6284633304}"/>
              </a:ext>
            </a:extLst>
          </p:cNvPr>
          <p:cNvSpPr/>
          <p:nvPr/>
        </p:nvSpPr>
        <p:spPr>
          <a:xfrm>
            <a:off x="6028302" y="10416341"/>
            <a:ext cx="1270001" cy="5232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VCS</a:t>
            </a:r>
          </a:p>
        </p:txBody>
      </p:sp>
    </p:spTree>
    <p:extLst>
      <p:ext uri="{BB962C8B-B14F-4D97-AF65-F5344CB8AC3E}">
        <p14:creationId xmlns:p14="http://schemas.microsoft.com/office/powerpoint/2010/main" val="2706155639"/>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 name="The producer / consumer model"/>
          <p:cNvSpPr txBox="1">
            <a:spLocks noGrp="1"/>
          </p:cNvSpPr>
          <p:nvPr>
            <p:ph type="title"/>
          </p:nvPr>
        </p:nvSpPr>
        <p:spPr>
          <a:prstGeom prst="rect">
            <a:avLst/>
          </a:prstGeom>
        </p:spPr>
        <p:txBody>
          <a:bodyPr/>
          <a:lstStyle>
            <a:lvl1pPr>
              <a:defRPr spc="-200">
                <a:latin typeface="Verdana"/>
                <a:ea typeface="Verdana"/>
                <a:cs typeface="Verdana"/>
                <a:sym typeface="Verdana"/>
              </a:defRPr>
            </a:lvl1pPr>
          </a:lstStyle>
          <a:p>
            <a:r>
              <a:rPr lang="en-US" dirty="0"/>
              <a:t>Public Module Registry</a:t>
            </a:r>
            <a:endParaRPr dirty="0"/>
          </a:p>
        </p:txBody>
      </p:sp>
      <p:sp>
        <p:nvSpPr>
          <p:cNvPr id="128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31</a:t>
            </a:fld>
            <a:endParaRPr/>
          </a:p>
        </p:txBody>
      </p:sp>
      <p:sp>
        <p:nvSpPr>
          <p:cNvPr id="3" name="Text Placeholder 2">
            <a:extLst>
              <a:ext uri="{FF2B5EF4-FFF2-40B4-BE49-F238E27FC236}">
                <a16:creationId xmlns:a16="http://schemas.microsoft.com/office/drawing/2014/main" id="{645529B1-974A-E84C-B492-CC1AB183B358}"/>
              </a:ext>
            </a:extLst>
          </p:cNvPr>
          <p:cNvSpPr>
            <a:spLocks noGrp="1"/>
          </p:cNvSpPr>
          <p:nvPr>
            <p:ph type="body" sz="quarter" idx="10"/>
          </p:nvPr>
        </p:nvSpPr>
        <p:spPr/>
        <p:txBody>
          <a:bodyPr/>
          <a:lstStyle/>
          <a:p>
            <a:r>
              <a:rPr lang="en-US" dirty="0"/>
              <a:t>https://</a:t>
            </a:r>
            <a:r>
              <a:rPr lang="en-US" dirty="0" err="1"/>
              <a:t>registry.terraform.io</a:t>
            </a:r>
            <a:endParaRPr lang="en-US" dirty="0"/>
          </a:p>
        </p:txBody>
      </p:sp>
      <p:pic>
        <p:nvPicPr>
          <p:cNvPr id="4" name="Picture 3">
            <a:extLst>
              <a:ext uri="{FF2B5EF4-FFF2-40B4-BE49-F238E27FC236}">
                <a16:creationId xmlns:a16="http://schemas.microsoft.com/office/drawing/2014/main" id="{83DDE913-A081-4048-9A9C-668EC4477775}"/>
              </a:ext>
            </a:extLst>
          </p:cNvPr>
          <p:cNvPicPr>
            <a:picLocks noChangeAspect="1"/>
          </p:cNvPicPr>
          <p:nvPr/>
        </p:nvPicPr>
        <p:blipFill>
          <a:blip r:embed="rId3"/>
          <a:stretch>
            <a:fillRect/>
          </a:stretch>
        </p:blipFill>
        <p:spPr>
          <a:xfrm>
            <a:off x="4785360" y="2396123"/>
            <a:ext cx="15582182" cy="10158918"/>
          </a:xfrm>
          <a:prstGeom prst="rect">
            <a:avLst/>
          </a:prstGeom>
        </p:spPr>
      </p:pic>
    </p:spTree>
    <p:extLst>
      <p:ext uri="{BB962C8B-B14F-4D97-AF65-F5344CB8AC3E}">
        <p14:creationId xmlns:p14="http://schemas.microsoft.com/office/powerpoint/2010/main" val="383272490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990" name="Group"/>
          <p:cNvGrpSpPr/>
          <p:nvPr/>
        </p:nvGrpSpPr>
        <p:grpSpPr>
          <a:xfrm>
            <a:off x="12465369" y="1028027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32</a:t>
            </a:fld>
            <a:endParaRPr/>
          </a:p>
        </p:txBody>
      </p:sp>
      <p:sp>
        <p:nvSpPr>
          <p:cNvPr id="992"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99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sp>
        <p:nvSpPr>
          <p:cNvPr id="994"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grpSp>
        <p:nvGrpSpPr>
          <p:cNvPr id="997" name="Core"/>
          <p:cNvGrpSpPr/>
          <p:nvPr/>
        </p:nvGrpSpPr>
        <p:grpSpPr>
          <a:xfrm>
            <a:off x="8772953" y="1011880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rPr dirty="0"/>
                <a:t>Core</a:t>
              </a:r>
            </a:p>
          </p:txBody>
        </p:sp>
      </p:grpSp>
      <p:sp>
        <p:nvSpPr>
          <p:cNvPr id="998"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01" name="Alibaba"/>
          <p:cNvGrpSpPr/>
          <p:nvPr/>
        </p:nvGrpSpPr>
        <p:grpSpPr>
          <a:xfrm>
            <a:off x="14003960" y="11247490"/>
            <a:ext cx="1920089" cy="696701"/>
            <a:chOff x="0" y="0"/>
            <a:chExt cx="1920088" cy="696700"/>
          </a:xfrm>
        </p:grpSpPr>
        <p:sp>
          <p:nvSpPr>
            <p:cNvPr id="99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0"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04" name="GCP"/>
          <p:cNvGrpSpPr/>
          <p:nvPr/>
        </p:nvGrpSpPr>
        <p:grpSpPr>
          <a:xfrm>
            <a:off x="13968477" y="9313056"/>
            <a:ext cx="1920089" cy="696701"/>
            <a:chOff x="0" y="0"/>
            <a:chExt cx="1920088" cy="696700"/>
          </a:xfrm>
        </p:grpSpPr>
        <p:sp>
          <p:nvSpPr>
            <p:cNvPr id="1002"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3"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07" name="AWS"/>
          <p:cNvGrpSpPr/>
          <p:nvPr/>
        </p:nvGrpSpPr>
        <p:grpSpPr>
          <a:xfrm>
            <a:off x="13986219" y="8345837"/>
            <a:ext cx="1920089" cy="696701"/>
            <a:chOff x="0" y="0"/>
            <a:chExt cx="1920088" cy="696700"/>
          </a:xfrm>
        </p:grpSpPr>
        <p:sp>
          <p:nvSpPr>
            <p:cNvPr id="1005"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06"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4003960" y="1028027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2976623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22" name="Group"/>
          <p:cNvGrpSpPr/>
          <p:nvPr/>
        </p:nvGrpSpPr>
        <p:grpSpPr>
          <a:xfrm>
            <a:off x="12465369" y="10280273"/>
            <a:ext cx="611225" cy="696702"/>
            <a:chOff x="0" y="0"/>
            <a:chExt cx="611223" cy="696700"/>
          </a:xfrm>
        </p:grpSpPr>
        <p:sp>
          <p:nvSpPr>
            <p:cNvPr id="101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1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2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23"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33</a:t>
            </a:fld>
            <a:endParaRPr/>
          </a:p>
        </p:txBody>
      </p:sp>
      <p:sp>
        <p:nvSpPr>
          <p:cNvPr id="1024"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25"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28" name="Core"/>
          <p:cNvGrpSpPr/>
          <p:nvPr/>
        </p:nvGrpSpPr>
        <p:grpSpPr>
          <a:xfrm>
            <a:off x="8772953" y="10118800"/>
            <a:ext cx="2557733" cy="1019647"/>
            <a:chOff x="0" y="0"/>
            <a:chExt cx="2557732" cy="1019645"/>
          </a:xfrm>
        </p:grpSpPr>
        <p:sp>
          <p:nvSpPr>
            <p:cNvPr id="1026"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27"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29"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34" name="Group"/>
          <p:cNvGrpSpPr/>
          <p:nvPr/>
        </p:nvGrpSpPr>
        <p:grpSpPr>
          <a:xfrm>
            <a:off x="16141735" y="8694187"/>
            <a:ext cx="2711350" cy="2914357"/>
            <a:chOff x="0" y="0"/>
            <a:chExt cx="2711349" cy="2914355"/>
          </a:xfrm>
        </p:grpSpPr>
        <p:sp>
          <p:nvSpPr>
            <p:cNvPr id="1030" name="Line"/>
            <p:cNvSpPr/>
            <p:nvPr/>
          </p:nvSpPr>
          <p:spPr>
            <a:xfrm>
              <a:off x="-1" y="2914354"/>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1" name="Line"/>
            <p:cNvSpPr/>
            <p:nvPr/>
          </p:nvSpPr>
          <p:spPr>
            <a:xfrm>
              <a:off x="-1" y="1934436"/>
              <a:ext cx="271135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2" name="Line"/>
            <p:cNvSpPr/>
            <p:nvPr/>
          </p:nvSpPr>
          <p:spPr>
            <a:xfrm>
              <a:off x="-1" y="1023662"/>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033" name="Line"/>
            <p:cNvSpPr/>
            <p:nvPr/>
          </p:nvSpPr>
          <p:spPr>
            <a:xfrm>
              <a:off x="-1" y="0"/>
              <a:ext cx="2711351" cy="1"/>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035"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036"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037"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042" name="Group"/>
          <p:cNvGrpSpPr/>
          <p:nvPr/>
        </p:nvGrpSpPr>
        <p:grpSpPr>
          <a:xfrm>
            <a:off x="17684235" y="8083247"/>
            <a:ext cx="3566527" cy="3976014"/>
            <a:chOff x="0" y="0"/>
            <a:chExt cx="3566526" cy="3976012"/>
          </a:xfrm>
        </p:grpSpPr>
        <p:pic>
          <p:nvPicPr>
            <p:cNvPr id="103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566262" y="2008209"/>
              <a:ext cx="2000265" cy="945126"/>
            </a:xfrm>
            <a:prstGeom prst="rect">
              <a:avLst/>
            </a:prstGeom>
            <a:ln w="12700" cap="flat">
              <a:noFill/>
              <a:miter lim="400000"/>
            </a:ln>
            <a:effectLst/>
          </p:spPr>
        </p:pic>
        <p:pic>
          <p:nvPicPr>
            <p:cNvPr id="103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217870" y="1122994"/>
              <a:ext cx="2000264" cy="945125"/>
            </a:xfrm>
            <a:prstGeom prst="rect">
              <a:avLst/>
            </a:prstGeom>
            <a:ln w="12700" cap="flat">
              <a:noFill/>
              <a:miter lim="400000"/>
            </a:ln>
            <a:effectLst/>
          </p:spPr>
        </p:pic>
        <p:pic>
          <p:nvPicPr>
            <p:cNvPr id="104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404277" y="0"/>
              <a:ext cx="2000264" cy="945124"/>
            </a:xfrm>
            <a:prstGeom prst="rect">
              <a:avLst/>
            </a:prstGeom>
            <a:ln w="12700" cap="flat">
              <a:noFill/>
              <a:miter lim="400000"/>
            </a:ln>
            <a:effectLst/>
          </p:spPr>
        </p:pic>
        <p:pic>
          <p:nvPicPr>
            <p:cNvPr id="104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 y="3030889"/>
              <a:ext cx="2000265" cy="945124"/>
            </a:xfrm>
            <a:prstGeom prst="rect">
              <a:avLst/>
            </a:prstGeom>
            <a:ln w="12700" cap="flat">
              <a:noFill/>
              <a:miter lim="400000"/>
            </a:ln>
            <a:effectLst/>
          </p:spPr>
        </p:pic>
      </p:grpSp>
      <p:grpSp>
        <p:nvGrpSpPr>
          <p:cNvPr id="1045" name="Alibaba"/>
          <p:cNvGrpSpPr/>
          <p:nvPr/>
        </p:nvGrpSpPr>
        <p:grpSpPr>
          <a:xfrm>
            <a:off x="14003960" y="11247490"/>
            <a:ext cx="1920089" cy="696701"/>
            <a:chOff x="0" y="0"/>
            <a:chExt cx="1920088" cy="696700"/>
          </a:xfrm>
        </p:grpSpPr>
        <p:sp>
          <p:nvSpPr>
            <p:cNvPr id="104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48" name="GCP"/>
          <p:cNvGrpSpPr/>
          <p:nvPr/>
        </p:nvGrpSpPr>
        <p:grpSpPr>
          <a:xfrm>
            <a:off x="13968477" y="9313056"/>
            <a:ext cx="1920089" cy="696701"/>
            <a:chOff x="0" y="0"/>
            <a:chExt cx="1920088" cy="696700"/>
          </a:xfrm>
        </p:grpSpPr>
        <p:sp>
          <p:nvSpPr>
            <p:cNvPr id="104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4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51" name="AWS"/>
          <p:cNvGrpSpPr/>
          <p:nvPr/>
        </p:nvGrpSpPr>
        <p:grpSpPr>
          <a:xfrm>
            <a:off x="13986219" y="8345837"/>
            <a:ext cx="1920089" cy="696701"/>
            <a:chOff x="0" y="0"/>
            <a:chExt cx="1920088" cy="696700"/>
          </a:xfrm>
        </p:grpSpPr>
        <p:sp>
          <p:nvSpPr>
            <p:cNvPr id="104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grpSp>
        <p:nvGrpSpPr>
          <p:cNvPr id="1054" name="Azure"/>
          <p:cNvGrpSpPr/>
          <p:nvPr/>
        </p:nvGrpSpPr>
        <p:grpSpPr>
          <a:xfrm>
            <a:off x="14003960" y="10280274"/>
            <a:ext cx="1920089" cy="696700"/>
            <a:chOff x="0" y="0"/>
            <a:chExt cx="1920088" cy="696698"/>
          </a:xfrm>
        </p:grpSpPr>
        <p:sp>
          <p:nvSpPr>
            <p:cNvPr id="1052"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53"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055"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spTree>
    <p:extLst>
      <p:ext uri="{BB962C8B-B14F-4D97-AF65-F5344CB8AC3E}">
        <p14:creationId xmlns:p14="http://schemas.microsoft.com/office/powerpoint/2010/main" val="388554075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 name="Rectangle"/>
          <p:cNvSpPr/>
          <p:nvPr/>
        </p:nvSpPr>
        <p:spPr>
          <a:xfrm>
            <a:off x="13472346" y="3348718"/>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grpSp>
        <p:nvGrpSpPr>
          <p:cNvPr id="1064" name="Group"/>
          <p:cNvGrpSpPr/>
          <p:nvPr/>
        </p:nvGrpSpPr>
        <p:grpSpPr>
          <a:xfrm>
            <a:off x="12465369" y="10280273"/>
            <a:ext cx="611225" cy="696702"/>
            <a:chOff x="0" y="0"/>
            <a:chExt cx="611223" cy="696700"/>
          </a:xfrm>
        </p:grpSpPr>
        <p:sp>
          <p:nvSpPr>
            <p:cNvPr id="1060"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1"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2"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063"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1065"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34</a:t>
            </a:fld>
            <a:endParaRPr/>
          </a:p>
        </p:txBody>
      </p:sp>
      <p:sp>
        <p:nvSpPr>
          <p:cNvPr id="1066" name="Line"/>
          <p:cNvSpPr/>
          <p:nvPr/>
        </p:nvSpPr>
        <p:spPr>
          <a:xfrm>
            <a:off x="16141735" y="11608541"/>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67" name="Extensible provider model"/>
          <p:cNvSpPr txBox="1"/>
          <p:nvPr/>
        </p:nvSpPr>
        <p:spPr>
          <a:xfrm>
            <a:off x="13472346" y="354181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Extensible provider model</a:t>
            </a:r>
          </a:p>
        </p:txBody>
      </p:sp>
      <p:sp>
        <p:nvSpPr>
          <p:cNvPr id="1068"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071" name="Core"/>
          <p:cNvGrpSpPr/>
          <p:nvPr/>
        </p:nvGrpSpPr>
        <p:grpSpPr>
          <a:xfrm>
            <a:off x="8772953" y="10118800"/>
            <a:ext cx="2557733" cy="1019647"/>
            <a:chOff x="0" y="0"/>
            <a:chExt cx="2557732" cy="1019645"/>
          </a:xfrm>
        </p:grpSpPr>
        <p:sp>
          <p:nvSpPr>
            <p:cNvPr id="106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07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72"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075" name="Alibaba"/>
          <p:cNvGrpSpPr/>
          <p:nvPr/>
        </p:nvGrpSpPr>
        <p:grpSpPr>
          <a:xfrm>
            <a:off x="14003960" y="11247490"/>
            <a:ext cx="1920089" cy="696701"/>
            <a:chOff x="0" y="0"/>
            <a:chExt cx="1920088" cy="696700"/>
          </a:xfrm>
        </p:grpSpPr>
        <p:sp>
          <p:nvSpPr>
            <p:cNvPr id="1073"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4" name="Alibaba"/>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Alibaba</a:t>
              </a:r>
            </a:p>
          </p:txBody>
        </p:sp>
      </p:grpSp>
      <p:grpSp>
        <p:nvGrpSpPr>
          <p:cNvPr id="1078" name="GCP"/>
          <p:cNvGrpSpPr/>
          <p:nvPr/>
        </p:nvGrpSpPr>
        <p:grpSpPr>
          <a:xfrm>
            <a:off x="13968477" y="9313056"/>
            <a:ext cx="1920089" cy="696701"/>
            <a:chOff x="0" y="0"/>
            <a:chExt cx="1920088" cy="696700"/>
          </a:xfrm>
        </p:grpSpPr>
        <p:sp>
          <p:nvSpPr>
            <p:cNvPr id="1076"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77" name="GCP"/>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GCP</a:t>
              </a:r>
            </a:p>
          </p:txBody>
        </p:sp>
      </p:grpSp>
      <p:grpSp>
        <p:nvGrpSpPr>
          <p:cNvPr id="1081" name="AWS"/>
          <p:cNvGrpSpPr/>
          <p:nvPr/>
        </p:nvGrpSpPr>
        <p:grpSpPr>
          <a:xfrm>
            <a:off x="13986219" y="8345837"/>
            <a:ext cx="1920089" cy="696701"/>
            <a:chOff x="0" y="0"/>
            <a:chExt cx="1920088" cy="696700"/>
          </a:xfrm>
        </p:grpSpPr>
        <p:sp>
          <p:nvSpPr>
            <p:cNvPr id="1079" name="Rectangle"/>
            <p:cNvSpPr/>
            <p:nvPr/>
          </p:nvSpPr>
          <p:spPr>
            <a:xfrm>
              <a:off x="-1" y="-1"/>
              <a:ext cx="1920090" cy="696702"/>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0" name="AWS"/>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AWS</a:t>
              </a:r>
            </a:p>
          </p:txBody>
        </p:sp>
      </p:grpSp>
      <p:sp>
        <p:nvSpPr>
          <p:cNvPr id="1082"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3" name="Line"/>
          <p:cNvSpPr/>
          <p:nvPr/>
        </p:nvSpPr>
        <p:spPr>
          <a:xfrm>
            <a:off x="16141735" y="9717850"/>
            <a:ext cx="1507201"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084" name="Line"/>
          <p:cNvSpPr/>
          <p:nvPr/>
        </p:nvSpPr>
        <p:spPr>
          <a:xfrm>
            <a:off x="16141735" y="8694187"/>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087" name="…"/>
          <p:cNvGrpSpPr/>
          <p:nvPr/>
        </p:nvGrpSpPr>
        <p:grpSpPr>
          <a:xfrm>
            <a:off x="17141924" y="7703152"/>
            <a:ext cx="1920089" cy="696700"/>
            <a:chOff x="0" y="0"/>
            <a:chExt cx="1920088" cy="696698"/>
          </a:xfrm>
        </p:grpSpPr>
        <p:sp>
          <p:nvSpPr>
            <p:cNvPr id="1085" name="Rectangle"/>
            <p:cNvSpPr/>
            <p:nvPr/>
          </p:nvSpPr>
          <p:spPr>
            <a:xfrm>
              <a:off x="-1" y="0"/>
              <a:ext cx="1920090" cy="696699"/>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6" nam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0" name="…"/>
          <p:cNvGrpSpPr/>
          <p:nvPr/>
        </p:nvGrpSpPr>
        <p:grpSpPr>
          <a:xfrm>
            <a:off x="17141924" y="6694647"/>
            <a:ext cx="1920089" cy="696701"/>
            <a:chOff x="0" y="0"/>
            <a:chExt cx="1920088" cy="696700"/>
          </a:xfrm>
        </p:grpSpPr>
        <p:sp>
          <p:nvSpPr>
            <p:cNvPr id="1088"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89"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3" name="…"/>
          <p:cNvGrpSpPr/>
          <p:nvPr/>
        </p:nvGrpSpPr>
        <p:grpSpPr>
          <a:xfrm>
            <a:off x="17141924" y="5731955"/>
            <a:ext cx="1920089" cy="696701"/>
            <a:chOff x="0" y="0"/>
            <a:chExt cx="1920088" cy="696700"/>
          </a:xfrm>
        </p:grpSpPr>
        <p:sp>
          <p:nvSpPr>
            <p:cNvPr id="1091"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2"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6" name="…"/>
          <p:cNvGrpSpPr/>
          <p:nvPr/>
        </p:nvGrpSpPr>
        <p:grpSpPr>
          <a:xfrm>
            <a:off x="17141924" y="4723450"/>
            <a:ext cx="1920089" cy="696701"/>
            <a:chOff x="0" y="0"/>
            <a:chExt cx="1920088" cy="696700"/>
          </a:xfrm>
        </p:grpSpPr>
        <p:sp>
          <p:nvSpPr>
            <p:cNvPr id="1094" name="Rectangle"/>
            <p:cNvSpPr/>
            <p:nvPr/>
          </p:nvSpPr>
          <p:spPr>
            <a:xfrm>
              <a:off x="-1" y="-1"/>
              <a:ext cx="1920090" cy="696702"/>
            </a:xfrm>
            <a:prstGeom prst="rect">
              <a:avLst/>
            </a:prstGeom>
            <a:solidFill>
              <a:srgbClr val="D783FF">
                <a:alpha val="73728"/>
              </a:srgbClr>
            </a:solidFill>
            <a:ln w="12700" cap="flat">
              <a:noFill/>
              <a:miter lim="400000"/>
            </a:ln>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5" name="…"/>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t>
              </a:r>
            </a:p>
          </p:txBody>
        </p:sp>
      </p:grpSp>
      <p:grpSp>
        <p:nvGrpSpPr>
          <p:cNvPr id="1099" name="F5"/>
          <p:cNvGrpSpPr/>
          <p:nvPr/>
        </p:nvGrpSpPr>
        <p:grpSpPr>
          <a:xfrm>
            <a:off x="15727226" y="7573509"/>
            <a:ext cx="1920088" cy="696701"/>
            <a:chOff x="0" y="0"/>
            <a:chExt cx="1920086" cy="696700"/>
          </a:xfrm>
        </p:grpSpPr>
        <p:sp>
          <p:nvSpPr>
            <p:cNvPr id="1097"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98" name="F5"/>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F5</a:t>
              </a:r>
            </a:p>
          </p:txBody>
        </p:sp>
      </p:grpSp>
      <p:grpSp>
        <p:nvGrpSpPr>
          <p:cNvPr id="1102" name="Akamai"/>
          <p:cNvGrpSpPr/>
          <p:nvPr/>
        </p:nvGrpSpPr>
        <p:grpSpPr>
          <a:xfrm>
            <a:off x="15727226" y="6565004"/>
            <a:ext cx="1920088" cy="696701"/>
            <a:chOff x="0" y="0"/>
            <a:chExt cx="1920086" cy="696700"/>
          </a:xfrm>
        </p:grpSpPr>
        <p:sp>
          <p:nvSpPr>
            <p:cNvPr id="1100"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000" b="0">
                  <a:solidFill>
                    <a:srgbClr val="FFFFFF"/>
                  </a:solidFill>
                  <a:latin typeface="+mj-lt"/>
                  <a:ea typeface="+mj-ea"/>
                  <a:cs typeface="+mj-cs"/>
                  <a:sym typeface="Helvetica"/>
                </a:defRPr>
              </a:pPr>
              <a:endParaRPr/>
            </a:p>
          </p:txBody>
        </p:sp>
        <p:sp>
          <p:nvSpPr>
            <p:cNvPr id="1101" name="Akamai"/>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Akamai</a:t>
              </a:r>
            </a:p>
          </p:txBody>
        </p:sp>
      </p:grpSp>
      <p:grpSp>
        <p:nvGrpSpPr>
          <p:cNvPr id="1105" name="Heroku"/>
          <p:cNvGrpSpPr/>
          <p:nvPr/>
        </p:nvGrpSpPr>
        <p:grpSpPr>
          <a:xfrm>
            <a:off x="15727226" y="5602313"/>
            <a:ext cx="1920088" cy="696700"/>
            <a:chOff x="0" y="0"/>
            <a:chExt cx="1920086" cy="696698"/>
          </a:xfrm>
        </p:grpSpPr>
        <p:sp>
          <p:nvSpPr>
            <p:cNvPr id="1103" name="Rectangle"/>
            <p:cNvSpPr/>
            <p:nvPr/>
          </p:nvSpPr>
          <p:spPr>
            <a:xfrm>
              <a:off x="0" y="0"/>
              <a:ext cx="1920087" cy="696699"/>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04" name="Heroku"/>
            <p:cNvSpPr txBox="1"/>
            <p:nvPr/>
          </p:nvSpPr>
          <p:spPr>
            <a:xfrm>
              <a:off x="0" y="68949"/>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Heroku</a:t>
              </a:r>
            </a:p>
          </p:txBody>
        </p:sp>
      </p:grpSp>
      <p:grpSp>
        <p:nvGrpSpPr>
          <p:cNvPr id="1108" name="GitHub"/>
          <p:cNvGrpSpPr/>
          <p:nvPr/>
        </p:nvGrpSpPr>
        <p:grpSpPr>
          <a:xfrm>
            <a:off x="15727226" y="4593807"/>
            <a:ext cx="1920088" cy="696701"/>
            <a:chOff x="0" y="0"/>
            <a:chExt cx="1920086" cy="696700"/>
          </a:xfrm>
        </p:grpSpPr>
        <p:sp>
          <p:nvSpPr>
            <p:cNvPr id="1106" name="Rectangle"/>
            <p:cNvSpPr/>
            <p:nvPr/>
          </p:nvSpPr>
          <p:spPr>
            <a:xfrm>
              <a:off x="0" y="-1"/>
              <a:ext cx="1920087" cy="696702"/>
            </a:xfrm>
            <a:prstGeom prst="rect">
              <a:avLst/>
            </a:prstGeom>
            <a:solidFill>
              <a:srgbClr val="D783FF"/>
            </a:solidFill>
            <a:ln w="12700" cap="flat">
              <a:noFill/>
              <a:miter lim="400000"/>
            </a:ln>
            <a:effectLst>
              <a:outerShdw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2600" b="0">
                  <a:solidFill>
                    <a:srgbClr val="FFFFFF"/>
                  </a:solidFill>
                  <a:latin typeface="+mj-lt"/>
                  <a:ea typeface="+mj-ea"/>
                  <a:cs typeface="+mj-cs"/>
                  <a:sym typeface="Helvetica"/>
                </a:defRPr>
              </a:pPr>
              <a:endParaRPr/>
            </a:p>
          </p:txBody>
        </p:sp>
        <p:sp>
          <p:nvSpPr>
            <p:cNvPr id="1107" name="GitHub"/>
            <p:cNvSpPr txBox="1"/>
            <p:nvPr/>
          </p:nvSpPr>
          <p:spPr>
            <a:xfrm>
              <a:off x="0" y="100700"/>
              <a:ext cx="1920087" cy="4953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2600" b="0">
                  <a:solidFill>
                    <a:srgbClr val="FFFFFF"/>
                  </a:solidFill>
                  <a:latin typeface="+mj-lt"/>
                  <a:ea typeface="+mj-ea"/>
                  <a:cs typeface="+mj-cs"/>
                  <a:sym typeface="Helvetica"/>
                </a:defRPr>
              </a:lvl1pPr>
            </a:lstStyle>
            <a:p>
              <a:r>
                <a:t>GitHub</a:t>
              </a:r>
            </a:p>
          </p:txBody>
        </p:sp>
      </p:grpSp>
      <p:grpSp>
        <p:nvGrpSpPr>
          <p:cNvPr id="1111" name="Kubernetes"/>
          <p:cNvGrpSpPr/>
          <p:nvPr/>
        </p:nvGrpSpPr>
        <p:grpSpPr>
          <a:xfrm>
            <a:off x="14573036" y="5274175"/>
            <a:ext cx="1920087" cy="1016001"/>
            <a:chOff x="0" y="0"/>
            <a:chExt cx="1920086" cy="1016000"/>
          </a:xfrm>
        </p:grpSpPr>
        <p:sp>
          <p:nvSpPr>
            <p:cNvPr id="1109" name="Rectangle"/>
            <p:cNvSpPr/>
            <p:nvPr/>
          </p:nvSpPr>
          <p:spPr>
            <a:xfrm>
              <a:off x="0" y="159650"/>
              <a:ext cx="1920087"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0" name="Kubernetes"/>
            <p:cNvSpPr txBox="1"/>
            <p:nvPr/>
          </p:nvSpPr>
          <p:spPr>
            <a:xfrm>
              <a:off x="0" y="0"/>
              <a:ext cx="1920087"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grpSp>
        <p:nvGrpSpPr>
          <p:cNvPr id="1114" name="Fastly"/>
          <p:cNvGrpSpPr/>
          <p:nvPr/>
        </p:nvGrpSpPr>
        <p:grpSpPr>
          <a:xfrm>
            <a:off x="14573036" y="4425320"/>
            <a:ext cx="1920087" cy="696701"/>
            <a:chOff x="0" y="0"/>
            <a:chExt cx="1920086" cy="696700"/>
          </a:xfrm>
        </p:grpSpPr>
        <p:sp>
          <p:nvSpPr>
            <p:cNvPr id="1112"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3" name="Fastly"/>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Fastly</a:t>
              </a:r>
            </a:p>
          </p:txBody>
        </p:sp>
      </p:grpSp>
      <p:grpSp>
        <p:nvGrpSpPr>
          <p:cNvPr id="1117" name="Datadog"/>
          <p:cNvGrpSpPr/>
          <p:nvPr/>
        </p:nvGrpSpPr>
        <p:grpSpPr>
          <a:xfrm>
            <a:off x="14573036" y="7378620"/>
            <a:ext cx="1920087" cy="696701"/>
            <a:chOff x="0" y="0"/>
            <a:chExt cx="1920086" cy="696700"/>
          </a:xfrm>
        </p:grpSpPr>
        <p:sp>
          <p:nvSpPr>
            <p:cNvPr id="1115"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6" name="Datadog"/>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20" name="DNSimple"/>
          <p:cNvGrpSpPr/>
          <p:nvPr/>
        </p:nvGrpSpPr>
        <p:grpSpPr>
          <a:xfrm>
            <a:off x="14573036" y="6370115"/>
            <a:ext cx="1920087" cy="696701"/>
            <a:chOff x="0" y="0"/>
            <a:chExt cx="1920086" cy="696700"/>
          </a:xfrm>
        </p:grpSpPr>
        <p:sp>
          <p:nvSpPr>
            <p:cNvPr id="1118" name="Rectangle"/>
            <p:cNvSpPr/>
            <p:nvPr/>
          </p:nvSpPr>
          <p:spPr>
            <a:xfrm>
              <a:off x="0" y="-1"/>
              <a:ext cx="1920087"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19" name="DNSimple"/>
            <p:cNvSpPr txBox="1"/>
            <p:nvPr/>
          </p:nvSpPr>
          <p:spPr>
            <a:xfrm>
              <a:off x="0" y="68950"/>
              <a:ext cx="1920087"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DNSimple</a:t>
              </a:r>
            </a:p>
          </p:txBody>
        </p:sp>
      </p:grpSp>
      <p:sp>
        <p:nvSpPr>
          <p:cNvPr id="1121"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122" name="OPERATIONS"/>
          <p:cNvSpPr txBox="1"/>
          <p:nvPr/>
        </p:nvSpPr>
        <p:spPr>
          <a:xfrm>
            <a:off x="1565395" y="10244401"/>
            <a:ext cx="2428969"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OPERATIONS</a:t>
            </a:r>
          </a:p>
        </p:txBody>
      </p:sp>
      <p:sp>
        <p:nvSpPr>
          <p:cNvPr id="1123" name="Provision infrastructure"/>
          <p:cNvSpPr txBox="1"/>
          <p:nvPr/>
        </p:nvSpPr>
        <p:spPr>
          <a:xfrm>
            <a:off x="1565393" y="10624567"/>
            <a:ext cx="4273510" cy="5757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000" b="0">
                <a:solidFill>
                  <a:srgbClr val="44546A"/>
                </a:solidFill>
                <a:latin typeface="Verdana"/>
                <a:ea typeface="Verdana"/>
                <a:cs typeface="Verdana"/>
                <a:sym typeface="Verdana"/>
              </a:defRPr>
            </a:lvl1pPr>
          </a:lstStyle>
          <a:p>
            <a:r>
              <a:t>Provision infrastructure</a:t>
            </a:r>
          </a:p>
        </p:txBody>
      </p:sp>
      <p:grpSp>
        <p:nvGrpSpPr>
          <p:cNvPr id="1126" name="Azure"/>
          <p:cNvGrpSpPr/>
          <p:nvPr/>
        </p:nvGrpSpPr>
        <p:grpSpPr>
          <a:xfrm>
            <a:off x="14003960" y="10280274"/>
            <a:ext cx="1920089" cy="696700"/>
            <a:chOff x="0" y="0"/>
            <a:chExt cx="1920088" cy="696698"/>
          </a:xfrm>
        </p:grpSpPr>
        <p:sp>
          <p:nvSpPr>
            <p:cNvPr id="1124"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25"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
        <p:nvSpPr>
          <p:cNvPr id="1127" name="API Integration"/>
          <p:cNvSpPr txBox="1"/>
          <p:nvPr/>
        </p:nvSpPr>
        <p:spPr>
          <a:xfrm>
            <a:off x="15170038" y="12402167"/>
            <a:ext cx="3974567"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API Integration</a:t>
            </a:r>
          </a:p>
        </p:txBody>
      </p:sp>
      <p:pic>
        <p:nvPicPr>
          <p:cNvPr id="1128"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50496" y="10091457"/>
            <a:ext cx="2000264" cy="945124"/>
          </a:xfrm>
          <a:prstGeom prst="rect">
            <a:avLst/>
          </a:prstGeom>
          <a:ln w="12700">
            <a:miter lim="400000"/>
          </a:ln>
        </p:spPr>
      </p:pic>
      <p:pic>
        <p:nvPicPr>
          <p:cNvPr id="1129"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902105" y="9206241"/>
            <a:ext cx="2000263" cy="945124"/>
          </a:xfrm>
          <a:prstGeom prst="rect">
            <a:avLst/>
          </a:prstGeom>
          <a:ln w="12700">
            <a:miter lim="400000"/>
          </a:ln>
        </p:spPr>
      </p:pic>
      <p:pic>
        <p:nvPicPr>
          <p:cNvPr id="1130"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088512" y="8083247"/>
            <a:ext cx="2000263" cy="945124"/>
          </a:xfrm>
          <a:prstGeom prst="rect">
            <a:avLst/>
          </a:prstGeom>
          <a:ln w="12700">
            <a:miter lim="400000"/>
          </a:ln>
        </p:spPr>
      </p:pic>
      <p:pic>
        <p:nvPicPr>
          <p:cNvPr id="1131"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7684235" y="11114137"/>
            <a:ext cx="2000263" cy="945124"/>
          </a:xfrm>
          <a:prstGeom prst="rect">
            <a:avLst/>
          </a:prstGeom>
          <a:ln w="12700">
            <a:miter lim="400000"/>
          </a:ln>
        </p:spPr>
      </p:pic>
    </p:spTree>
    <p:extLst>
      <p:ext uri="{BB962C8B-B14F-4D97-AF65-F5344CB8AC3E}">
        <p14:creationId xmlns:p14="http://schemas.microsoft.com/office/powerpoint/2010/main" val="101264844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 name="Shape 1879"/>
          <p:cNvSpPr/>
          <p:nvPr/>
        </p:nvSpPr>
        <p:spPr>
          <a:xfrm>
            <a:off x="1858120" y="3362166"/>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0" name="Shape 1880"/>
          <p:cNvSpPr/>
          <p:nvPr/>
        </p:nvSpPr>
        <p:spPr>
          <a:xfrm>
            <a:off x="14661711" y="3234500"/>
            <a:ext cx="9022131"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881" name="Shape 18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35</a:t>
            </a:fld>
            <a:endParaRPr/>
          </a:p>
        </p:txBody>
      </p:sp>
      <p:sp>
        <p:nvSpPr>
          <p:cNvPr id="1882" name="Shape 1882"/>
          <p:cNvSpPr/>
          <p:nvPr/>
        </p:nvSpPr>
        <p:spPr>
          <a:xfrm>
            <a:off x="10255084" y="9170670"/>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887" name="Group 1887"/>
          <p:cNvGrpSpPr/>
          <p:nvPr/>
        </p:nvGrpSpPr>
        <p:grpSpPr>
          <a:xfrm>
            <a:off x="12465370" y="10280274"/>
            <a:ext cx="611222" cy="696699"/>
            <a:chOff x="0" y="0"/>
            <a:chExt cx="611221" cy="696698"/>
          </a:xfrm>
        </p:grpSpPr>
        <p:sp>
          <p:nvSpPr>
            <p:cNvPr id="1883" name="Shape 188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4" name="Shape 188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5" name="Shape 188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1886" name="Shape 188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1888" name="Shape 1888"/>
          <p:cNvSpPr/>
          <p:nvPr/>
        </p:nvSpPr>
        <p:spPr>
          <a:xfrm>
            <a:off x="8772954"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1889" name="Shape 1889"/>
          <p:cNvSpPr>
            <a:spLocks noGrp="1"/>
          </p:cNvSpPr>
          <p:nvPr>
            <p:ph type="title"/>
          </p:nvPr>
        </p:nvSpPr>
        <p:spPr>
          <a:xfrm>
            <a:off x="1565396" y="875901"/>
            <a:ext cx="21746796" cy="1323495"/>
          </a:xfrm>
          <a:prstGeom prst="rect">
            <a:avLst/>
          </a:prstGeom>
        </p:spPr>
        <p:txBody>
          <a:bodyPr/>
          <a:lstStyle>
            <a:lvl1pPr defTabSz="1700783">
              <a:spcBef>
                <a:spcPts val="1700"/>
              </a:spcBef>
              <a:defRPr sz="6882" spc="-245">
                <a:latin typeface="Verdana"/>
                <a:ea typeface="Verdana"/>
                <a:cs typeface="Verdana"/>
                <a:sym typeface="Verdana"/>
              </a:defRPr>
            </a:lvl1pPr>
          </a:lstStyle>
          <a:p>
            <a:r>
              <a:t>Terraform Ecosystem</a:t>
            </a:r>
          </a:p>
        </p:txBody>
      </p:sp>
      <p:sp>
        <p:nvSpPr>
          <p:cNvPr id="1890" name="Shape 1890"/>
          <p:cNvSpPr/>
          <p:nvPr/>
        </p:nvSpPr>
        <p:spPr>
          <a:xfrm>
            <a:off x="14211275" y="10118800"/>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Provider</a:t>
            </a:r>
          </a:p>
        </p:txBody>
      </p:sp>
      <p:sp>
        <p:nvSpPr>
          <p:cNvPr id="1891" name="Shape 1891"/>
          <p:cNvSpPr/>
          <p:nvPr/>
        </p:nvSpPr>
        <p:spPr>
          <a:xfrm>
            <a:off x="1570922" y="2091594"/>
            <a:ext cx="22599215" cy="840741"/>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lvl1pPr marL="88900" indent="-88900">
              <a:lnSpc>
                <a:spcPct val="90000"/>
              </a:lnSpc>
              <a:spcBef>
                <a:spcPts val="0"/>
              </a:spcBef>
              <a:defRPr sz="3900" i="1">
                <a:solidFill>
                  <a:schemeClr val="accent1"/>
                </a:solidFill>
                <a:latin typeface="Verdana"/>
                <a:ea typeface="Verdana"/>
                <a:cs typeface="Verdana"/>
                <a:sym typeface="Verdana"/>
              </a:defRPr>
            </a:lvl1pPr>
          </a:lstStyle>
          <a:p>
            <a:r>
              <a:t>Partnerships with 25+ technology providers, community support for many more</a:t>
            </a:r>
          </a:p>
        </p:txBody>
      </p:sp>
      <p:pic>
        <p:nvPicPr>
          <p:cNvPr id="1892" name="image26.png"/>
          <p:cNvPicPr>
            <a:picLocks noChangeAspect="1"/>
          </p:cNvPicPr>
          <p:nvPr/>
        </p:nvPicPr>
        <p:blipFill>
          <a:blip r:embed="rId3">
            <a:extLst/>
          </a:blip>
          <a:srcRect/>
          <a:stretch>
            <a:fillRect/>
          </a:stretch>
        </p:blipFill>
        <p:spPr>
          <a:xfrm>
            <a:off x="20722594" y="6487557"/>
            <a:ext cx="2339447" cy="935779"/>
          </a:xfrm>
          <a:prstGeom prst="rect">
            <a:avLst/>
          </a:prstGeom>
          <a:ln w="12700">
            <a:miter lim="400000"/>
          </a:ln>
        </p:spPr>
      </p:pic>
      <p:pic>
        <p:nvPicPr>
          <p:cNvPr id="1893" name="image27.png"/>
          <p:cNvPicPr>
            <a:picLocks noChangeAspect="1"/>
          </p:cNvPicPr>
          <p:nvPr/>
        </p:nvPicPr>
        <p:blipFill>
          <a:blip r:embed="rId4">
            <a:extLst/>
          </a:blip>
          <a:stretch>
            <a:fillRect/>
          </a:stretch>
        </p:blipFill>
        <p:spPr>
          <a:xfrm>
            <a:off x="15164113" y="6162940"/>
            <a:ext cx="2249954" cy="1390120"/>
          </a:xfrm>
          <a:prstGeom prst="rect">
            <a:avLst/>
          </a:prstGeom>
          <a:ln w="12700">
            <a:miter lim="400000"/>
          </a:ln>
        </p:spPr>
      </p:pic>
      <p:pic>
        <p:nvPicPr>
          <p:cNvPr id="1894" name="image29.png"/>
          <p:cNvPicPr>
            <a:picLocks noChangeAspect="1"/>
          </p:cNvPicPr>
          <p:nvPr/>
        </p:nvPicPr>
        <p:blipFill>
          <a:blip r:embed="rId5">
            <a:extLst/>
          </a:blip>
          <a:stretch>
            <a:fillRect/>
          </a:stretch>
        </p:blipFill>
        <p:spPr>
          <a:xfrm>
            <a:off x="20771082" y="8504700"/>
            <a:ext cx="2242603" cy="419101"/>
          </a:xfrm>
          <a:prstGeom prst="rect">
            <a:avLst/>
          </a:prstGeom>
          <a:ln w="12700">
            <a:miter lim="400000"/>
          </a:ln>
        </p:spPr>
      </p:pic>
      <p:pic>
        <p:nvPicPr>
          <p:cNvPr id="1895" name="image33.png"/>
          <p:cNvPicPr>
            <a:picLocks noChangeAspect="1"/>
          </p:cNvPicPr>
          <p:nvPr/>
        </p:nvPicPr>
        <p:blipFill>
          <a:blip r:embed="rId6">
            <a:extLst/>
          </a:blip>
          <a:stretch>
            <a:fillRect/>
          </a:stretch>
        </p:blipFill>
        <p:spPr>
          <a:xfrm>
            <a:off x="15334803" y="8040592"/>
            <a:ext cx="2467373" cy="1347316"/>
          </a:xfrm>
          <a:prstGeom prst="rect">
            <a:avLst/>
          </a:prstGeom>
          <a:ln w="12700">
            <a:miter lim="400000"/>
          </a:ln>
        </p:spPr>
      </p:pic>
      <p:pic>
        <p:nvPicPr>
          <p:cNvPr id="1898" name="pasted-image.tiff"/>
          <p:cNvPicPr>
            <a:picLocks noChangeAspect="1"/>
          </p:cNvPicPr>
          <p:nvPr/>
        </p:nvPicPr>
        <p:blipFill>
          <a:blip r:embed="rId7" cstate="hqprint">
            <a:extLst>
              <a:ext uri="{28A0092B-C50C-407E-A947-70E740481C1C}">
                <a14:useLocalDpi xmlns:a14="http://schemas.microsoft.com/office/drawing/2010/main"/>
              </a:ext>
            </a:extLst>
          </a:blip>
          <a:stretch>
            <a:fillRect/>
          </a:stretch>
        </p:blipFill>
        <p:spPr>
          <a:xfrm>
            <a:off x="5675447" y="7174649"/>
            <a:ext cx="1387476" cy="1521316"/>
          </a:xfrm>
          <a:prstGeom prst="rect">
            <a:avLst/>
          </a:prstGeom>
          <a:ln w="12700">
            <a:miter lim="400000"/>
          </a:ln>
        </p:spPr>
      </p:pic>
      <p:pic>
        <p:nvPicPr>
          <p:cNvPr id="1899" name="pasted-image.tiff"/>
          <p:cNvPicPr>
            <a:picLocks noChangeAspect="1"/>
          </p:cNvPicPr>
          <p:nvPr/>
        </p:nvPicPr>
        <p:blipFill>
          <a:blip r:embed="rId8">
            <a:extLst/>
          </a:blip>
          <a:stretch>
            <a:fillRect/>
          </a:stretch>
        </p:blipFill>
        <p:spPr>
          <a:xfrm>
            <a:off x="7967815" y="7174649"/>
            <a:ext cx="1530537" cy="1521316"/>
          </a:xfrm>
          <a:prstGeom prst="rect">
            <a:avLst/>
          </a:prstGeom>
          <a:ln w="12700">
            <a:miter lim="400000"/>
          </a:ln>
        </p:spPr>
      </p:pic>
      <p:pic>
        <p:nvPicPr>
          <p:cNvPr id="1900" name="pasted-image.tiff"/>
          <p:cNvPicPr>
            <a:picLocks noChangeAspect="1"/>
          </p:cNvPicPr>
          <p:nvPr/>
        </p:nvPicPr>
        <p:blipFill>
          <a:blip r:embed="rId9">
            <a:extLst/>
          </a:blip>
          <a:stretch>
            <a:fillRect/>
          </a:stretch>
        </p:blipFill>
        <p:spPr>
          <a:xfrm>
            <a:off x="2989783" y="6890504"/>
            <a:ext cx="2089607" cy="2089607"/>
          </a:xfrm>
          <a:prstGeom prst="rect">
            <a:avLst/>
          </a:prstGeom>
          <a:ln w="12700">
            <a:miter lim="400000"/>
          </a:ln>
        </p:spPr>
      </p:pic>
      <p:sp>
        <p:nvSpPr>
          <p:cNvPr id="1901" name="Shape 1901"/>
          <p:cNvSpPr/>
          <p:nvPr/>
        </p:nvSpPr>
        <p:spPr>
          <a:xfrm>
            <a:off x="1252163" y="4271235"/>
            <a:ext cx="23037635" cy="1"/>
          </a:xfrm>
          <a:prstGeom prst="line">
            <a:avLst/>
          </a:prstGeom>
          <a:ln w="63500">
            <a:solidFill>
              <a:srgbClr val="FFFFFF"/>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2" name="Shape 1902"/>
          <p:cNvSpPr/>
          <p:nvPr/>
        </p:nvSpPr>
        <p:spPr>
          <a:xfrm>
            <a:off x="15628405" y="34445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providers</a:t>
            </a:r>
          </a:p>
        </p:txBody>
      </p:sp>
      <p:sp>
        <p:nvSpPr>
          <p:cNvPr id="1903" name="Shape 1903"/>
          <p:cNvSpPr/>
          <p:nvPr/>
        </p:nvSpPr>
        <p:spPr>
          <a:xfrm>
            <a:off x="2635385" y="3482675"/>
            <a:ext cx="7467601"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Version-control Systems</a:t>
            </a:r>
          </a:p>
        </p:txBody>
      </p:sp>
      <p:pic>
        <p:nvPicPr>
          <p:cNvPr id="1904" name="pasted-image.tiff"/>
          <p:cNvPicPr>
            <a:picLocks noChangeAspect="1"/>
          </p:cNvPicPr>
          <p:nvPr/>
        </p:nvPicPr>
        <p:blipFill>
          <a:blip r:embed="rId10">
            <a:extLst/>
          </a:blip>
          <a:stretch>
            <a:fillRect/>
          </a:stretch>
        </p:blipFill>
        <p:spPr>
          <a:xfrm>
            <a:off x="18303230" y="8100350"/>
            <a:ext cx="1739094" cy="1227801"/>
          </a:xfrm>
          <a:prstGeom prst="rect">
            <a:avLst/>
          </a:prstGeom>
          <a:ln w="12700">
            <a:miter lim="400000"/>
          </a:ln>
        </p:spPr>
      </p:pic>
      <p:sp>
        <p:nvSpPr>
          <p:cNvPr id="1905" name="Shape 1905"/>
          <p:cNvSpPr/>
          <p:nvPr/>
        </p:nvSpPr>
        <p:spPr>
          <a:xfrm>
            <a:off x="14569856" y="11765129"/>
            <a:ext cx="8635531" cy="561341"/>
          </a:xfrm>
          <a:prstGeom prst="rect">
            <a:avLst/>
          </a:prstGeom>
          <a:ln w="25400">
            <a:miter lim="400000"/>
          </a:ln>
          <a:extLst>
            <a:ext uri="{C572A759-6A51-4108-AA02-DFA0A04FC94B}">
              <ma14:wrappingTextBoxFlag xmlns="" xmlns:ma14="http://schemas.microsoft.com/office/mac/drawingml/2011/main" val="1"/>
            </a:ext>
          </a:extLst>
        </p:spPr>
        <p:txBody>
          <a:bodyPr lIns="121919" tIns="121919" rIns="121919" bIns="121919" anchor="b">
            <a:spAutoFit/>
          </a:bodyPr>
          <a:lstStyle/>
          <a:p>
            <a:pPr algn="r">
              <a:lnSpc>
                <a:spcPct val="100000"/>
              </a:lnSpc>
              <a:spcBef>
                <a:spcPts val="0"/>
              </a:spcBef>
              <a:defRPr sz="2100" b="0">
                <a:solidFill>
                  <a:srgbClr val="535353"/>
                </a:solidFill>
                <a:latin typeface="Verdana"/>
                <a:ea typeface="Verdana"/>
                <a:cs typeface="Verdana"/>
                <a:sym typeface="Verdana"/>
              </a:defRPr>
            </a:pPr>
            <a:r>
              <a:rPr dirty="0"/>
              <a:t>List of all 70+ providers </a:t>
            </a:r>
            <a:r>
              <a:rPr u="sng" dirty="0">
                <a:uFill>
                  <a:solidFill>
                    <a:srgbClr val="0563C1"/>
                  </a:solidFill>
                </a:uFill>
                <a:hlinkClick r:id="rId11"/>
              </a:rPr>
              <a:t>www.terraform.io/docs/providers/</a:t>
            </a:r>
          </a:p>
        </p:txBody>
      </p:sp>
      <p:sp>
        <p:nvSpPr>
          <p:cNvPr id="1906" name="Shape 1906"/>
          <p:cNvSpPr/>
          <p:nvPr/>
        </p:nvSpPr>
        <p:spPr>
          <a:xfrm>
            <a:off x="5611140" y="11118582"/>
            <a:ext cx="2532332" cy="1390119"/>
          </a:xfrm>
          <a:prstGeom prst="rect">
            <a:avLst/>
          </a:prstGeom>
          <a:solidFill>
            <a:srgbClr val="DDDDDD"/>
          </a:solidFill>
          <a:ln w="12700">
            <a:miter lim="400000"/>
          </a:ln>
        </p:spPr>
        <p:txBody>
          <a:bodyPr lIns="121919" tIns="121919" rIns="121919" bIns="121919" anchor="ct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07" name="Shape 1907"/>
          <p:cNvSpPr/>
          <p:nvPr/>
        </p:nvSpPr>
        <p:spPr>
          <a:xfrm>
            <a:off x="4363894" y="10641323"/>
            <a:ext cx="4261770" cy="1"/>
          </a:xfrm>
          <a:prstGeom prst="line">
            <a:avLst/>
          </a:prstGeom>
          <a:ln w="63500">
            <a:solidFill>
              <a:schemeClr val="accent3"/>
            </a:solidFill>
            <a:miter lim="400000"/>
            <a:tailEnd type="triangle"/>
          </a:ln>
        </p:spPr>
        <p:txBody>
          <a:bodyPr lIns="50800" tIns="50800" rIns="50800" bIns="50800" anchor="ctr"/>
          <a:lstStyle/>
          <a:p>
            <a:pPr algn="ctr" defTabSz="825500">
              <a:lnSpc>
                <a:spcPct val="100000"/>
              </a:lnSpc>
              <a:spcBef>
                <a:spcPts val="0"/>
              </a:spcBef>
              <a:defRPr sz="3200" b="0">
                <a:solidFill>
                  <a:srgbClr val="000000"/>
                </a:solidFill>
                <a:latin typeface="Helvetica Light"/>
                <a:ea typeface="Helvetica Light"/>
                <a:cs typeface="Helvetica Light"/>
                <a:sym typeface="Helvetica Light"/>
              </a:defRPr>
            </a:pPr>
            <a:endParaRPr/>
          </a:p>
        </p:txBody>
      </p:sp>
      <p:grpSp>
        <p:nvGrpSpPr>
          <p:cNvPr id="1910" name="Group 1910"/>
          <p:cNvGrpSpPr/>
          <p:nvPr/>
        </p:nvGrpSpPr>
        <p:grpSpPr>
          <a:xfrm>
            <a:off x="3535507" y="10158731"/>
            <a:ext cx="681097" cy="786683"/>
            <a:chOff x="0" y="0"/>
            <a:chExt cx="681096" cy="786682"/>
          </a:xfrm>
        </p:grpSpPr>
        <p:sp>
          <p:nvSpPr>
            <p:cNvPr id="1908" name="Shape 1908"/>
            <p:cNvSpPr/>
            <p:nvPr/>
          </p:nvSpPr>
          <p:spPr>
            <a:xfrm>
              <a:off x="149253" y="0"/>
              <a:ext cx="387917" cy="387417"/>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50800" cap="flat">
              <a:solidFill>
                <a:schemeClr val="accent3"/>
              </a:solidFill>
              <a:prstDash val="solid"/>
              <a:miter lim="800000"/>
            </a:ln>
            <a:effectLst/>
          </p:spPr>
          <p:txBody>
            <a:bodyPr wrap="square" lIns="121919" tIns="121919" rIns="121919" bIns="121919" numCol="1" anchor="ctr">
              <a:noAutofit/>
            </a:bodyPr>
            <a:lstStyle/>
            <a:p>
              <a:pPr defTabSz="1219200">
                <a:lnSpc>
                  <a:spcPct val="100000"/>
                </a:lnSpc>
                <a:spcBef>
                  <a:spcPts val="0"/>
                </a:spcBef>
                <a:defRPr b="0">
                  <a:latin typeface="Arial"/>
                  <a:ea typeface="Arial"/>
                  <a:cs typeface="Arial"/>
                  <a:sym typeface="Arial"/>
                </a:defRPr>
              </a:pPr>
              <a:endParaRPr/>
            </a:p>
          </p:txBody>
        </p:sp>
        <p:sp>
          <p:nvSpPr>
            <p:cNvPr id="1909" name="Shape 1909"/>
            <p:cNvSpPr/>
            <p:nvPr/>
          </p:nvSpPr>
          <p:spPr>
            <a:xfrm>
              <a:off x="0" y="399270"/>
              <a:ext cx="681097" cy="38741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50800" cap="flat">
              <a:solidFill>
                <a:schemeClr val="accent3"/>
              </a:solidFill>
              <a:prstDash val="solid"/>
              <a:miter lim="800000"/>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grpSp>
      <p:grpSp>
        <p:nvGrpSpPr>
          <p:cNvPr id="1917" name="Group 1917"/>
          <p:cNvGrpSpPr/>
          <p:nvPr/>
        </p:nvGrpSpPr>
        <p:grpSpPr>
          <a:xfrm>
            <a:off x="6028302" y="10006323"/>
            <a:ext cx="1270001" cy="1270001"/>
            <a:chOff x="0" y="0"/>
            <a:chExt cx="1270000" cy="1270000"/>
          </a:xfrm>
        </p:grpSpPr>
        <p:sp>
          <p:nvSpPr>
            <p:cNvPr id="1911" name="Shape 1911"/>
            <p:cNvSpPr/>
            <p:nvPr/>
          </p:nvSpPr>
          <p:spPr>
            <a:xfrm>
              <a:off x="0" y="0"/>
              <a:ext cx="1270000" cy="1270000"/>
            </a:xfrm>
            <a:prstGeom prst="ellipse">
              <a:avLst/>
            </a:prstGeom>
            <a:solidFill>
              <a:srgbClr val="FFFFFF"/>
            </a:solidFill>
            <a:ln w="25400" cap="flat">
              <a:solidFill>
                <a:srgbClr val="A7A7A7"/>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nvGrpSpPr>
            <p:cNvPr id="1916" name="Group 1916"/>
            <p:cNvGrpSpPr/>
            <p:nvPr/>
          </p:nvGrpSpPr>
          <p:grpSpPr>
            <a:xfrm>
              <a:off x="116500" y="159352"/>
              <a:ext cx="1011600" cy="976696"/>
              <a:chOff x="0" y="0"/>
              <a:chExt cx="1011598" cy="976695"/>
            </a:xfrm>
          </p:grpSpPr>
          <p:sp>
            <p:nvSpPr>
              <p:cNvPr id="1912" name="Shape 1912"/>
              <p:cNvSpPr/>
              <p:nvPr/>
            </p:nvSpPr>
            <p:spPr>
              <a:xfrm>
                <a:off x="215973" y="881946"/>
                <a:ext cx="584441" cy="947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532" y="13722"/>
                      <a:pt x="14817" y="21600"/>
                      <a:pt x="10820" y="21600"/>
                    </a:cubicBezTo>
                    <a:cubicBezTo>
                      <a:pt x="6823" y="21600"/>
                      <a:pt x="3109" y="13722"/>
                      <a:pt x="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3" name="Shape 1913"/>
              <p:cNvSpPr/>
              <p:nvPr/>
            </p:nvSpPr>
            <p:spPr>
              <a:xfrm>
                <a:off x="0" y="0"/>
                <a:ext cx="310880" cy="473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501"/>
                      <a:pt x="0" y="21402"/>
                      <a:pt x="0" y="21352"/>
                    </a:cubicBezTo>
                    <a:cubicBezTo>
                      <a:pt x="0" y="11692"/>
                      <a:pt x="8881" y="3517"/>
                      <a:pt x="21600" y="0"/>
                    </a:cubicBezTo>
                  </a:path>
                </a:pathLst>
              </a:custGeom>
              <a:noFill/>
              <a:ln w="25400" cap="flat">
                <a:solidFill>
                  <a:srgbClr val="DDDDDD"/>
                </a:solidFill>
                <a:prstDash val="solid"/>
                <a:miter lim="800000"/>
                <a:tail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4" name="Shape 1914"/>
              <p:cNvSpPr/>
              <p:nvPr/>
            </p:nvSpPr>
            <p:spPr>
              <a:xfrm>
                <a:off x="724714" y="9586"/>
                <a:ext cx="286885" cy="46384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498"/>
                      <a:pt x="21600" y="21397"/>
                      <a:pt x="21600" y="21346"/>
                    </a:cubicBezTo>
                    <a:cubicBezTo>
                      <a:pt x="21600" y="11944"/>
                      <a:pt x="12715" y="3761"/>
                      <a:pt x="0" y="0"/>
                    </a:cubicBezTo>
                  </a:path>
                </a:pathLst>
              </a:custGeom>
              <a:noFill/>
              <a:ln w="25400" cap="flat">
                <a:solidFill>
                  <a:srgbClr val="DDDDDD"/>
                </a:solidFill>
                <a:prstDash val="solid"/>
                <a:miter lim="800000"/>
                <a:headEnd type="triangle" w="med" len="med"/>
              </a:ln>
              <a:effectLst/>
            </p:spPr>
            <p:txBody>
              <a:bodyPr wrap="square" lIns="121919" tIns="121919" rIns="121919" bIns="121919" numCol="1" anchor="t">
                <a:noAutofit/>
              </a:bodyPr>
              <a:lstStyle/>
              <a:p>
                <a:pPr defTabSz="1219200">
                  <a:lnSpc>
                    <a:spcPct val="100000"/>
                  </a:lnSpc>
                  <a:spcBef>
                    <a:spcPts val="0"/>
                  </a:spcBef>
                  <a:defRPr b="0">
                    <a:latin typeface="Arial"/>
                    <a:ea typeface="Arial"/>
                    <a:cs typeface="Arial"/>
                    <a:sym typeface="Arial"/>
                  </a:defRPr>
                </a:pPr>
                <a:endParaRPr/>
              </a:p>
            </p:txBody>
          </p:sp>
          <p:sp>
            <p:nvSpPr>
              <p:cNvPr id="1915" name="Shape 1915"/>
              <p:cNvSpPr/>
              <p:nvPr/>
            </p:nvSpPr>
            <p:spPr>
              <a:xfrm>
                <a:off x="130920" y="88802"/>
                <a:ext cx="762001" cy="762001"/>
              </a:xfrm>
              <a:prstGeom prst="ellipse">
                <a:avLst/>
              </a:prstGeom>
              <a:solidFill>
                <a:srgbClr val="DDDDDD"/>
              </a:solidFill>
              <a:ln w="25400" cap="flat">
                <a:solidFill>
                  <a:srgbClr val="DDDDDD"/>
                </a:solidFill>
                <a:prstDash val="solid"/>
                <a:miter lim="8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grpSp>
        <p:nvGrpSpPr>
          <p:cNvPr id="1922" name="Group 1922"/>
          <p:cNvGrpSpPr/>
          <p:nvPr/>
        </p:nvGrpSpPr>
        <p:grpSpPr>
          <a:xfrm>
            <a:off x="5789713" y="11303794"/>
            <a:ext cx="1019695" cy="1019695"/>
            <a:chOff x="0" y="0"/>
            <a:chExt cx="1019694" cy="1019694"/>
          </a:xfrm>
        </p:grpSpPr>
        <p:pic>
          <p:nvPicPr>
            <p:cNvPr id="1918"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19" name="Shape 1919"/>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0" name="Shape 1920"/>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1" name="Shape 1921"/>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grpSp>
        <p:nvGrpSpPr>
          <p:cNvPr id="1927" name="Group 1927"/>
          <p:cNvGrpSpPr/>
          <p:nvPr/>
        </p:nvGrpSpPr>
        <p:grpSpPr>
          <a:xfrm>
            <a:off x="6945203" y="11303794"/>
            <a:ext cx="1019695" cy="1019695"/>
            <a:chOff x="0" y="0"/>
            <a:chExt cx="1019694" cy="1019694"/>
          </a:xfrm>
        </p:grpSpPr>
        <p:pic>
          <p:nvPicPr>
            <p:cNvPr id="1923" name="pasted-image.pdf"/>
            <p:cNvPicPr>
              <a:picLocks noChangeAspect="1"/>
            </p:cNvPicPr>
            <p:nvPr/>
          </p:nvPicPr>
          <p:blipFill>
            <a:blip r:embed="rId12">
              <a:alphaModFix amt="34000"/>
              <a:extLst/>
            </a:blip>
            <a:srcRect/>
            <a:stretch>
              <a:fillRect/>
            </a:stretch>
          </p:blipFill>
          <p:spPr>
            <a:xfrm>
              <a:off x="0" y="0"/>
              <a:ext cx="1019695" cy="1019695"/>
            </a:xfrm>
            <a:prstGeom prst="rect">
              <a:avLst/>
            </a:prstGeom>
            <a:ln w="12700" cap="flat">
              <a:noFill/>
              <a:miter lim="400000"/>
            </a:ln>
            <a:effectLst/>
          </p:spPr>
        </p:pic>
        <p:sp>
          <p:nvSpPr>
            <p:cNvPr id="1924" name="Shape 1924"/>
            <p:cNvSpPr/>
            <p:nvPr/>
          </p:nvSpPr>
          <p:spPr>
            <a:xfrm>
              <a:off x="162757" y="126755"/>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5" name="Shape 1925"/>
            <p:cNvSpPr/>
            <p:nvPr/>
          </p:nvSpPr>
          <p:spPr>
            <a:xfrm>
              <a:off x="162757" y="397402"/>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sp>
          <p:nvSpPr>
            <p:cNvPr id="1926" name="Shape 1926"/>
            <p:cNvSpPr/>
            <p:nvPr/>
          </p:nvSpPr>
          <p:spPr>
            <a:xfrm>
              <a:off x="162757" y="668049"/>
              <a:ext cx="694057" cy="224769"/>
            </a:xfrm>
            <a:prstGeom prst="rect">
              <a:avLst/>
            </a:prstGeom>
            <a:solidFill>
              <a:schemeClr val="accent3"/>
            </a:solidFill>
            <a:ln w="12700" cap="flat">
              <a:noFill/>
              <a:miter lim="400000"/>
            </a:ln>
            <a:effectLst/>
          </p:spPr>
          <p:txBody>
            <a:bodyPr wrap="square" lIns="121919" tIns="121919" rIns="121919" bIns="121919" numCol="1" anchor="ctr">
              <a:noAutofit/>
            </a:bodyPr>
            <a:lstStyle/>
            <a:p>
              <a:pPr>
                <a:lnSpc>
                  <a:spcPct val="100000"/>
                </a:lnSpc>
                <a:spcBef>
                  <a:spcPts val="0"/>
                </a:spcBef>
                <a:defRPr sz="3400" b="0">
                  <a:solidFill>
                    <a:srgbClr val="000000"/>
                  </a:solidFill>
                  <a:latin typeface="Verdana"/>
                  <a:ea typeface="Verdana"/>
                  <a:cs typeface="Verdana"/>
                  <a:sym typeface="Verdana"/>
                </a:defRPr>
              </a:pPr>
              <a:endParaRPr/>
            </a:p>
          </p:txBody>
        </p:sp>
      </p:grpSp>
      <p:pic>
        <p:nvPicPr>
          <p:cNvPr id="1026" name="Picture 2" descr="Image result for microsoft azure">
            <a:extLst>
              <a:ext uri="{FF2B5EF4-FFF2-40B4-BE49-F238E27FC236}">
                <a16:creationId xmlns:a16="http://schemas.microsoft.com/office/drawing/2014/main" id="{C596755D-999F-464A-A598-8FE3BCC48D2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774634" y="6253666"/>
            <a:ext cx="2779775" cy="13898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1"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2"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73"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74"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175"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76"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36</a:t>
            </a:fld>
            <a:endParaRPr/>
          </a:p>
        </p:txBody>
      </p:sp>
      <p:sp>
        <p:nvSpPr>
          <p:cNvPr id="1177"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82" name="Group"/>
          <p:cNvGrpSpPr/>
          <p:nvPr/>
        </p:nvGrpSpPr>
        <p:grpSpPr>
          <a:xfrm>
            <a:off x="12465369" y="10280273"/>
            <a:ext cx="611225" cy="696702"/>
            <a:chOff x="0" y="0"/>
            <a:chExt cx="611223" cy="696700"/>
          </a:xfrm>
        </p:grpSpPr>
        <p:sp>
          <p:nvSpPr>
            <p:cNvPr id="1178"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79"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0"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81"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85" name="Core"/>
          <p:cNvGrpSpPr/>
          <p:nvPr/>
        </p:nvGrpSpPr>
        <p:grpSpPr>
          <a:xfrm>
            <a:off x="8772953" y="10118800"/>
            <a:ext cx="2557733" cy="1019647"/>
            <a:chOff x="0" y="0"/>
            <a:chExt cx="2557732" cy="1019645"/>
          </a:xfrm>
        </p:grpSpPr>
        <p:sp>
          <p:nvSpPr>
            <p:cNvPr id="1183"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84"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86"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195" name="Group"/>
          <p:cNvGrpSpPr/>
          <p:nvPr/>
        </p:nvGrpSpPr>
        <p:grpSpPr>
          <a:xfrm>
            <a:off x="3535505" y="10131536"/>
            <a:ext cx="5136535" cy="1019697"/>
            <a:chOff x="0" y="0"/>
            <a:chExt cx="5136533" cy="1019696"/>
          </a:xfrm>
        </p:grpSpPr>
        <p:pic>
          <p:nvPicPr>
            <p:cNvPr id="1187" name="Image" descr="Image"/>
            <p:cNvPicPr>
              <a:picLocks noChangeAspect="1"/>
            </p:cNvPicPr>
            <p:nvPr/>
          </p:nvPicPr>
          <p:blipFill>
            <a:blip r:embed="rId3">
              <a:alphaModFix amt="34000"/>
              <a:extLst/>
            </a:blip>
            <a:stretch>
              <a:fillRect/>
            </a:stretch>
          </p:blipFill>
          <p:spPr>
            <a:xfrm>
              <a:off x="2482876" y="-1"/>
              <a:ext cx="1019697" cy="1019698"/>
            </a:xfrm>
            <a:prstGeom prst="rect">
              <a:avLst/>
            </a:prstGeom>
            <a:ln w="12700" cap="flat">
              <a:noFill/>
              <a:miter lim="400000"/>
            </a:ln>
            <a:effectLst/>
          </p:spPr>
        </p:pic>
        <p:sp>
          <p:nvSpPr>
            <p:cNvPr id="1188" name="Line"/>
            <p:cNvSpPr/>
            <p:nvPr/>
          </p:nvSpPr>
          <p:spPr>
            <a:xfrm>
              <a:off x="3629334"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193" name="Group"/>
            <p:cNvGrpSpPr/>
            <p:nvPr/>
          </p:nvGrpSpPr>
          <p:grpSpPr>
            <a:xfrm>
              <a:off x="-1" y="115837"/>
              <a:ext cx="681100" cy="787900"/>
              <a:chOff x="0" y="0"/>
              <a:chExt cx="681098" cy="787899"/>
            </a:xfrm>
          </p:grpSpPr>
          <p:sp>
            <p:nvSpPr>
              <p:cNvPr id="1189" name="Shape"/>
              <p:cNvSpPr/>
              <p:nvPr/>
            </p:nvSpPr>
            <p:spPr>
              <a:xfrm>
                <a:off x="149253" y="-1"/>
                <a:ext cx="387919" cy="38741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0" name="Line"/>
              <p:cNvSpPr/>
              <p:nvPr/>
            </p:nvSpPr>
            <p:spPr>
              <a:xfrm>
                <a:off x="0" y="399270"/>
                <a:ext cx="681099" cy="3874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191" name="Line"/>
              <p:cNvSpPr/>
              <p:nvPr/>
            </p:nvSpPr>
            <p:spPr>
              <a:xfrm flipV="1">
                <a:off x="149253" y="633511"/>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192" name="Line"/>
              <p:cNvSpPr/>
              <p:nvPr/>
            </p:nvSpPr>
            <p:spPr>
              <a:xfrm flipV="1">
                <a:off x="538378" y="633511"/>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194" name="Line"/>
            <p:cNvSpPr/>
            <p:nvPr/>
          </p:nvSpPr>
          <p:spPr>
            <a:xfrm>
              <a:off x="828387" y="509785"/>
              <a:ext cx="1507200"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sp>
        <p:nvSpPr>
          <p:cNvPr id="1196"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97"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98"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19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0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09" name="Azure"/>
          <p:cNvGrpSpPr/>
          <p:nvPr/>
        </p:nvGrpSpPr>
        <p:grpSpPr>
          <a:xfrm>
            <a:off x="14211275" y="10118800"/>
            <a:ext cx="2557733" cy="1019647"/>
            <a:chOff x="0" y="0"/>
            <a:chExt cx="2557732" cy="1019645"/>
          </a:xfrm>
        </p:grpSpPr>
        <p:sp>
          <p:nvSpPr>
            <p:cNvPr id="1207"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08"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pic>
        <p:nvPicPr>
          <p:cNvPr id="1210" name="image48.png" descr="image48.png"/>
          <p:cNvPicPr>
            <a:picLocks noChangeAspect="1"/>
          </p:cNvPicPr>
          <p:nvPr/>
        </p:nvPicPr>
        <p:blipFill>
          <a:blip r:embed="rId4"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127974893"/>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35"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6"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137"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138"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39"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0" name="Text"/>
          <p:cNvSpPr txBox="1"/>
          <p:nvPr/>
        </p:nvSpPr>
        <p:spPr>
          <a:xfrm>
            <a:off x="2442982" y="3517024"/>
            <a:ext cx="865987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14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14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37</a:t>
            </a:fld>
            <a:endParaRPr/>
          </a:p>
        </p:txBody>
      </p:sp>
      <p:sp>
        <p:nvSpPr>
          <p:cNvPr id="114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148" name="Group"/>
          <p:cNvGrpSpPr/>
          <p:nvPr/>
        </p:nvGrpSpPr>
        <p:grpSpPr>
          <a:xfrm>
            <a:off x="12465369" y="10280273"/>
            <a:ext cx="611225" cy="696702"/>
            <a:chOff x="0" y="0"/>
            <a:chExt cx="611223" cy="696700"/>
          </a:xfrm>
        </p:grpSpPr>
        <p:sp>
          <p:nvSpPr>
            <p:cNvPr id="114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14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151" name="Core"/>
          <p:cNvGrpSpPr/>
          <p:nvPr/>
        </p:nvGrpSpPr>
        <p:grpSpPr>
          <a:xfrm>
            <a:off x="8772953" y="10118800"/>
            <a:ext cx="2557733" cy="1019647"/>
            <a:chOff x="0" y="0"/>
            <a:chExt cx="2557732" cy="1019645"/>
          </a:xfrm>
        </p:grpSpPr>
        <p:sp>
          <p:nvSpPr>
            <p:cNvPr id="114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5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152"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grpSp>
        <p:nvGrpSpPr>
          <p:cNvPr id="1155" name="Datadog"/>
          <p:cNvGrpSpPr/>
          <p:nvPr/>
        </p:nvGrpSpPr>
        <p:grpSpPr>
          <a:xfrm>
            <a:off x="15440446" y="11919587"/>
            <a:ext cx="1920089" cy="696701"/>
            <a:chOff x="0" y="0"/>
            <a:chExt cx="1920088" cy="696700"/>
          </a:xfrm>
        </p:grpSpPr>
        <p:sp>
          <p:nvSpPr>
            <p:cNvPr id="1153"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4"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158" name="Kubernetes"/>
          <p:cNvGrpSpPr/>
          <p:nvPr/>
        </p:nvGrpSpPr>
        <p:grpSpPr>
          <a:xfrm>
            <a:off x="15440446" y="10878358"/>
            <a:ext cx="1920089" cy="1016001"/>
            <a:chOff x="0" y="0"/>
            <a:chExt cx="1920088" cy="1016000"/>
          </a:xfrm>
        </p:grpSpPr>
        <p:sp>
          <p:nvSpPr>
            <p:cNvPr id="1156"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157"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Kubernetes</a:t>
              </a:r>
            </a:p>
          </p:txBody>
        </p:sp>
      </p:grpSp>
      <p:sp>
        <p:nvSpPr>
          <p:cNvPr id="1159"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162" name="Azure"/>
          <p:cNvGrpSpPr/>
          <p:nvPr/>
        </p:nvGrpSpPr>
        <p:grpSpPr>
          <a:xfrm>
            <a:off x="14211275" y="10118800"/>
            <a:ext cx="2557733" cy="1019647"/>
            <a:chOff x="0" y="0"/>
            <a:chExt cx="2557732" cy="1019645"/>
          </a:xfrm>
        </p:grpSpPr>
        <p:sp>
          <p:nvSpPr>
            <p:cNvPr id="116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16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grpSp>
        <p:nvGrpSpPr>
          <p:cNvPr id="1165" name="Group"/>
          <p:cNvGrpSpPr/>
          <p:nvPr/>
        </p:nvGrpSpPr>
        <p:grpSpPr>
          <a:xfrm>
            <a:off x="1373371" y="9742871"/>
            <a:ext cx="2557734" cy="665907"/>
            <a:chOff x="0" y="0"/>
            <a:chExt cx="2557733" cy="665906"/>
          </a:xfrm>
        </p:grpSpPr>
        <p:sp>
          <p:nvSpPr>
            <p:cNvPr id="1163" name="Rectangle"/>
            <p:cNvSpPr/>
            <p:nvPr/>
          </p:nvSpPr>
          <p:spPr>
            <a:xfrm>
              <a:off x="108906" y="589705"/>
              <a:ext cx="1822321"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164" name="OPERATOR"/>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OPERATOR</a:t>
              </a:r>
            </a:p>
          </p:txBody>
        </p:sp>
      </p:grpSp>
      <p:pic>
        <p:nvPicPr>
          <p:cNvPr id="1166"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spTree>
    <p:extLst>
      <p:ext uri="{BB962C8B-B14F-4D97-AF65-F5344CB8AC3E}">
        <p14:creationId xmlns:p14="http://schemas.microsoft.com/office/powerpoint/2010/main" val="323526683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4" name="Rectangle"/>
          <p:cNvSpPr/>
          <p:nvPr/>
        </p:nvSpPr>
        <p:spPr>
          <a:xfrm>
            <a:off x="3361580" y="3454876"/>
            <a:ext cx="8710408"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5" name="Line"/>
          <p:cNvSpPr/>
          <p:nvPr/>
        </p:nvSpPr>
        <p:spPr>
          <a:xfrm>
            <a:off x="3178958"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6" name="Infrastructure as Code"/>
          <p:cNvSpPr txBox="1"/>
          <p:nvPr/>
        </p:nvSpPr>
        <p:spPr>
          <a:xfrm>
            <a:off x="3386845" y="3517024"/>
            <a:ext cx="8659878"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Infrastructure as Code</a:t>
            </a:r>
          </a:p>
        </p:txBody>
      </p:sp>
      <p:sp>
        <p:nvSpPr>
          <p:cNvPr id="1217" name="Line"/>
          <p:cNvSpPr/>
          <p:nvPr/>
        </p:nvSpPr>
        <p:spPr>
          <a:xfrm>
            <a:off x="2785932" y="4271235"/>
            <a:ext cx="9075651"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18" name="Rectangle"/>
          <p:cNvSpPr/>
          <p:nvPr/>
        </p:nvSpPr>
        <p:spPr>
          <a:xfrm>
            <a:off x="13472346" y="3454876"/>
            <a:ext cx="8710407" cy="9146283"/>
          </a:xfrm>
          <a:prstGeom prst="rect">
            <a:avLst/>
          </a:prstGeom>
          <a:gradFill>
            <a:gsLst>
              <a:gs pos="0">
                <a:srgbClr val="FFFFFF">
                  <a:alpha val="44001"/>
                </a:srgbClr>
              </a:gs>
              <a:gs pos="100000">
                <a:srgbClr val="EEEEEE">
                  <a:alpha val="44001"/>
                </a:srgbClr>
              </a:gs>
            </a:gsLst>
            <a:lin ang="16200000"/>
          </a:gradFill>
          <a:ln w="12700">
            <a:miter lim="400000"/>
          </a:ln>
        </p:spPr>
        <p:txBody>
          <a:bodyPr lIns="121918" tIns="121918" rIns="121918" bIns="121918" anchor="ctr"/>
          <a:lstStyle/>
          <a:p>
            <a:pPr>
              <a:lnSpc>
                <a:spcPct val="100000"/>
              </a:lnSpc>
              <a:spcBef>
                <a:spcPts val="0"/>
              </a:spcBef>
              <a:defRPr sz="3400" b="0">
                <a:latin typeface="Verdana"/>
                <a:ea typeface="Verdana"/>
                <a:cs typeface="Verdana"/>
                <a:sym typeface="Verdana"/>
              </a:defRPr>
            </a:pPr>
            <a:endParaRPr/>
          </a:p>
        </p:txBody>
      </p:sp>
      <p:sp>
        <p:nvSpPr>
          <p:cNvPr id="1219" name="Line"/>
          <p:cNvSpPr/>
          <p:nvPr/>
        </p:nvSpPr>
        <p:spPr>
          <a:xfrm>
            <a:off x="16141735" y="10628623"/>
            <a:ext cx="2711349"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sp>
        <p:nvSpPr>
          <p:cNvPr id="1220" name="Text"/>
          <p:cNvSpPr txBox="1"/>
          <p:nvPr/>
        </p:nvSpPr>
        <p:spPr>
          <a:xfrm>
            <a:off x="13472346" y="3517024"/>
            <a:ext cx="8710407" cy="6646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1221" name="Line"/>
          <p:cNvSpPr/>
          <p:nvPr/>
        </p:nvSpPr>
        <p:spPr>
          <a:xfrm>
            <a:off x="13289723" y="4271235"/>
            <a:ext cx="9075650" cy="2"/>
          </a:xfrm>
          <a:prstGeom prst="line">
            <a:avLst/>
          </a:prstGeom>
          <a:ln w="63500">
            <a:solidFill>
              <a:srgbClr val="FFFFFF"/>
            </a:solidFill>
            <a:miter/>
          </a:ln>
        </p:spPr>
        <p:txBody>
          <a:bodyPr lIns="45718" tIns="45718" rIns="45718" bIns="45718"/>
          <a:lstStyle/>
          <a:p>
            <a:pPr>
              <a:defRPr>
                <a:solidFill>
                  <a:srgbClr val="FFFFFF"/>
                </a:solidFill>
              </a:defRPr>
            </a:pPr>
            <a:endParaRPr/>
          </a:p>
        </p:txBody>
      </p:sp>
      <p:sp>
        <p:nvSpPr>
          <p:cNvPr id="1222"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38</a:t>
            </a:fld>
            <a:endParaRPr/>
          </a:p>
        </p:txBody>
      </p:sp>
      <p:sp>
        <p:nvSpPr>
          <p:cNvPr id="1223" name="Shape"/>
          <p:cNvSpPr/>
          <p:nvPr/>
        </p:nvSpPr>
        <p:spPr>
          <a:xfrm>
            <a:off x="10255083" y="917066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1228" name="Group"/>
          <p:cNvGrpSpPr/>
          <p:nvPr/>
        </p:nvGrpSpPr>
        <p:grpSpPr>
          <a:xfrm>
            <a:off x="12465369" y="10280273"/>
            <a:ext cx="611225" cy="696702"/>
            <a:chOff x="0" y="0"/>
            <a:chExt cx="611223" cy="696700"/>
          </a:xfrm>
        </p:grpSpPr>
        <p:sp>
          <p:nvSpPr>
            <p:cNvPr id="1224"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5"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6"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1227"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grpSp>
        <p:nvGrpSpPr>
          <p:cNvPr id="1231" name="Core"/>
          <p:cNvGrpSpPr/>
          <p:nvPr/>
        </p:nvGrpSpPr>
        <p:grpSpPr>
          <a:xfrm>
            <a:off x="8772953" y="10118800"/>
            <a:ext cx="2557733" cy="1019647"/>
            <a:chOff x="0" y="0"/>
            <a:chExt cx="2557732" cy="1019645"/>
          </a:xfrm>
        </p:grpSpPr>
        <p:sp>
          <p:nvSpPr>
            <p:cNvPr id="1229"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30"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grpSp>
        <p:nvGrpSpPr>
          <p:cNvPr id="1234" name="Group"/>
          <p:cNvGrpSpPr/>
          <p:nvPr/>
        </p:nvGrpSpPr>
        <p:grpSpPr>
          <a:xfrm>
            <a:off x="1375043" y="5605100"/>
            <a:ext cx="2557735" cy="688816"/>
            <a:chOff x="0" y="0"/>
            <a:chExt cx="2557733" cy="688814"/>
          </a:xfrm>
        </p:grpSpPr>
        <p:sp>
          <p:nvSpPr>
            <p:cNvPr id="1232" name="Rectangle"/>
            <p:cNvSpPr/>
            <p:nvPr/>
          </p:nvSpPr>
          <p:spPr>
            <a:xfrm>
              <a:off x="107233" y="612613"/>
              <a:ext cx="2113190" cy="76202"/>
            </a:xfrm>
            <a:prstGeom prst="rect">
              <a:avLst/>
            </a:prstGeom>
            <a:solidFill>
              <a:schemeClr val="accent2"/>
            </a:solidFill>
            <a:ln w="12700" cap="flat">
              <a:noFill/>
              <a:miter lim="400000"/>
            </a:ln>
            <a:effectLst/>
          </p:spPr>
          <p:txBody>
            <a:bodyPr wrap="square" lIns="121918" tIns="121918" rIns="121918" bIns="121918" numCol="1" anchor="ctr">
              <a:noAutofit/>
            </a:bodyP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3" name="DEVELOPERS"/>
            <p:cNvSpPr txBox="1"/>
            <p:nvPr/>
          </p:nvSpPr>
          <p:spPr>
            <a:xfrm>
              <a:off x="0" y="-1"/>
              <a:ext cx="2557734" cy="63923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135466" tIns="135466" rIns="135466" bIns="135466" numCol="1" anchor="ctr">
              <a:spAutoFit/>
            </a:bodyPr>
            <a:lstStyle>
              <a:lvl1pPr>
                <a:spcBef>
                  <a:spcPts val="0"/>
                </a:spcBef>
                <a:defRPr sz="2400">
                  <a:solidFill>
                    <a:srgbClr val="44546A"/>
                  </a:solidFill>
                  <a:latin typeface="Tahoma"/>
                  <a:ea typeface="Tahoma"/>
                  <a:cs typeface="Tahoma"/>
                  <a:sym typeface="Tahoma"/>
                </a:defRPr>
              </a:lvl1pPr>
            </a:lstStyle>
            <a:p>
              <a:r>
                <a:t>DEVELOPERS</a:t>
              </a:r>
            </a:p>
          </p:txBody>
        </p:sp>
      </p:grpSp>
      <p:sp>
        <p:nvSpPr>
          <p:cNvPr id="1235" name="Rectangle"/>
          <p:cNvSpPr/>
          <p:nvPr/>
        </p:nvSpPr>
        <p:spPr>
          <a:xfrm>
            <a:off x="1482276" y="10332576"/>
            <a:ext cx="1822321" cy="76202"/>
          </a:xfrm>
          <a:prstGeom prst="rect">
            <a:avLst/>
          </a:prstGeom>
          <a:solidFill>
            <a:schemeClr val="accent2"/>
          </a:solidFill>
          <a:ln w="12700">
            <a:miter lim="400000"/>
          </a:ln>
        </p:spPr>
        <p:txBody>
          <a:bodyPr lIns="121918" tIns="121918" rIns="121918" bIns="121918" anchor="ctr"/>
          <a:lstStyle/>
          <a:p>
            <a:pPr algn="ctr">
              <a:lnSpc>
                <a:spcPct val="100000"/>
              </a:lnSpc>
              <a:spcBef>
                <a:spcPts val="0"/>
              </a:spcBef>
              <a:defRPr sz="3400" b="0">
                <a:solidFill>
                  <a:srgbClr val="FFFFFF"/>
                </a:solidFill>
                <a:latin typeface="Verdana"/>
                <a:ea typeface="Verdana"/>
                <a:cs typeface="Verdana"/>
                <a:sym typeface="Verdana"/>
              </a:defRPr>
            </a:pPr>
            <a:endParaRPr/>
          </a:p>
        </p:txBody>
      </p:sp>
      <p:sp>
        <p:nvSpPr>
          <p:cNvPr id="1236" name="OPERATOR"/>
          <p:cNvSpPr txBox="1"/>
          <p:nvPr/>
        </p:nvSpPr>
        <p:spPr>
          <a:xfrm>
            <a:off x="1373370" y="9742871"/>
            <a:ext cx="2557734" cy="639233"/>
          </a:xfrm>
          <a:prstGeom prst="rect">
            <a:avLst/>
          </a:prstGeom>
          <a:ln w="12700">
            <a:miter lim="400000"/>
          </a:ln>
          <a:extLst>
            <a:ext uri="{C572A759-6A51-4108-AA02-DFA0A04FC94B}">
              <ma14:wrappingTextBoxFlag xmlns:ma14="http://schemas.microsoft.com/office/mac/drawingml/2011/main" xmlns="" val="1"/>
            </a:ext>
          </a:extLst>
        </p:spPr>
        <p:txBody>
          <a:bodyPr lIns="135466" tIns="135466" rIns="135466" bIns="135466" anchor="ctr">
            <a:spAutoFit/>
          </a:bodyPr>
          <a:lstStyle>
            <a:lvl1pPr>
              <a:spcBef>
                <a:spcPts val="0"/>
              </a:spcBef>
              <a:defRPr sz="2400">
                <a:solidFill>
                  <a:srgbClr val="44546A"/>
                </a:solidFill>
                <a:latin typeface="Tahoma"/>
                <a:ea typeface="Tahoma"/>
                <a:cs typeface="Tahoma"/>
                <a:sym typeface="Tahoma"/>
              </a:defRPr>
            </a:lvl1pPr>
          </a:lstStyle>
          <a:p>
            <a:r>
              <a:t>OPERATOR</a:t>
            </a:r>
          </a:p>
        </p:txBody>
      </p:sp>
      <p:sp>
        <p:nvSpPr>
          <p:cNvPr id="1237"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sp>
        <p:nvSpPr>
          <p:cNvPr id="1238" name="Terraform Configuration"/>
          <p:cNvSpPr txBox="1"/>
          <p:nvPr/>
        </p:nvSpPr>
        <p:spPr>
          <a:xfrm>
            <a:off x="3317821" y="11411908"/>
            <a:ext cx="6016555" cy="5232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nchor="b">
            <a:spAutoFit/>
          </a:bodyPr>
          <a:lstStyle>
            <a:lvl1pPr algn="ctr">
              <a:lnSpc>
                <a:spcPct val="150000"/>
              </a:lnSpc>
              <a:spcBef>
                <a:spcPts val="0"/>
              </a:spcBef>
              <a:defRPr sz="1800" cap="all">
                <a:solidFill>
                  <a:srgbClr val="44546A"/>
                </a:solidFill>
                <a:latin typeface="Verdana"/>
                <a:ea typeface="Verdana"/>
                <a:cs typeface="Verdana"/>
                <a:sym typeface="Verdana"/>
              </a:defRPr>
            </a:lvl1pPr>
          </a:lstStyle>
          <a:p>
            <a:r>
              <a:t>Terraform Configuration </a:t>
            </a:r>
          </a:p>
        </p:txBody>
      </p:sp>
      <p:grpSp>
        <p:nvGrpSpPr>
          <p:cNvPr id="1241" name="Datadog"/>
          <p:cNvGrpSpPr/>
          <p:nvPr/>
        </p:nvGrpSpPr>
        <p:grpSpPr>
          <a:xfrm>
            <a:off x="15440446" y="11919587"/>
            <a:ext cx="1920089" cy="696701"/>
            <a:chOff x="0" y="0"/>
            <a:chExt cx="1920088" cy="696700"/>
          </a:xfrm>
        </p:grpSpPr>
        <p:sp>
          <p:nvSpPr>
            <p:cNvPr id="1239" name="Rectangle"/>
            <p:cNvSpPr/>
            <p:nvPr/>
          </p:nvSpPr>
          <p:spPr>
            <a:xfrm>
              <a:off x="-1" y="-1"/>
              <a:ext cx="1920090" cy="696702"/>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0" name="Datadog"/>
            <p:cNvSpPr txBox="1"/>
            <p:nvPr/>
          </p:nvSpPr>
          <p:spPr>
            <a:xfrm>
              <a:off x="-1" y="68950"/>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Datadog</a:t>
              </a:r>
            </a:p>
          </p:txBody>
        </p:sp>
      </p:grpSp>
      <p:grpSp>
        <p:nvGrpSpPr>
          <p:cNvPr id="1244" name="Kubernetes"/>
          <p:cNvGrpSpPr/>
          <p:nvPr/>
        </p:nvGrpSpPr>
        <p:grpSpPr>
          <a:xfrm>
            <a:off x="15440446" y="10878358"/>
            <a:ext cx="1920089" cy="1016001"/>
            <a:chOff x="0" y="0"/>
            <a:chExt cx="1920088" cy="1016000"/>
          </a:xfrm>
        </p:grpSpPr>
        <p:sp>
          <p:nvSpPr>
            <p:cNvPr id="1242" name="Rectangle"/>
            <p:cNvSpPr/>
            <p:nvPr/>
          </p:nvSpPr>
          <p:spPr>
            <a:xfrm>
              <a:off x="0" y="159650"/>
              <a:ext cx="1920089" cy="696700"/>
            </a:xfrm>
            <a:prstGeom prst="rect">
              <a:avLst/>
            </a:prstGeom>
            <a:solidFill>
              <a:srgbClr val="D783FF"/>
            </a:solidFill>
            <a:ln w="12700" cap="flat">
              <a:noFill/>
              <a:miter lim="400000"/>
            </a:ln>
            <a:effectLst>
              <a:outerShdw blurRad="254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243" name="Kubernetes"/>
            <p:cNvSpPr txBox="1"/>
            <p:nvPr/>
          </p:nvSpPr>
          <p:spPr>
            <a:xfrm>
              <a:off x="0" y="0"/>
              <a:ext cx="1920089" cy="10160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rPr dirty="0"/>
                <a:t>Kubernetes</a:t>
              </a:r>
            </a:p>
          </p:txBody>
        </p:sp>
      </p:grpSp>
      <p:pic>
        <p:nvPicPr>
          <p:cNvPr id="1245" name="image48.png" descr="image48.png"/>
          <p:cNvPicPr>
            <a:picLocks noChangeAspect="1"/>
          </p:cNvPicPr>
          <p:nvPr/>
        </p:nvPicPr>
        <p:blipFill>
          <a:blip r:embed="rId3" cstate="hqprint">
            <a:alphaModFix amt="34000"/>
            <a:extLst>
              <a:ext uri="{28A0092B-C50C-407E-A947-70E740481C1C}">
                <a14:useLocalDpi xmlns:a14="http://schemas.microsoft.com/office/drawing/2010/main"/>
              </a:ext>
            </a:extLst>
          </a:blip>
          <a:stretch>
            <a:fillRect/>
          </a:stretch>
        </p:blipFill>
        <p:spPr>
          <a:xfrm>
            <a:off x="19214952" y="10079511"/>
            <a:ext cx="2000263" cy="945124"/>
          </a:xfrm>
          <a:prstGeom prst="rect">
            <a:avLst/>
          </a:prstGeom>
          <a:ln w="12700">
            <a:miter lim="400000"/>
          </a:ln>
        </p:spPr>
      </p:pic>
      <p:pic>
        <p:nvPicPr>
          <p:cNvPr id="1246" name="Image" descr="Image"/>
          <p:cNvPicPr>
            <a:picLocks noChangeAspect="1"/>
          </p:cNvPicPr>
          <p:nvPr/>
        </p:nvPicPr>
        <p:blipFill>
          <a:blip r:embed="rId4">
            <a:alphaModFix amt="34000"/>
            <a:extLst/>
          </a:blip>
          <a:stretch>
            <a:fillRect/>
          </a:stretch>
        </p:blipFill>
        <p:spPr>
          <a:xfrm>
            <a:off x="6018383" y="10131536"/>
            <a:ext cx="1019696" cy="1019696"/>
          </a:xfrm>
          <a:prstGeom prst="rect">
            <a:avLst/>
          </a:prstGeom>
          <a:ln w="12700">
            <a:miter lim="400000"/>
          </a:ln>
        </p:spPr>
      </p:pic>
      <p:sp>
        <p:nvSpPr>
          <p:cNvPr id="1247" name="Line"/>
          <p:cNvSpPr/>
          <p:nvPr/>
        </p:nvSpPr>
        <p:spPr>
          <a:xfrm>
            <a:off x="7164840"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52" name="Group"/>
          <p:cNvGrpSpPr/>
          <p:nvPr/>
        </p:nvGrpSpPr>
        <p:grpSpPr>
          <a:xfrm>
            <a:off x="3535505" y="10247373"/>
            <a:ext cx="681100" cy="787900"/>
            <a:chOff x="0" y="0"/>
            <a:chExt cx="681099" cy="787898"/>
          </a:xfrm>
        </p:grpSpPr>
        <p:sp>
          <p:nvSpPr>
            <p:cNvPr id="1248" name="Shape"/>
            <p:cNvSpPr/>
            <p:nvPr/>
          </p:nvSpPr>
          <p:spPr>
            <a:xfrm>
              <a:off x="149253" y="0"/>
              <a:ext cx="387919" cy="387418"/>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49" name="Line"/>
            <p:cNvSpPr/>
            <p:nvPr/>
          </p:nvSpPr>
          <p:spPr>
            <a:xfrm>
              <a:off x="-1" y="399270"/>
              <a:ext cx="681101" cy="38741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50" name="Line"/>
            <p:cNvSpPr/>
            <p:nvPr/>
          </p:nvSpPr>
          <p:spPr>
            <a:xfrm flipV="1">
              <a:off x="149253" y="633510"/>
              <a:ext cx="5331"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51" name="Line"/>
            <p:cNvSpPr/>
            <p:nvPr/>
          </p:nvSpPr>
          <p:spPr>
            <a:xfrm flipV="1">
              <a:off x="538378" y="633510"/>
              <a:ext cx="5334" cy="154389"/>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sp>
        <p:nvSpPr>
          <p:cNvPr id="1253" name="Line"/>
          <p:cNvSpPr/>
          <p:nvPr/>
        </p:nvSpPr>
        <p:spPr>
          <a:xfrm>
            <a:off x="4363894" y="10641323"/>
            <a:ext cx="1507200" cy="2"/>
          </a:xfrm>
          <a:prstGeom prst="line">
            <a:avLst/>
          </a:prstGeom>
          <a:ln w="25400">
            <a:solidFill>
              <a:srgbClr val="000000">
                <a:alpha val="34000"/>
              </a:srgbClr>
            </a:solidFill>
            <a:miter lim="400000"/>
            <a:tailEnd type="triangle"/>
          </a:ln>
        </p:spPr>
        <p:txBody>
          <a:bodyPr lIns="45718" tIns="45718" rIns="45718" bIns="45718"/>
          <a:lstStyle/>
          <a:p>
            <a:pPr>
              <a:defRPr>
                <a:solidFill>
                  <a:srgbClr val="FFFFFF"/>
                </a:solidFill>
              </a:defRPr>
            </a:pPr>
            <a:endParaRPr/>
          </a:p>
        </p:txBody>
      </p:sp>
      <p:grpSp>
        <p:nvGrpSpPr>
          <p:cNvPr id="1279" name="Group"/>
          <p:cNvGrpSpPr/>
          <p:nvPr/>
        </p:nvGrpSpPr>
        <p:grpSpPr>
          <a:xfrm>
            <a:off x="3558047" y="6505395"/>
            <a:ext cx="3376794" cy="3753654"/>
            <a:chOff x="0" y="0"/>
            <a:chExt cx="3376792" cy="3753652"/>
          </a:xfrm>
        </p:grpSpPr>
        <p:sp>
          <p:nvSpPr>
            <p:cNvPr id="1254" name="Line"/>
            <p:cNvSpPr/>
            <p:nvPr/>
          </p:nvSpPr>
          <p:spPr>
            <a:xfrm flipV="1">
              <a:off x="2982822" y="764297"/>
              <a:ext cx="2" cy="2989356"/>
            </a:xfrm>
            <a:prstGeom prst="line">
              <a:avLst/>
            </a:prstGeom>
            <a:noFill/>
            <a:ln w="50800" cap="flat">
              <a:solidFill>
                <a:schemeClr val="accent1">
                  <a:alpha val="57342"/>
                </a:schemeClr>
              </a:solidFill>
              <a:prstDash val="sysDot"/>
              <a:miter lim="400000"/>
            </a:ln>
            <a:effectLst/>
          </p:spPr>
          <p:txBody>
            <a:bodyPr wrap="square" lIns="45718" tIns="45718" rIns="45718" bIns="45718" numCol="1" anchor="t">
              <a:noAutofit/>
            </a:bodyPr>
            <a:lstStyle/>
            <a:p>
              <a:pPr>
                <a:defRPr>
                  <a:solidFill>
                    <a:srgbClr val="FFFFFF"/>
                  </a:solidFill>
                </a:defRPr>
              </a:pPr>
              <a:endParaRPr/>
            </a:p>
          </p:txBody>
        </p:sp>
        <p:sp>
          <p:nvSpPr>
            <p:cNvPr id="1255" name="Rectangle"/>
            <p:cNvSpPr/>
            <p:nvPr/>
          </p:nvSpPr>
          <p:spPr>
            <a:xfrm>
              <a:off x="2608348" y="30682"/>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6" name="Rectangle"/>
            <p:cNvSpPr/>
            <p:nvPr/>
          </p:nvSpPr>
          <p:spPr>
            <a:xfrm>
              <a:off x="2608348" y="1179954"/>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sp>
          <p:nvSpPr>
            <p:cNvPr id="1257" name="Rectangle"/>
            <p:cNvSpPr/>
            <p:nvPr/>
          </p:nvSpPr>
          <p:spPr>
            <a:xfrm>
              <a:off x="2608348" y="2337308"/>
              <a:ext cx="748949" cy="685337"/>
            </a:xfrm>
            <a:prstGeom prst="rect">
              <a:avLst/>
            </a:prstGeom>
            <a:solidFill>
              <a:srgbClr val="FFFFFF"/>
            </a:solidFill>
            <a:ln w="12700" cap="flat">
              <a:noFill/>
              <a:miter lim="400000"/>
            </a:ln>
            <a:effectLst/>
          </p:spPr>
          <p:txBody>
            <a:bodyPr wrap="square" lIns="121918" tIns="121918" rIns="121918" bIns="121918" numCol="1" anchor="ctr">
              <a:noAutofit/>
            </a:bodyPr>
            <a:lstStyle/>
            <a:p>
              <a:pPr>
                <a:lnSpc>
                  <a:spcPct val="100000"/>
                </a:lnSpc>
                <a:spcBef>
                  <a:spcPts val="0"/>
                </a:spcBef>
                <a:defRPr sz="3400" b="0">
                  <a:latin typeface="Verdana"/>
                  <a:ea typeface="Verdana"/>
                  <a:cs typeface="Verdana"/>
                  <a:sym typeface="Verdana"/>
                </a:defRPr>
              </a:pPr>
              <a:endParaRPr/>
            </a:p>
          </p:txBody>
        </p:sp>
        <p:pic>
          <p:nvPicPr>
            <p:cNvPr id="1258" name="Image" descr="Image"/>
            <p:cNvPicPr>
              <a:picLocks noChangeAspect="1"/>
            </p:cNvPicPr>
            <p:nvPr/>
          </p:nvPicPr>
          <p:blipFill>
            <a:blip r:embed="rId4">
              <a:alphaModFix amt="34000"/>
              <a:extLst/>
            </a:blip>
            <a:stretch>
              <a:fillRect/>
            </a:stretch>
          </p:blipFill>
          <p:spPr>
            <a:xfrm>
              <a:off x="2588725" y="0"/>
              <a:ext cx="788068" cy="788068"/>
            </a:xfrm>
            <a:prstGeom prst="rect">
              <a:avLst/>
            </a:prstGeom>
            <a:ln w="12700" cap="flat">
              <a:noFill/>
              <a:miter lim="400000"/>
            </a:ln>
            <a:effectLst/>
          </p:spPr>
        </p:pic>
        <p:pic>
          <p:nvPicPr>
            <p:cNvPr id="1259" name="Image" descr="Image"/>
            <p:cNvPicPr>
              <a:picLocks noChangeAspect="1"/>
            </p:cNvPicPr>
            <p:nvPr/>
          </p:nvPicPr>
          <p:blipFill>
            <a:blip r:embed="rId4">
              <a:alphaModFix amt="34000"/>
              <a:extLst/>
            </a:blip>
            <a:stretch>
              <a:fillRect/>
            </a:stretch>
          </p:blipFill>
          <p:spPr>
            <a:xfrm>
              <a:off x="2588725" y="1128524"/>
              <a:ext cx="788068" cy="788069"/>
            </a:xfrm>
            <a:prstGeom prst="rect">
              <a:avLst/>
            </a:prstGeom>
            <a:ln w="12700" cap="flat">
              <a:noFill/>
              <a:miter lim="400000"/>
            </a:ln>
            <a:effectLst/>
          </p:spPr>
        </p:pic>
        <p:pic>
          <p:nvPicPr>
            <p:cNvPr id="1260" name="Image" descr="Image"/>
            <p:cNvPicPr>
              <a:picLocks noChangeAspect="1"/>
            </p:cNvPicPr>
            <p:nvPr/>
          </p:nvPicPr>
          <p:blipFill>
            <a:blip r:embed="rId4">
              <a:alphaModFix amt="34000"/>
              <a:extLst/>
            </a:blip>
            <a:stretch>
              <a:fillRect/>
            </a:stretch>
          </p:blipFill>
          <p:spPr>
            <a:xfrm>
              <a:off x="2588725" y="2257050"/>
              <a:ext cx="788068" cy="788068"/>
            </a:xfrm>
            <a:prstGeom prst="rect">
              <a:avLst/>
            </a:prstGeom>
            <a:ln w="12700" cap="flat">
              <a:noFill/>
              <a:miter lim="400000"/>
            </a:ln>
            <a:effectLst/>
          </p:spPr>
        </p:pic>
        <p:sp>
          <p:nvSpPr>
            <p:cNvPr id="1261" name="Line"/>
            <p:cNvSpPr/>
            <p:nvPr/>
          </p:nvSpPr>
          <p:spPr>
            <a:xfrm>
              <a:off x="818546" y="2651146"/>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2" name="Line"/>
            <p:cNvSpPr/>
            <p:nvPr/>
          </p:nvSpPr>
          <p:spPr>
            <a:xfrm>
              <a:off x="818546" y="1544277"/>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sp>
          <p:nvSpPr>
            <p:cNvPr id="1263" name="Line"/>
            <p:cNvSpPr/>
            <p:nvPr/>
          </p:nvSpPr>
          <p:spPr>
            <a:xfrm>
              <a:off x="818546" y="394159"/>
              <a:ext cx="1507201" cy="2"/>
            </a:xfrm>
            <a:prstGeom prst="line">
              <a:avLst/>
            </a:prstGeom>
            <a:noFill/>
            <a:ln w="25400" cap="flat">
              <a:solidFill>
                <a:srgbClr val="000000">
                  <a:alpha val="34000"/>
                </a:srgbClr>
              </a:solidFill>
              <a:prstDash val="solid"/>
              <a:miter lim="400000"/>
              <a:tailEnd type="triangle" w="med" len="med"/>
            </a:ln>
            <a:effectLst/>
          </p:spPr>
          <p:txBody>
            <a:bodyPr wrap="square" lIns="45718" tIns="45718" rIns="45718" bIns="45718" numCol="1" anchor="t">
              <a:noAutofit/>
            </a:bodyPr>
            <a:lstStyle/>
            <a:p>
              <a:pPr>
                <a:defRPr>
                  <a:solidFill>
                    <a:srgbClr val="FFFFFF"/>
                  </a:solidFill>
                </a:defRPr>
              </a:pPr>
              <a:endParaRPr/>
            </a:p>
          </p:txBody>
        </p:sp>
        <p:grpSp>
          <p:nvGrpSpPr>
            <p:cNvPr id="1268" name="Group"/>
            <p:cNvGrpSpPr/>
            <p:nvPr/>
          </p:nvGrpSpPr>
          <p:grpSpPr>
            <a:xfrm>
              <a:off x="27877" y="2333398"/>
              <a:ext cx="574545" cy="664636"/>
              <a:chOff x="0" y="0"/>
              <a:chExt cx="574544" cy="664635"/>
            </a:xfrm>
          </p:grpSpPr>
          <p:sp>
            <p:nvSpPr>
              <p:cNvPr id="1264" name="Shape"/>
              <p:cNvSpPr/>
              <p:nvPr/>
            </p:nvSpPr>
            <p:spPr>
              <a:xfrm>
                <a:off x="125903" y="-1"/>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5" name="Line"/>
              <p:cNvSpPr/>
              <p:nvPr/>
            </p:nvSpPr>
            <p:spPr>
              <a:xfrm>
                <a:off x="-1" y="336805"/>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66" name="Line"/>
              <p:cNvSpPr/>
              <p:nvPr/>
            </p:nvSpPr>
            <p:spPr>
              <a:xfrm flipV="1">
                <a:off x="125903" y="534400"/>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67" name="Line"/>
              <p:cNvSpPr/>
              <p:nvPr/>
            </p:nvSpPr>
            <p:spPr>
              <a:xfrm flipV="1">
                <a:off x="454151" y="534400"/>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3" name="Group"/>
            <p:cNvGrpSpPr/>
            <p:nvPr/>
          </p:nvGrpSpPr>
          <p:grpSpPr>
            <a:xfrm>
              <a:off x="0" y="1211960"/>
              <a:ext cx="574544" cy="664637"/>
              <a:chOff x="0" y="0"/>
              <a:chExt cx="574543" cy="664636"/>
            </a:xfrm>
          </p:grpSpPr>
          <p:sp>
            <p:nvSpPr>
              <p:cNvPr id="1269"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0" name="Line"/>
              <p:cNvSpPr/>
              <p:nvPr/>
            </p:nvSpPr>
            <p:spPr>
              <a:xfrm>
                <a:off x="-1" y="336806"/>
                <a:ext cx="574545"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1"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2"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nvGrpSpPr>
            <p:cNvPr id="1278" name="Group"/>
            <p:cNvGrpSpPr/>
            <p:nvPr/>
          </p:nvGrpSpPr>
          <p:grpSpPr>
            <a:xfrm>
              <a:off x="30736" y="61842"/>
              <a:ext cx="574545" cy="664637"/>
              <a:chOff x="0" y="0"/>
              <a:chExt cx="574544" cy="664636"/>
            </a:xfrm>
          </p:grpSpPr>
          <p:sp>
            <p:nvSpPr>
              <p:cNvPr id="1274" name="Shape"/>
              <p:cNvSpPr/>
              <p:nvPr/>
            </p:nvSpPr>
            <p:spPr>
              <a:xfrm>
                <a:off x="125903" y="0"/>
                <a:ext cx="327230" cy="326809"/>
              </a:xfrm>
              <a:custGeom>
                <a:avLst/>
                <a:gdLst/>
                <a:ahLst/>
                <a:cxnLst>
                  <a:cxn ang="0">
                    <a:pos x="wd2" y="hd2"/>
                  </a:cxn>
                  <a:cxn ang="5400000">
                    <a:pos x="wd2" y="hd2"/>
                  </a:cxn>
                  <a:cxn ang="10800000">
                    <a:pos x="wd2" y="hd2"/>
                  </a:cxn>
                  <a:cxn ang="16200000">
                    <a:pos x="wd2" y="hd2"/>
                  </a:cxn>
                </a:cxnLst>
                <a:rect l="0" t="0" r="r" b="b"/>
                <a:pathLst>
                  <a:path w="21600" h="21600" extrusionOk="0">
                    <a:moveTo>
                      <a:pt x="21600" y="10766"/>
                    </a:moveTo>
                    <a:cubicBezTo>
                      <a:pt x="21600" y="12785"/>
                      <a:pt x="21129" y="14467"/>
                      <a:pt x="20120" y="16150"/>
                    </a:cubicBezTo>
                    <a:cubicBezTo>
                      <a:pt x="19110" y="17899"/>
                      <a:pt x="17832" y="19110"/>
                      <a:pt x="16150" y="20120"/>
                    </a:cubicBezTo>
                    <a:cubicBezTo>
                      <a:pt x="14400" y="21129"/>
                      <a:pt x="12718" y="21600"/>
                      <a:pt x="10766" y="21600"/>
                    </a:cubicBezTo>
                    <a:cubicBezTo>
                      <a:pt x="8748" y="21600"/>
                      <a:pt x="7133" y="21129"/>
                      <a:pt x="5383" y="20120"/>
                    </a:cubicBezTo>
                    <a:cubicBezTo>
                      <a:pt x="3634" y="19110"/>
                      <a:pt x="2422" y="17899"/>
                      <a:pt x="1413" y="16150"/>
                    </a:cubicBezTo>
                    <a:cubicBezTo>
                      <a:pt x="404" y="14467"/>
                      <a:pt x="0" y="12785"/>
                      <a:pt x="0" y="10766"/>
                    </a:cubicBezTo>
                    <a:cubicBezTo>
                      <a:pt x="0" y="8815"/>
                      <a:pt x="404" y="7133"/>
                      <a:pt x="1413" y="5383"/>
                    </a:cubicBezTo>
                    <a:cubicBezTo>
                      <a:pt x="2422" y="3634"/>
                      <a:pt x="3634" y="2422"/>
                      <a:pt x="5383" y="1413"/>
                    </a:cubicBezTo>
                    <a:cubicBezTo>
                      <a:pt x="7133" y="404"/>
                      <a:pt x="8815" y="0"/>
                      <a:pt x="10766" y="0"/>
                    </a:cubicBezTo>
                    <a:cubicBezTo>
                      <a:pt x="12785" y="0"/>
                      <a:pt x="14400" y="404"/>
                      <a:pt x="16150" y="1413"/>
                    </a:cubicBezTo>
                    <a:cubicBezTo>
                      <a:pt x="17832" y="2422"/>
                      <a:pt x="19110" y="3634"/>
                      <a:pt x="20120" y="5383"/>
                    </a:cubicBezTo>
                    <a:cubicBezTo>
                      <a:pt x="21129" y="7133"/>
                      <a:pt x="21600" y="8815"/>
                      <a:pt x="21600" y="10766"/>
                    </a:cubicBezTo>
                  </a:path>
                </a:pathLst>
              </a:custGeom>
              <a:noFill/>
              <a:ln w="25400" cap="flat">
                <a:solidFill>
                  <a:srgbClr val="000000">
                    <a:alpha val="34000"/>
                  </a:srgbClr>
                </a:solidFill>
                <a:prstDash val="solid"/>
                <a:miter lim="800000"/>
              </a:ln>
              <a:effectLst/>
            </p:spPr>
            <p:txBody>
              <a:bodyPr wrap="square" lIns="121918" tIns="121918" rIns="121918" bIns="121918" numCol="1" anchor="ctr">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5" name="Line"/>
              <p:cNvSpPr/>
              <p:nvPr/>
            </p:nvSpPr>
            <p:spPr>
              <a:xfrm>
                <a:off x="-1" y="336806"/>
                <a:ext cx="574546" cy="32680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0021"/>
                    </a:lnTo>
                    <a:cubicBezTo>
                      <a:pt x="0" y="4469"/>
                      <a:pt x="2523" y="0"/>
                      <a:pt x="5620" y="0"/>
                    </a:cubicBezTo>
                    <a:lnTo>
                      <a:pt x="15980" y="0"/>
                    </a:lnTo>
                    <a:cubicBezTo>
                      <a:pt x="19077" y="0"/>
                      <a:pt x="21600" y="4469"/>
                      <a:pt x="21600" y="10021"/>
                    </a:cubicBezTo>
                    <a:lnTo>
                      <a:pt x="21600" y="21600"/>
                    </a:lnTo>
                  </a:path>
                </a:pathLst>
              </a:custGeom>
              <a:noFill/>
              <a:ln w="25400" cap="flat">
                <a:solidFill>
                  <a:srgbClr val="000000">
                    <a:alpha val="34000"/>
                  </a:srgbClr>
                </a:solidFill>
                <a:prstDash val="solid"/>
                <a:miter lim="800000"/>
              </a:ln>
              <a:effectLst/>
            </p:spPr>
            <p:txBody>
              <a:bodyPr wrap="square" lIns="121918" tIns="121918" rIns="121918" bIns="121918" numCol="1" anchor="t">
                <a:noAutofit/>
              </a:bodyPr>
              <a:lstStyle/>
              <a:p>
                <a:pPr defTabSz="1219200">
                  <a:lnSpc>
                    <a:spcPct val="100000"/>
                  </a:lnSpc>
                  <a:spcBef>
                    <a:spcPts val="0"/>
                  </a:spcBef>
                  <a:defRPr b="0">
                    <a:solidFill>
                      <a:srgbClr val="FFFFFF"/>
                    </a:solidFill>
                    <a:latin typeface="Arial"/>
                    <a:ea typeface="Arial"/>
                    <a:cs typeface="Arial"/>
                    <a:sym typeface="Arial"/>
                  </a:defRPr>
                </a:pPr>
                <a:endParaRPr/>
              </a:p>
            </p:txBody>
          </p:sp>
          <p:sp>
            <p:nvSpPr>
              <p:cNvPr id="1276" name="Line"/>
              <p:cNvSpPr/>
              <p:nvPr/>
            </p:nvSpPr>
            <p:spPr>
              <a:xfrm flipV="1">
                <a:off x="125903" y="534401"/>
                <a:ext cx="4497"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sp>
            <p:nvSpPr>
              <p:cNvPr id="1277" name="Line"/>
              <p:cNvSpPr/>
              <p:nvPr/>
            </p:nvSpPr>
            <p:spPr>
              <a:xfrm flipV="1">
                <a:off x="454151" y="534401"/>
                <a:ext cx="4500" cy="130236"/>
              </a:xfrm>
              <a:prstGeom prst="line">
                <a:avLst/>
              </a:prstGeom>
              <a:noFill/>
              <a:ln w="25400" cap="flat">
                <a:solidFill>
                  <a:srgbClr val="000000">
                    <a:alpha val="34000"/>
                  </a:srgbClr>
                </a:solidFill>
                <a:prstDash val="solid"/>
                <a:miter lim="800000"/>
              </a:ln>
              <a:effectLst/>
            </p:spPr>
            <p:txBody>
              <a:bodyPr wrap="square" lIns="45718" tIns="45718" rIns="45718" bIns="45718" numCol="1" anchor="t">
                <a:noAutofit/>
              </a:bodyPr>
              <a:lstStyle/>
              <a:p>
                <a:pPr>
                  <a:defRPr>
                    <a:solidFill>
                      <a:srgbClr val="FFFFFF"/>
                    </a:solidFill>
                  </a:defRPr>
                </a:pPr>
                <a:endParaRPr/>
              </a:p>
            </p:txBody>
          </p:sp>
        </p:grpSp>
      </p:grpSp>
      <p:grpSp>
        <p:nvGrpSpPr>
          <p:cNvPr id="1282" name="Azure"/>
          <p:cNvGrpSpPr/>
          <p:nvPr/>
        </p:nvGrpSpPr>
        <p:grpSpPr>
          <a:xfrm>
            <a:off x="14211275" y="10118800"/>
            <a:ext cx="2557733" cy="1019647"/>
            <a:chOff x="0" y="0"/>
            <a:chExt cx="2557732" cy="1019645"/>
          </a:xfrm>
        </p:grpSpPr>
        <p:sp>
          <p:nvSpPr>
            <p:cNvPr id="1280" name="Rectangle"/>
            <p:cNvSpPr/>
            <p:nvPr/>
          </p:nvSpPr>
          <p:spPr>
            <a:xfrm>
              <a:off x="-1" y="0"/>
              <a:ext cx="2557734" cy="1019646"/>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1281" name="Azu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15980728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EAEAD6-767D-B148-A062-2D53773D1D44}"/>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7F21BDB6-D327-8442-BA47-44886A777366}"/>
              </a:ext>
            </a:extLst>
          </p:cNvPr>
          <p:cNvSpPr>
            <a:spLocks noGrp="1"/>
          </p:cNvSpPr>
          <p:nvPr>
            <p:ph type="title"/>
          </p:nvPr>
        </p:nvSpPr>
        <p:spPr/>
        <p:txBody>
          <a:bodyPr>
            <a:normAutofit/>
          </a:bodyPr>
          <a:lstStyle/>
          <a:p>
            <a:r>
              <a:rPr lang="en-US" dirty="0"/>
              <a:t>Azure Resource </a:t>
            </a:r>
            <a:br>
              <a:rPr lang="en-US" dirty="0"/>
            </a:br>
            <a:r>
              <a:rPr lang="en-US" dirty="0"/>
              <a:t>Manager</a:t>
            </a:r>
          </a:p>
        </p:txBody>
      </p:sp>
    </p:spTree>
    <p:extLst>
      <p:ext uri="{BB962C8B-B14F-4D97-AF65-F5344CB8AC3E}">
        <p14:creationId xmlns:p14="http://schemas.microsoft.com/office/powerpoint/2010/main" val="99451291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D2E7AA-A239-0149-8A8D-C6142F903D0D}"/>
              </a:ext>
            </a:extLst>
          </p:cNvPr>
          <p:cNvSpPr>
            <a:spLocks noGrp="1"/>
          </p:cNvSpPr>
          <p:nvPr>
            <p:ph type="body" idx="1"/>
          </p:nvPr>
        </p:nvSpPr>
        <p:spPr>
          <a:xfrm>
            <a:off x="1453186" y="3349719"/>
            <a:ext cx="21745481" cy="9241292"/>
          </a:xfrm>
        </p:spPr>
        <p:txBody>
          <a:bodyPr/>
          <a:lstStyle/>
          <a:p>
            <a:pPr marL="0" indent="0">
              <a:buNone/>
            </a:pPr>
            <a:endParaRPr lang="en-US" dirty="0"/>
          </a:p>
          <a:p>
            <a:pPr marL="0" indent="0">
              <a:buNone/>
            </a:pPr>
            <a:endParaRPr lang="en-US" dirty="0"/>
          </a:p>
          <a:p>
            <a:pPr marL="0" indent="0">
              <a:buNone/>
            </a:pPr>
            <a:r>
              <a:rPr lang="en-US" dirty="0"/>
              <a:t>Slides -&gt; Challenges -&gt; Slides -&gt; Challenges</a:t>
            </a:r>
          </a:p>
          <a:p>
            <a:pPr marL="0" indent="0">
              <a:buNone/>
            </a:pPr>
            <a:endParaRPr lang="en-US" dirty="0"/>
          </a:p>
          <a:p>
            <a:pPr marL="0" indent="0">
              <a:buNone/>
            </a:pPr>
            <a:r>
              <a:rPr lang="en-US" dirty="0"/>
              <a:t>Clone the workshop repo -&gt; </a:t>
            </a:r>
            <a:r>
              <a:rPr lang="en-US" dirty="0">
                <a:hlinkClick r:id="rId3"/>
              </a:rPr>
              <a:t>bit.do/terraformworkshop</a:t>
            </a:r>
            <a:endParaRPr lang="en-US" dirty="0"/>
          </a:p>
          <a:p>
            <a:pPr marL="0" indent="0">
              <a:buNone/>
            </a:pPr>
            <a:endParaRPr lang="en-US" dirty="0"/>
          </a:p>
          <a:p>
            <a:pPr marL="0" indent="0">
              <a:buNone/>
            </a:pPr>
            <a:r>
              <a:rPr lang="en-US" dirty="0"/>
              <a:t>Import links are at the bottom of the slides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A1F16641-A5AB-6848-B020-869DC2B53F7E}"/>
              </a:ext>
            </a:extLst>
          </p:cNvPr>
          <p:cNvSpPr>
            <a:spLocks noGrp="1"/>
          </p:cNvSpPr>
          <p:nvPr>
            <p:ph type="title"/>
          </p:nvPr>
        </p:nvSpPr>
        <p:spPr/>
        <p:txBody>
          <a:bodyPr/>
          <a:lstStyle/>
          <a:p>
            <a:r>
              <a:rPr lang="en-US" dirty="0"/>
              <a:t>What’s in a Workshop</a:t>
            </a:r>
          </a:p>
        </p:txBody>
      </p:sp>
      <p:sp>
        <p:nvSpPr>
          <p:cNvPr id="4" name="Text Placeholder 3">
            <a:extLst>
              <a:ext uri="{FF2B5EF4-FFF2-40B4-BE49-F238E27FC236}">
                <a16:creationId xmlns:a16="http://schemas.microsoft.com/office/drawing/2014/main" id="{6A760B2E-4755-8A44-9E45-73DB18234068}"/>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cxnSp>
        <p:nvCxnSpPr>
          <p:cNvPr id="6" name="Straight Arrow Connector 5">
            <a:extLst>
              <a:ext uri="{FF2B5EF4-FFF2-40B4-BE49-F238E27FC236}">
                <a16:creationId xmlns:a16="http://schemas.microsoft.com/office/drawing/2014/main" id="{5F3D7D38-2137-E941-B556-6428993F239D}"/>
              </a:ext>
            </a:extLst>
          </p:cNvPr>
          <p:cNvCxnSpPr>
            <a:cxnSpLocks/>
          </p:cNvCxnSpPr>
          <p:nvPr/>
        </p:nvCxnSpPr>
        <p:spPr>
          <a:xfrm>
            <a:off x="14984361" y="9114503"/>
            <a:ext cx="4277033" cy="3476508"/>
          </a:xfrm>
          <a:prstGeom prst="straightConnector1">
            <a:avLst/>
          </a:prstGeom>
          <a:noFill/>
          <a:ln w="2032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2052592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2C4EC9-3816-BD40-AB28-E468AAB09111}"/>
              </a:ext>
            </a:extLst>
          </p:cNvPr>
          <p:cNvSpPr>
            <a:spLocks noGrp="1"/>
          </p:cNvSpPr>
          <p:nvPr>
            <p:ph type="body" idx="1"/>
          </p:nvPr>
        </p:nvSpPr>
        <p:spPr/>
        <p:txBody>
          <a:bodyPr/>
          <a:lstStyle/>
          <a:p>
            <a:pPr marL="0" indent="0">
              <a:buNone/>
            </a:pPr>
            <a:r>
              <a:rPr lang="en-US" dirty="0">
                <a:hlinkClick r:id="rId3"/>
              </a:rPr>
              <a:t>https://portal.azure.com</a:t>
            </a:r>
            <a:endParaRPr lang="en-US" dirty="0"/>
          </a:p>
          <a:p>
            <a:pPr marL="0" indent="0">
              <a:buNone/>
            </a:pPr>
            <a:endParaRPr lang="en-US" dirty="0"/>
          </a:p>
        </p:txBody>
      </p:sp>
      <p:sp>
        <p:nvSpPr>
          <p:cNvPr id="4" name="Title 3">
            <a:extLst>
              <a:ext uri="{FF2B5EF4-FFF2-40B4-BE49-F238E27FC236}">
                <a16:creationId xmlns:a16="http://schemas.microsoft.com/office/drawing/2014/main" id="{3F58E536-4956-1449-BEA8-CD9A1ADBDDCF}"/>
              </a:ext>
            </a:extLst>
          </p:cNvPr>
          <p:cNvSpPr>
            <a:spLocks noGrp="1"/>
          </p:cNvSpPr>
          <p:nvPr>
            <p:ph type="title"/>
          </p:nvPr>
        </p:nvSpPr>
        <p:spPr/>
        <p:txBody>
          <a:bodyPr>
            <a:normAutofit/>
          </a:bodyPr>
          <a:lstStyle/>
          <a:p>
            <a:r>
              <a:rPr lang="en-US" dirty="0"/>
              <a:t>Azure Portal</a:t>
            </a:r>
          </a:p>
        </p:txBody>
      </p:sp>
      <p:sp>
        <p:nvSpPr>
          <p:cNvPr id="6" name="Text Placeholder 5">
            <a:extLst>
              <a:ext uri="{FF2B5EF4-FFF2-40B4-BE49-F238E27FC236}">
                <a16:creationId xmlns:a16="http://schemas.microsoft.com/office/drawing/2014/main" id="{284FEEE2-20AE-2B4B-85CE-19DB6A2B7023}"/>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10" name="Picture 9">
            <a:extLst>
              <a:ext uri="{FF2B5EF4-FFF2-40B4-BE49-F238E27FC236}">
                <a16:creationId xmlns:a16="http://schemas.microsoft.com/office/drawing/2014/main" id="{7642D4B6-B718-7747-AC78-B374CF99543B}"/>
              </a:ext>
            </a:extLst>
          </p:cNvPr>
          <p:cNvPicPr>
            <a:picLocks noChangeAspect="1"/>
          </p:cNvPicPr>
          <p:nvPr/>
        </p:nvPicPr>
        <p:blipFill>
          <a:blip r:embed="rId4"/>
          <a:stretch>
            <a:fillRect/>
          </a:stretch>
        </p:blipFill>
        <p:spPr>
          <a:xfrm>
            <a:off x="1451869" y="4343400"/>
            <a:ext cx="18393702" cy="8539163"/>
          </a:xfrm>
          <a:prstGeom prst="rect">
            <a:avLst/>
          </a:prstGeom>
        </p:spPr>
      </p:pic>
    </p:spTree>
    <p:extLst>
      <p:ext uri="{BB962C8B-B14F-4D97-AF65-F5344CB8AC3E}">
        <p14:creationId xmlns:p14="http://schemas.microsoft.com/office/powerpoint/2010/main" val="319176794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A1C52C-B80B-3A43-A05F-3800ACAE2746}"/>
              </a:ext>
            </a:extLst>
          </p:cNvPr>
          <p:cNvPicPr>
            <a:picLocks noChangeAspect="1"/>
          </p:cNvPicPr>
          <p:nvPr/>
        </p:nvPicPr>
        <p:blipFill>
          <a:blip r:embed="rId3"/>
          <a:stretch>
            <a:fillRect/>
          </a:stretch>
        </p:blipFill>
        <p:spPr>
          <a:xfrm>
            <a:off x="7868202" y="3311724"/>
            <a:ext cx="8914130" cy="9279287"/>
          </a:xfrm>
          <a:prstGeom prst="rect">
            <a:avLst/>
          </a:prstGeom>
        </p:spPr>
      </p:pic>
      <p:sp>
        <p:nvSpPr>
          <p:cNvPr id="2" name="Text Placeholder 1">
            <a:extLst>
              <a:ext uri="{FF2B5EF4-FFF2-40B4-BE49-F238E27FC236}">
                <a16:creationId xmlns:a16="http://schemas.microsoft.com/office/drawing/2014/main" id="{70FF2E4C-3B94-1242-81E7-AC24E30F900E}"/>
              </a:ext>
            </a:extLst>
          </p:cNvPr>
          <p:cNvSpPr>
            <a:spLocks noGrp="1"/>
          </p:cNvSpPr>
          <p:nvPr>
            <p:ph type="body" idx="1"/>
          </p:nvPr>
        </p:nvSpPr>
        <p:spPr/>
        <p:txBody>
          <a:bodyPr/>
          <a:lstStyle/>
          <a:p>
            <a:endParaRPr lang="en-US" dirty="0"/>
          </a:p>
        </p:txBody>
      </p:sp>
      <p:sp>
        <p:nvSpPr>
          <p:cNvPr id="3" name="Title 2">
            <a:extLst>
              <a:ext uri="{FF2B5EF4-FFF2-40B4-BE49-F238E27FC236}">
                <a16:creationId xmlns:a16="http://schemas.microsoft.com/office/drawing/2014/main" id="{45AE802A-4274-B348-B76F-4E00C7D7B657}"/>
              </a:ext>
            </a:extLst>
          </p:cNvPr>
          <p:cNvSpPr>
            <a:spLocks noGrp="1"/>
          </p:cNvSpPr>
          <p:nvPr>
            <p:ph type="title"/>
          </p:nvPr>
        </p:nvSpPr>
        <p:spPr/>
        <p:txBody>
          <a:bodyPr/>
          <a:lstStyle/>
          <a:p>
            <a:r>
              <a:rPr lang="en-US" dirty="0"/>
              <a:t>High Level View</a:t>
            </a:r>
          </a:p>
        </p:txBody>
      </p:sp>
      <p:sp>
        <p:nvSpPr>
          <p:cNvPr id="4" name="Text Placeholder 3">
            <a:extLst>
              <a:ext uri="{FF2B5EF4-FFF2-40B4-BE49-F238E27FC236}">
                <a16:creationId xmlns:a16="http://schemas.microsoft.com/office/drawing/2014/main" id="{2F41A89F-02E3-0D48-A8CB-7CFD0636E582}"/>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988310726"/>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p:txBody>
          <a:bodyPr>
            <a:normAutofit/>
          </a:bodyPr>
          <a:lstStyle/>
          <a:p>
            <a:endParaRPr lang="en-US" b="1" dirty="0"/>
          </a:p>
          <a:p>
            <a:pPr marL="0" indent="0">
              <a:buNone/>
            </a:pPr>
            <a:r>
              <a:rPr lang="en-US" b="1" dirty="0"/>
              <a:t>Resource Group</a:t>
            </a:r>
          </a:p>
          <a:p>
            <a:pPr marL="0" indent="0">
              <a:buNone/>
            </a:pPr>
            <a:r>
              <a:rPr lang="en-US" b="1" dirty="0"/>
              <a:t>   </a:t>
            </a:r>
            <a:br>
              <a:rPr lang="en-US" b="1" dirty="0"/>
            </a:br>
            <a:r>
              <a:rPr lang="en-US" b="1" dirty="0"/>
              <a:t>   </a:t>
            </a:r>
            <a:r>
              <a:rPr lang="en-US" dirty="0"/>
              <a:t>A container that holds </a:t>
            </a:r>
          </a:p>
          <a:p>
            <a:pPr marL="0" indent="0">
              <a:buNone/>
            </a:pPr>
            <a:r>
              <a:rPr lang="en-US" dirty="0"/>
              <a:t>   related resources.</a:t>
            </a:r>
          </a:p>
          <a:p>
            <a:pPr marL="0" indent="0">
              <a:buNone/>
            </a:pPr>
            <a:endParaRPr lang="en-US"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5" name="Text Placeholder 4">
            <a:extLst>
              <a:ext uri="{FF2B5EF4-FFF2-40B4-BE49-F238E27FC236}">
                <a16:creationId xmlns:a16="http://schemas.microsoft.com/office/drawing/2014/main" id="{D71329A7-DA6C-684B-BB26-3569C98621CD}"/>
              </a:ext>
            </a:extLst>
          </p:cNvPr>
          <p:cNvSpPr>
            <a:spLocks noGrp="1"/>
          </p:cNvSpPr>
          <p:nvPr>
            <p:ph type="body" sz="quarter" idx="10"/>
          </p:nvPr>
        </p:nvSpPr>
        <p:spPr/>
        <p:txBody>
          <a:bodyPr/>
          <a:lstStyle/>
          <a:p>
            <a:r>
              <a:rPr lang="en-US" dirty="0"/>
              <a:t>https://</a:t>
            </a:r>
            <a:r>
              <a:rPr lang="en-US" dirty="0" err="1"/>
              <a:t>portal.azure.com</a:t>
            </a:r>
            <a:endParaRPr lang="en-US" dirty="0"/>
          </a:p>
        </p:txBody>
      </p:sp>
      <p:pic>
        <p:nvPicPr>
          <p:cNvPr id="4" name="Picture 3">
            <a:extLst>
              <a:ext uri="{FF2B5EF4-FFF2-40B4-BE49-F238E27FC236}">
                <a16:creationId xmlns:a16="http://schemas.microsoft.com/office/drawing/2014/main" id="{A74D6AFF-BFC4-0944-B950-2639221AC625}"/>
              </a:ext>
            </a:extLst>
          </p:cNvPr>
          <p:cNvPicPr>
            <a:picLocks noChangeAspect="1"/>
          </p:cNvPicPr>
          <p:nvPr/>
        </p:nvPicPr>
        <p:blipFill>
          <a:blip r:embed="rId3"/>
          <a:stretch>
            <a:fillRect/>
          </a:stretch>
        </p:blipFill>
        <p:spPr>
          <a:xfrm>
            <a:off x="10485120" y="3657480"/>
            <a:ext cx="12712230" cy="8351640"/>
          </a:xfrm>
          <a:prstGeom prst="rect">
            <a:avLst/>
          </a:prstGeom>
        </p:spPr>
      </p:pic>
    </p:spTree>
    <p:extLst>
      <p:ext uri="{BB962C8B-B14F-4D97-AF65-F5344CB8AC3E}">
        <p14:creationId xmlns:p14="http://schemas.microsoft.com/office/powerpoint/2010/main" val="3144639253"/>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b="1" dirty="0"/>
          </a:p>
          <a:p>
            <a:pPr marL="0" indent="0">
              <a:buNone/>
            </a:pPr>
            <a:r>
              <a:rPr lang="en-US" b="1" dirty="0"/>
              <a:t>Resource</a:t>
            </a:r>
          </a:p>
          <a:p>
            <a:pPr marL="0" indent="0">
              <a:buNone/>
            </a:pPr>
            <a:r>
              <a:rPr lang="en-US" dirty="0"/>
              <a:t>	A manageable item that is available through Azure. </a:t>
            </a:r>
          </a:p>
          <a:p>
            <a:pPr marL="0" indent="0">
              <a:buNone/>
            </a:pPr>
            <a:endParaRPr lang="en-US" dirty="0"/>
          </a:p>
          <a:p>
            <a:pPr marL="342900" lvl="1" indent="0">
              <a:buNone/>
            </a:pPr>
            <a:r>
              <a:rPr lang="en-US" dirty="0"/>
              <a:t>Some common resources are a virtual machine, storage account, web app, database, and virtual network, but there are many more!</a:t>
            </a:r>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4" name="Picture 3">
            <a:extLst>
              <a:ext uri="{FF2B5EF4-FFF2-40B4-BE49-F238E27FC236}">
                <a16:creationId xmlns:a16="http://schemas.microsoft.com/office/drawing/2014/main" id="{ABCCDFFB-9E0D-DD4E-9A7F-16F03B9811EB}"/>
              </a:ext>
            </a:extLst>
          </p:cNvPr>
          <p:cNvPicPr>
            <a:picLocks noChangeAspect="1"/>
          </p:cNvPicPr>
          <p:nvPr/>
        </p:nvPicPr>
        <p:blipFill>
          <a:blip r:embed="rId3"/>
          <a:stretch>
            <a:fillRect/>
          </a:stretch>
        </p:blipFill>
        <p:spPr>
          <a:xfrm>
            <a:off x="4876317" y="8696960"/>
            <a:ext cx="2743200" cy="2743200"/>
          </a:xfrm>
          <a:prstGeom prst="rect">
            <a:avLst/>
          </a:prstGeom>
        </p:spPr>
      </p:pic>
      <p:pic>
        <p:nvPicPr>
          <p:cNvPr id="5" name="Picture 4">
            <a:extLst>
              <a:ext uri="{FF2B5EF4-FFF2-40B4-BE49-F238E27FC236}">
                <a16:creationId xmlns:a16="http://schemas.microsoft.com/office/drawing/2014/main" id="{86AC849F-E77D-5A4C-AD8C-E0E80A77BD2E}"/>
              </a:ext>
            </a:extLst>
          </p:cNvPr>
          <p:cNvPicPr>
            <a:picLocks noChangeAspect="1"/>
          </p:cNvPicPr>
          <p:nvPr/>
        </p:nvPicPr>
        <p:blipFill>
          <a:blip r:embed="rId4"/>
          <a:stretch>
            <a:fillRect/>
          </a:stretch>
        </p:blipFill>
        <p:spPr>
          <a:xfrm>
            <a:off x="10953009" y="8696960"/>
            <a:ext cx="2743200" cy="2743200"/>
          </a:xfrm>
          <a:prstGeom prst="rect">
            <a:avLst/>
          </a:prstGeom>
        </p:spPr>
      </p:pic>
      <p:pic>
        <p:nvPicPr>
          <p:cNvPr id="6" name="Picture 5">
            <a:extLst>
              <a:ext uri="{FF2B5EF4-FFF2-40B4-BE49-F238E27FC236}">
                <a16:creationId xmlns:a16="http://schemas.microsoft.com/office/drawing/2014/main" id="{27EA5A20-8AAF-244F-A5E8-1FC2D13A3249}"/>
              </a:ext>
            </a:extLst>
          </p:cNvPr>
          <p:cNvPicPr>
            <a:picLocks noChangeAspect="1"/>
          </p:cNvPicPr>
          <p:nvPr/>
        </p:nvPicPr>
        <p:blipFill>
          <a:blip r:embed="rId5"/>
          <a:stretch>
            <a:fillRect/>
          </a:stretch>
        </p:blipFill>
        <p:spPr>
          <a:xfrm>
            <a:off x="17120658" y="8696960"/>
            <a:ext cx="2743200" cy="2743200"/>
          </a:xfrm>
          <a:prstGeom prst="rect">
            <a:avLst/>
          </a:prstGeom>
        </p:spPr>
      </p:pic>
    </p:spTree>
    <p:extLst>
      <p:ext uri="{BB962C8B-B14F-4D97-AF65-F5344CB8AC3E}">
        <p14:creationId xmlns:p14="http://schemas.microsoft.com/office/powerpoint/2010/main" val="328939730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CA63EF-F9D5-7F41-998D-1C8A9E071390}"/>
              </a:ext>
            </a:extLst>
          </p:cNvPr>
          <p:cNvSpPr>
            <a:spLocks noGrp="1"/>
          </p:cNvSpPr>
          <p:nvPr>
            <p:ph type="body" idx="1"/>
          </p:nvPr>
        </p:nvSpPr>
        <p:spPr>
          <a:xfrm>
            <a:off x="1451869" y="2767828"/>
            <a:ext cx="21745481" cy="9241292"/>
          </a:xfrm>
        </p:spPr>
        <p:txBody>
          <a:bodyPr>
            <a:normAutofit/>
          </a:bodyPr>
          <a:lstStyle/>
          <a:p>
            <a:endParaRPr lang="en-US" dirty="0"/>
          </a:p>
          <a:p>
            <a:pPr marL="0" indent="0">
              <a:buNone/>
            </a:pPr>
            <a:r>
              <a:rPr lang="en-US" b="1" dirty="0"/>
              <a:t>Resource Provider</a:t>
            </a:r>
          </a:p>
          <a:p>
            <a:pPr marL="0" indent="0">
              <a:buNone/>
            </a:pPr>
            <a:r>
              <a:rPr lang="en-US" b="1" dirty="0"/>
              <a:t>   </a:t>
            </a:r>
            <a:r>
              <a:rPr lang="en-US" dirty="0"/>
              <a:t>A service that supplies the resources you can deploy and manage through Resource Manager.</a:t>
            </a:r>
          </a:p>
          <a:p>
            <a:pPr marL="0" indent="0">
              <a:buNone/>
            </a:pPr>
            <a:endParaRPr lang="en-US" dirty="0"/>
          </a:p>
          <a:p>
            <a:pPr marL="0" indent="0">
              <a:buNone/>
            </a:pPr>
            <a:r>
              <a:rPr lang="en-US" sz="4000" dirty="0"/>
              <a:t>	</a:t>
            </a:r>
            <a:endParaRPr lang="en-US" sz="4000" u="sng" dirty="0"/>
          </a:p>
        </p:txBody>
      </p:sp>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pic>
        <p:nvPicPr>
          <p:cNvPr id="5" name="Picture 4">
            <a:extLst>
              <a:ext uri="{FF2B5EF4-FFF2-40B4-BE49-F238E27FC236}">
                <a16:creationId xmlns:a16="http://schemas.microsoft.com/office/drawing/2014/main" id="{6DD4D9BE-E8DE-5640-A255-96C504A76676}"/>
              </a:ext>
            </a:extLst>
          </p:cNvPr>
          <p:cNvPicPr>
            <a:picLocks noChangeAspect="1"/>
          </p:cNvPicPr>
          <p:nvPr/>
        </p:nvPicPr>
        <p:blipFill>
          <a:blip r:embed="rId3"/>
          <a:stretch>
            <a:fillRect/>
          </a:stretch>
        </p:blipFill>
        <p:spPr>
          <a:xfrm>
            <a:off x="5902312" y="6484620"/>
            <a:ext cx="12844593" cy="5724221"/>
          </a:xfrm>
          <a:prstGeom prst="rect">
            <a:avLst/>
          </a:prstGeom>
        </p:spPr>
      </p:pic>
    </p:spTree>
    <p:extLst>
      <p:ext uri="{BB962C8B-B14F-4D97-AF65-F5344CB8AC3E}">
        <p14:creationId xmlns:p14="http://schemas.microsoft.com/office/powerpoint/2010/main" val="46606448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572118-E9D3-CB41-9FB2-5F458D99F442}"/>
              </a:ext>
            </a:extLst>
          </p:cNvPr>
          <p:cNvSpPr>
            <a:spLocks noGrp="1"/>
          </p:cNvSpPr>
          <p:nvPr>
            <p:ph type="title"/>
          </p:nvPr>
        </p:nvSpPr>
        <p:spPr/>
        <p:txBody>
          <a:bodyPr/>
          <a:lstStyle/>
          <a:p>
            <a:r>
              <a:rPr lang="en-US" dirty="0"/>
              <a:t>Azure Resource Manager</a:t>
            </a:r>
          </a:p>
        </p:txBody>
      </p:sp>
      <p:sp>
        <p:nvSpPr>
          <p:cNvPr id="2" name="Text Placeholder 1">
            <a:extLst>
              <a:ext uri="{FF2B5EF4-FFF2-40B4-BE49-F238E27FC236}">
                <a16:creationId xmlns:a16="http://schemas.microsoft.com/office/drawing/2014/main" id="{0DCA63EF-F9D5-7F41-998D-1C8A9E071390}"/>
              </a:ext>
            </a:extLst>
          </p:cNvPr>
          <p:cNvSpPr>
            <a:spLocks noGrp="1"/>
          </p:cNvSpPr>
          <p:nvPr>
            <p:ph type="body" sz="half" idx="1"/>
          </p:nvPr>
        </p:nvSpPr>
        <p:spPr/>
        <p:txBody>
          <a:bodyPr/>
          <a:lstStyle/>
          <a:p>
            <a:r>
              <a:rPr lang="en-US" dirty="0"/>
              <a:t>Resource Group</a:t>
            </a:r>
          </a:p>
          <a:p>
            <a:pPr lvl="1"/>
            <a:r>
              <a:rPr lang="en-US" dirty="0"/>
              <a:t>Virtual Network</a:t>
            </a:r>
          </a:p>
          <a:p>
            <a:pPr lvl="3"/>
            <a:r>
              <a:rPr lang="en-US" dirty="0"/>
              <a:t>Subnet</a:t>
            </a:r>
          </a:p>
          <a:p>
            <a:pPr lvl="1"/>
            <a:r>
              <a:rPr lang="en-US" dirty="0"/>
              <a:t>Network Interface</a:t>
            </a:r>
          </a:p>
          <a:p>
            <a:pPr lvl="1"/>
            <a:r>
              <a:rPr lang="en-US" dirty="0"/>
              <a:t>Virtual Machine</a:t>
            </a:r>
          </a:p>
          <a:p>
            <a:pPr lvl="3"/>
            <a:r>
              <a:rPr lang="en-US" dirty="0"/>
              <a:t>OS Disk (from Image)</a:t>
            </a:r>
          </a:p>
        </p:txBody>
      </p:sp>
      <p:sp>
        <p:nvSpPr>
          <p:cNvPr id="4" name="Text Placeholder 3">
            <a:extLst>
              <a:ext uri="{FF2B5EF4-FFF2-40B4-BE49-F238E27FC236}">
                <a16:creationId xmlns:a16="http://schemas.microsoft.com/office/drawing/2014/main" id="{69FD245C-10CA-334A-B639-444A8CAB7C1D}"/>
              </a:ext>
            </a:extLst>
          </p:cNvPr>
          <p:cNvSpPr>
            <a:spLocks noGrp="1"/>
          </p:cNvSpPr>
          <p:nvPr>
            <p:ph type="body" sz="half" idx="13"/>
          </p:nvPr>
        </p:nvSpPr>
        <p:spPr/>
        <p:txBody>
          <a:bodyPr>
            <a:normAutofit/>
          </a:bodyPr>
          <a:lstStyle/>
          <a:p>
            <a:pPr marL="457200" lvl="0" indent="-457200" defTabSz="1828800">
              <a:spcBef>
                <a:spcPts val="1600"/>
              </a:spcBef>
              <a:buClr>
                <a:srgbClr val="7C8797"/>
              </a:buClr>
              <a:buFont typeface="Wingdings-Regular"/>
              <a:buChar char="▪"/>
            </a:pPr>
            <a:r>
              <a:rPr lang="en-US" sz="4800" dirty="0">
                <a:solidFill>
                  <a:srgbClr val="44546A"/>
                </a:solidFill>
              </a:rPr>
              <a:t>Resource Group</a:t>
            </a:r>
          </a:p>
          <a:p>
            <a:pPr marL="800100" lvl="1" indent="-514350" defTabSz="1828800">
              <a:spcBef>
                <a:spcPts val="1600"/>
              </a:spcBef>
              <a:buClr>
                <a:srgbClr val="7C8797"/>
              </a:buClr>
              <a:buFont typeface="Wingdings-Regular"/>
              <a:buChar char="–"/>
            </a:pPr>
            <a:r>
              <a:rPr lang="en-US" sz="4800" dirty="0">
                <a:solidFill>
                  <a:srgbClr val="44546A"/>
                </a:solidFill>
              </a:rPr>
              <a:t>Virtual Network</a:t>
            </a:r>
          </a:p>
          <a:p>
            <a:pPr marL="1330778" lvl="3" indent="-587828" defTabSz="1828800">
              <a:spcBef>
                <a:spcPts val="1600"/>
              </a:spcBef>
              <a:buClr>
                <a:srgbClr val="7C8797"/>
              </a:buClr>
              <a:buFont typeface="Wingdings-Regular"/>
              <a:buChar char="–"/>
            </a:pPr>
            <a:r>
              <a:rPr lang="en-US" sz="4800" dirty="0">
                <a:solidFill>
                  <a:srgbClr val="44546A"/>
                </a:solidFill>
              </a:rPr>
              <a:t>Subnet</a:t>
            </a:r>
          </a:p>
          <a:p>
            <a:pPr marL="1787978" lvl="4" indent="-587828" defTabSz="1828800">
              <a:spcBef>
                <a:spcPts val="1600"/>
              </a:spcBef>
              <a:buClr>
                <a:srgbClr val="7C8797"/>
              </a:buClr>
              <a:buFont typeface="Wingdings-Regular"/>
              <a:buChar char="–"/>
            </a:pPr>
            <a:r>
              <a:rPr lang="en-US" sz="4800" b="1" dirty="0">
                <a:solidFill>
                  <a:srgbClr val="44546A"/>
                </a:solidFill>
              </a:rPr>
              <a:t>Network Security Group</a:t>
            </a:r>
          </a:p>
          <a:p>
            <a:pPr marL="800100" lvl="1" indent="-514350" defTabSz="1828800">
              <a:spcBef>
                <a:spcPts val="1600"/>
              </a:spcBef>
              <a:buClr>
                <a:srgbClr val="7C8797"/>
              </a:buClr>
              <a:buFont typeface="Wingdings-Regular"/>
              <a:buChar char="–"/>
            </a:pPr>
            <a:r>
              <a:rPr lang="en-US" sz="4800" dirty="0">
                <a:solidFill>
                  <a:srgbClr val="44546A"/>
                </a:solidFill>
              </a:rPr>
              <a:t>Network Interface</a:t>
            </a:r>
          </a:p>
          <a:p>
            <a:pPr marL="800100" lvl="1" indent="-514350" defTabSz="1828800">
              <a:spcBef>
                <a:spcPts val="1600"/>
              </a:spcBef>
              <a:buClr>
                <a:srgbClr val="7C8797"/>
              </a:buClr>
              <a:buFont typeface="Wingdings-Regular"/>
              <a:buChar char="–"/>
            </a:pPr>
            <a:r>
              <a:rPr lang="en-US" sz="4800" dirty="0">
                <a:solidFill>
                  <a:srgbClr val="44546A"/>
                </a:solidFill>
              </a:rPr>
              <a:t>Virtual Machine</a:t>
            </a:r>
          </a:p>
          <a:p>
            <a:pPr marL="1330778" lvl="3" indent="-587828" defTabSz="1828800">
              <a:spcBef>
                <a:spcPts val="1600"/>
              </a:spcBef>
              <a:buClr>
                <a:srgbClr val="7C8797"/>
              </a:buClr>
              <a:buFont typeface="Wingdings-Regular"/>
              <a:buChar char="–"/>
            </a:pPr>
            <a:r>
              <a:rPr lang="en-US" sz="4800" dirty="0">
                <a:solidFill>
                  <a:srgbClr val="44546A"/>
                </a:solidFill>
              </a:rPr>
              <a:t>OS Disk </a:t>
            </a:r>
            <a:r>
              <a:rPr lang="en-US" sz="4800" dirty="0"/>
              <a:t>(from Image)</a:t>
            </a:r>
            <a:endParaRPr lang="en-US" sz="4800" dirty="0">
              <a:solidFill>
                <a:srgbClr val="44546A"/>
              </a:solidFill>
            </a:endParaRPr>
          </a:p>
          <a:p>
            <a:pPr marL="1330778" lvl="3" indent="-587828" defTabSz="1828800">
              <a:spcBef>
                <a:spcPts val="1600"/>
              </a:spcBef>
              <a:buClr>
                <a:srgbClr val="7C8797"/>
              </a:buClr>
              <a:buFont typeface="Wingdings-Regular"/>
              <a:buChar char="–"/>
            </a:pPr>
            <a:r>
              <a:rPr lang="en-US" sz="4800" b="1" dirty="0">
                <a:solidFill>
                  <a:srgbClr val="44546A"/>
                </a:solidFill>
              </a:rPr>
              <a:t>Data Disk(s)</a:t>
            </a:r>
          </a:p>
          <a:p>
            <a:pPr marL="1330778" lvl="3" indent="-587828" defTabSz="1828800">
              <a:spcBef>
                <a:spcPts val="1600"/>
              </a:spcBef>
              <a:buClr>
                <a:srgbClr val="7C8797"/>
              </a:buClr>
              <a:buFont typeface="Wingdings-Regular"/>
              <a:buChar char="–"/>
            </a:pPr>
            <a:r>
              <a:rPr lang="en-US" sz="4800" b="1" dirty="0">
                <a:solidFill>
                  <a:srgbClr val="44546A"/>
                </a:solidFill>
              </a:rPr>
              <a:t>Extensions</a:t>
            </a:r>
          </a:p>
          <a:p>
            <a:pPr marL="800100" lvl="1" indent="-514350" defTabSz="1828800">
              <a:spcBef>
                <a:spcPts val="1600"/>
              </a:spcBef>
              <a:buClr>
                <a:srgbClr val="7C8797"/>
              </a:buClr>
              <a:buFont typeface="Wingdings-Regular"/>
              <a:buChar char="–"/>
            </a:pPr>
            <a:endParaRPr lang="en-US" sz="4800" dirty="0">
              <a:solidFill>
                <a:srgbClr val="44546A"/>
              </a:solidFill>
            </a:endParaRPr>
          </a:p>
          <a:p>
            <a:endParaRPr lang="en-US" dirty="0"/>
          </a:p>
        </p:txBody>
      </p:sp>
      <p:pic>
        <p:nvPicPr>
          <p:cNvPr id="5" name="Picture 4">
            <a:extLst>
              <a:ext uri="{FF2B5EF4-FFF2-40B4-BE49-F238E27FC236}">
                <a16:creationId xmlns:a16="http://schemas.microsoft.com/office/drawing/2014/main" id="{09C71FB4-9606-FA4A-9313-E5793F372417}"/>
              </a:ext>
            </a:extLst>
          </p:cNvPr>
          <p:cNvPicPr>
            <a:picLocks noChangeAspect="1"/>
          </p:cNvPicPr>
          <p:nvPr/>
        </p:nvPicPr>
        <p:blipFill>
          <a:blip r:embed="rId3"/>
          <a:stretch>
            <a:fillRect/>
          </a:stretch>
        </p:blipFill>
        <p:spPr>
          <a:xfrm>
            <a:off x="3183591" y="2991096"/>
            <a:ext cx="18283351" cy="9320924"/>
          </a:xfrm>
          <a:prstGeom prst="rect">
            <a:avLst/>
          </a:prstGeom>
        </p:spPr>
      </p:pic>
    </p:spTree>
    <p:extLst>
      <p:ext uri="{BB962C8B-B14F-4D97-AF65-F5344CB8AC3E}">
        <p14:creationId xmlns:p14="http://schemas.microsoft.com/office/powerpoint/2010/main" val="1395361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F7A8A1-2FED-0D46-9934-5801A8FF7853}"/>
              </a:ext>
            </a:extLst>
          </p:cNvPr>
          <p:cNvSpPr>
            <a:spLocks noGrp="1"/>
          </p:cNvSpPr>
          <p:nvPr>
            <p:ph type="body" idx="1"/>
          </p:nvPr>
        </p:nvSpPr>
        <p:spPr/>
        <p:txBody>
          <a:bodyPr/>
          <a:lstStyle/>
          <a:p>
            <a:pPr marL="0" indent="0">
              <a:buNone/>
            </a:pPr>
            <a:endParaRPr lang="en-US" dirty="0"/>
          </a:p>
          <a:p>
            <a:pPr marL="0" indent="0">
              <a:buNone/>
            </a:pPr>
            <a:r>
              <a:rPr lang="en-US" b="1" dirty="0"/>
              <a:t>ARM Templates</a:t>
            </a:r>
            <a:endParaRPr lang="en-US" dirty="0"/>
          </a:p>
          <a:p>
            <a:pPr marL="0" indent="0">
              <a:buNone/>
            </a:pPr>
            <a:endParaRPr lang="en-US" dirty="0"/>
          </a:p>
          <a:p>
            <a:pPr marL="0" indent="0">
              <a:buNone/>
            </a:pPr>
            <a:r>
              <a:rPr lang="en-US" dirty="0"/>
              <a:t>JSON file that defines one or </a:t>
            </a:r>
          </a:p>
          <a:p>
            <a:pPr marL="0" indent="0">
              <a:buNone/>
            </a:pPr>
            <a:r>
              <a:rPr lang="en-US" dirty="0"/>
              <a:t>more resources to deploy to a </a:t>
            </a:r>
          </a:p>
          <a:p>
            <a:pPr marL="0" indent="0">
              <a:buNone/>
            </a:pPr>
            <a:r>
              <a:rPr lang="en-US" dirty="0"/>
              <a:t>resource group.</a:t>
            </a:r>
          </a:p>
          <a:p>
            <a:pPr marL="0" indent="0">
              <a:buNone/>
            </a:pPr>
            <a:endParaRPr lang="en-US" dirty="0"/>
          </a:p>
        </p:txBody>
      </p:sp>
      <p:sp>
        <p:nvSpPr>
          <p:cNvPr id="3" name="Title 2">
            <a:extLst>
              <a:ext uri="{FF2B5EF4-FFF2-40B4-BE49-F238E27FC236}">
                <a16:creationId xmlns:a16="http://schemas.microsoft.com/office/drawing/2014/main" id="{50F05C59-8F29-4542-818A-5004D11F2031}"/>
              </a:ext>
            </a:extLst>
          </p:cNvPr>
          <p:cNvSpPr>
            <a:spLocks noGrp="1"/>
          </p:cNvSpPr>
          <p:nvPr>
            <p:ph type="title"/>
          </p:nvPr>
        </p:nvSpPr>
        <p:spPr/>
        <p:txBody>
          <a:bodyPr/>
          <a:lstStyle/>
          <a:p>
            <a:r>
              <a:rPr lang="en-US" dirty="0"/>
              <a:t>Azure Resource Manager Templates</a:t>
            </a:r>
          </a:p>
        </p:txBody>
      </p:sp>
      <p:sp>
        <p:nvSpPr>
          <p:cNvPr id="4" name="Text Placeholder 3">
            <a:extLst>
              <a:ext uri="{FF2B5EF4-FFF2-40B4-BE49-F238E27FC236}">
                <a16:creationId xmlns:a16="http://schemas.microsoft.com/office/drawing/2014/main" id="{57962391-9A36-444A-9806-1B45F776CCB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05619B6F-E839-ED4A-AA81-790504274E54}"/>
              </a:ext>
            </a:extLst>
          </p:cNvPr>
          <p:cNvPicPr>
            <a:picLocks noChangeAspect="1"/>
          </p:cNvPicPr>
          <p:nvPr/>
        </p:nvPicPr>
        <p:blipFill>
          <a:blip r:embed="rId3"/>
          <a:stretch>
            <a:fillRect/>
          </a:stretch>
        </p:blipFill>
        <p:spPr>
          <a:xfrm>
            <a:off x="11856621" y="2568106"/>
            <a:ext cx="11342045" cy="9593413"/>
          </a:xfrm>
          <a:prstGeom prst="rect">
            <a:avLst/>
          </a:prstGeom>
        </p:spPr>
      </p:pic>
    </p:spTree>
    <p:extLst>
      <p:ext uri="{BB962C8B-B14F-4D97-AF65-F5344CB8AC3E}">
        <p14:creationId xmlns:p14="http://schemas.microsoft.com/office/powerpoint/2010/main" val="19900099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a:bodyPr>
          <a:lstStyle/>
          <a:p>
            <a:pPr marL="0" indent="0">
              <a:buFontTx/>
              <a:buNone/>
            </a:pPr>
            <a:endParaRPr lang="en-US" b="1" dirty="0"/>
          </a:p>
          <a:p>
            <a:pPr marL="0" indent="0">
              <a:buNone/>
            </a:pPr>
            <a:r>
              <a:rPr lang="en-US" dirty="0"/>
              <a:t>Cannot verify changes to an environment before executing</a:t>
            </a:r>
          </a:p>
          <a:p>
            <a:pPr marL="0" indent="0">
              <a:buNone/>
            </a:pPr>
            <a:endParaRPr lang="en-US" dirty="0"/>
          </a:p>
          <a:p>
            <a:pPr marL="0" indent="0">
              <a:buNone/>
            </a:pPr>
            <a:r>
              <a:rPr lang="en-US" dirty="0"/>
              <a:t>Failures can be difficult to trace</a:t>
            </a:r>
          </a:p>
          <a:p>
            <a:pPr marL="0" indent="0">
              <a:buNone/>
            </a:pPr>
            <a:endParaRPr lang="en-US" dirty="0"/>
          </a:p>
          <a:p>
            <a:pPr marL="0" indent="0">
              <a:buNone/>
            </a:pPr>
            <a:r>
              <a:rPr lang="en-US" dirty="0"/>
              <a:t>Deployments cannot cross resource groups (or subscriptions)</a:t>
            </a:r>
          </a:p>
          <a:p>
            <a:pPr marL="0" indent="0">
              <a:buNone/>
            </a:pPr>
            <a:endParaRPr lang="en-US" dirty="0"/>
          </a:p>
          <a:p>
            <a:pPr marL="0" indent="0">
              <a:buNone/>
            </a:pPr>
            <a:r>
              <a:rPr lang="en-US" dirty="0"/>
              <a:t>Custom tooling to create a full deployment</a:t>
            </a:r>
          </a:p>
          <a:p>
            <a:pPr lvl="1"/>
            <a:endParaRPr lang="en-US" dirty="0"/>
          </a:p>
          <a:p>
            <a:pPr lvl="1"/>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ARM Templates Drawbacks</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9024287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72C34F-FC5C-8F49-8761-635FF68EAF6F}"/>
              </a:ext>
            </a:extLst>
          </p:cNvPr>
          <p:cNvSpPr>
            <a:spLocks noGrp="1"/>
          </p:cNvSpPr>
          <p:nvPr>
            <p:ph type="body" idx="1"/>
          </p:nvPr>
        </p:nvSpPr>
        <p:spPr/>
        <p:txBody>
          <a:bodyPr>
            <a:normAutofit lnSpcReduction="10000"/>
          </a:bodyPr>
          <a:lstStyle/>
          <a:p>
            <a:pPr marL="0" indent="0">
              <a:buNone/>
            </a:pPr>
            <a:endParaRPr lang="en-US" dirty="0"/>
          </a:p>
          <a:p>
            <a:pPr marL="0" indent="0">
              <a:buNone/>
            </a:pPr>
            <a:r>
              <a:rPr lang="en-US" dirty="0"/>
              <a:t>Enables organizations to adopt an Infrastructure as Code</a:t>
            </a:r>
          </a:p>
          <a:p>
            <a:pPr marL="0" indent="0">
              <a:buNone/>
            </a:pPr>
            <a:endParaRPr lang="en-US" dirty="0"/>
          </a:p>
          <a:p>
            <a:pPr marL="0" indent="0">
              <a:buNone/>
            </a:pPr>
            <a:r>
              <a:rPr lang="en-US" dirty="0"/>
              <a:t>Import existing Infrastructure</a:t>
            </a:r>
          </a:p>
          <a:p>
            <a:pPr marL="0" indent="0">
              <a:buNone/>
            </a:pPr>
            <a:endParaRPr lang="en-US" dirty="0"/>
          </a:p>
          <a:p>
            <a:pPr marL="0" indent="0">
              <a:buNone/>
            </a:pPr>
            <a:r>
              <a:rPr lang="en-US" dirty="0"/>
              <a:t>Support for Linux and Windows Virtual Machines</a:t>
            </a:r>
          </a:p>
          <a:p>
            <a:pPr marL="0" indent="0">
              <a:buNone/>
            </a:pPr>
            <a:endParaRPr lang="en-US" dirty="0"/>
          </a:p>
          <a:p>
            <a:pPr marL="0" indent="0">
              <a:buNone/>
            </a:pPr>
            <a:r>
              <a:rPr lang="en-US" dirty="0"/>
              <a:t>Separate planning and execution phases</a:t>
            </a:r>
          </a:p>
          <a:p>
            <a:pPr marL="0" indent="0">
              <a:buNone/>
            </a:pPr>
            <a:endParaRPr lang="en-US" dirty="0"/>
          </a:p>
          <a:p>
            <a:pPr marL="0" indent="0">
              <a:buNone/>
            </a:pPr>
            <a:r>
              <a:rPr lang="en-US" dirty="0"/>
              <a:t>Represents entire infrastructure and supporting services with a common language</a:t>
            </a:r>
          </a:p>
          <a:p>
            <a:pPr marL="0" indent="0">
              <a:buNone/>
            </a:pPr>
            <a:endParaRPr lang="en-US" dirty="0"/>
          </a:p>
        </p:txBody>
      </p:sp>
      <p:sp>
        <p:nvSpPr>
          <p:cNvPr id="3" name="Title 2">
            <a:extLst>
              <a:ext uri="{FF2B5EF4-FFF2-40B4-BE49-F238E27FC236}">
                <a16:creationId xmlns:a16="http://schemas.microsoft.com/office/drawing/2014/main" id="{6DA66D4B-BA66-DD40-8C48-DC3D8F3C2D39}"/>
              </a:ext>
            </a:extLst>
          </p:cNvPr>
          <p:cNvSpPr>
            <a:spLocks noGrp="1"/>
          </p:cNvSpPr>
          <p:nvPr>
            <p:ph type="title"/>
          </p:nvPr>
        </p:nvSpPr>
        <p:spPr/>
        <p:txBody>
          <a:bodyPr/>
          <a:lstStyle/>
          <a:p>
            <a:r>
              <a:rPr lang="en-US" dirty="0"/>
              <a:t>Why Terraform?</a:t>
            </a:r>
          </a:p>
        </p:txBody>
      </p:sp>
      <p:sp>
        <p:nvSpPr>
          <p:cNvPr id="4" name="Text Placeholder 3">
            <a:extLst>
              <a:ext uri="{FF2B5EF4-FFF2-40B4-BE49-F238E27FC236}">
                <a16:creationId xmlns:a16="http://schemas.microsoft.com/office/drawing/2014/main" id="{BBF5347D-6690-EA43-B562-50DDED9F21F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5466837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0A96235-CD61-9E4E-B7CC-AC87BE96BBE8}"/>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2860594" y="4260984"/>
            <a:ext cx="9949138" cy="74187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7" y="3349719"/>
            <a:ext cx="10522504" cy="9241292"/>
          </a:xfrm>
        </p:spPr>
        <p:txBody>
          <a:bodyPr/>
          <a:lstStyle/>
          <a:p>
            <a:pPr marL="0" indent="0">
              <a:buNone/>
            </a:pPr>
            <a:r>
              <a:rPr lang="en-US" dirty="0"/>
              <a:t>Microsoft Investing in Terraform</a:t>
            </a:r>
          </a:p>
          <a:p>
            <a:pPr marL="0" indent="0">
              <a:buNone/>
            </a:pPr>
            <a:endParaRPr lang="en-US" dirty="0"/>
          </a:p>
          <a:p>
            <a:pPr marL="0" indent="0">
              <a:buNone/>
            </a:pPr>
            <a:r>
              <a:rPr lang="en-US" dirty="0"/>
              <a:t>Azure Container Instance</a:t>
            </a:r>
          </a:p>
          <a:p>
            <a:pPr marL="0" indent="0">
              <a:buNone/>
            </a:pPr>
            <a:endParaRPr lang="en-US" dirty="0"/>
          </a:p>
          <a:p>
            <a:pPr marL="0" indent="0">
              <a:buNone/>
            </a:pPr>
            <a:r>
              <a:rPr lang="en-US" dirty="0"/>
              <a:t>Azure Kubernetes Service</a:t>
            </a:r>
          </a:p>
          <a:p>
            <a:pPr marL="0" indent="0">
              <a:buNone/>
            </a:pPr>
            <a:endParaRPr lang="en-US" dirty="0"/>
          </a:p>
          <a:p>
            <a:pPr marL="0" indent="0">
              <a:buNone/>
            </a:pPr>
            <a:r>
              <a:rPr lang="en-US" dirty="0">
                <a:hlinkClick r:id="rId4"/>
              </a:rPr>
              <a:t>https://aka.ms/terraform</a:t>
            </a:r>
            <a:endParaRPr lang="en-US" dirty="0"/>
          </a:p>
          <a:p>
            <a:pPr marL="0" indent="0">
              <a:buNone/>
            </a:pPr>
            <a:endParaRPr lang="en-US" dirty="0"/>
          </a:p>
          <a:p>
            <a:pPr marL="0" indent="0">
              <a:buNone/>
            </a:pPr>
            <a:r>
              <a:rPr lang="en-US" dirty="0">
                <a:hlinkClick r:id="rId5"/>
              </a:rPr>
              <a:t>https://aka.ms/terraformdocs</a:t>
            </a:r>
            <a:endParaRPr lang="en-US" dirty="0"/>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8849032" y="12882564"/>
            <a:ext cx="13442644" cy="490060"/>
          </a:xfrm>
        </p:spPr>
        <p:txBody>
          <a:bodyPr/>
          <a:lstStyle/>
          <a:p>
            <a:r>
              <a:rPr lang="en-US" dirty="0"/>
              <a:t>https://</a:t>
            </a:r>
            <a:r>
              <a:rPr lang="en-US" dirty="0" err="1"/>
              <a:t>azure.microsoft.com</a:t>
            </a:r>
            <a:r>
              <a:rPr lang="en-US" dirty="0"/>
              <a:t>/</a:t>
            </a:r>
            <a:r>
              <a:rPr lang="en-US" dirty="0" err="1"/>
              <a:t>en</a:t>
            </a:r>
            <a:r>
              <a:rPr lang="en-US" dirty="0"/>
              <a:t>-us/blog/investing-deeply-in-terraform-on-azure/</a:t>
            </a:r>
          </a:p>
        </p:txBody>
      </p:sp>
    </p:spTree>
    <p:extLst>
      <p:ext uri="{BB962C8B-B14F-4D97-AF65-F5344CB8AC3E}">
        <p14:creationId xmlns:p14="http://schemas.microsoft.com/office/powerpoint/2010/main" val="172316066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1105A-631F-BE4C-AE22-7A2CCB4BBD87}"/>
              </a:ext>
            </a:extLst>
          </p:cNvPr>
          <p:cNvSpPr>
            <a:spLocks noGrp="1"/>
          </p:cNvSpPr>
          <p:nvPr>
            <p:ph type="body" idx="1"/>
          </p:nvPr>
        </p:nvSpPr>
        <p:spPr/>
        <p:txBody>
          <a:bodyPr/>
          <a:lstStyle/>
          <a:p>
            <a:r>
              <a:rPr lang="en-US" dirty="0"/>
              <a:t>Purpose</a:t>
            </a:r>
          </a:p>
          <a:p>
            <a:pPr lvl="1"/>
            <a:r>
              <a:rPr lang="en-US" dirty="0"/>
              <a:t>Why are we here?</a:t>
            </a:r>
          </a:p>
          <a:p>
            <a:pPr lvl="1"/>
            <a:endParaRPr lang="en-US" dirty="0"/>
          </a:p>
          <a:p>
            <a:r>
              <a:rPr lang="en-US" dirty="0"/>
              <a:t>Gives</a:t>
            </a:r>
          </a:p>
          <a:p>
            <a:pPr lvl="1"/>
            <a:r>
              <a:rPr lang="en-US" dirty="0"/>
              <a:t>What do you need to do?</a:t>
            </a:r>
          </a:p>
          <a:p>
            <a:pPr lvl="1"/>
            <a:endParaRPr lang="en-US" dirty="0"/>
          </a:p>
          <a:p>
            <a:r>
              <a:rPr lang="en-US" dirty="0"/>
              <a:t>Gets</a:t>
            </a:r>
          </a:p>
          <a:p>
            <a:pPr lvl="1"/>
            <a:r>
              <a:rPr lang="en-US" dirty="0"/>
              <a:t>What will get you get?</a:t>
            </a:r>
          </a:p>
        </p:txBody>
      </p:sp>
      <p:sp>
        <p:nvSpPr>
          <p:cNvPr id="3" name="Title 2">
            <a:extLst>
              <a:ext uri="{FF2B5EF4-FFF2-40B4-BE49-F238E27FC236}">
                <a16:creationId xmlns:a16="http://schemas.microsoft.com/office/drawing/2014/main" id="{0FFDF595-C8B7-C342-BA60-9825B8514710}"/>
              </a:ext>
            </a:extLst>
          </p:cNvPr>
          <p:cNvSpPr>
            <a:spLocks noGrp="1"/>
          </p:cNvSpPr>
          <p:nvPr>
            <p:ph type="title"/>
          </p:nvPr>
        </p:nvSpPr>
        <p:spPr/>
        <p:txBody>
          <a:bodyPr/>
          <a:lstStyle/>
          <a:p>
            <a:r>
              <a:rPr lang="en-US" dirty="0"/>
              <a:t>Workshop Expectations</a:t>
            </a:r>
          </a:p>
        </p:txBody>
      </p:sp>
    </p:spTree>
    <p:extLst>
      <p:ext uri="{BB962C8B-B14F-4D97-AF65-F5344CB8AC3E}">
        <p14:creationId xmlns:p14="http://schemas.microsoft.com/office/powerpoint/2010/main" val="3777341183"/>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Azure Cloud Shell Integration</a:t>
            </a:r>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6" name="Picture 5">
            <a:extLst>
              <a:ext uri="{FF2B5EF4-FFF2-40B4-BE49-F238E27FC236}">
                <a16:creationId xmlns:a16="http://schemas.microsoft.com/office/drawing/2014/main" id="{F8EF9C4C-033E-D748-B11A-A6213B3807B4}"/>
              </a:ext>
            </a:extLst>
          </p:cNvPr>
          <p:cNvPicPr>
            <a:picLocks noChangeAspect="1"/>
          </p:cNvPicPr>
          <p:nvPr/>
        </p:nvPicPr>
        <p:blipFill>
          <a:blip r:embed="rId3"/>
          <a:stretch>
            <a:fillRect/>
          </a:stretch>
        </p:blipFill>
        <p:spPr>
          <a:xfrm>
            <a:off x="10884933" y="3569110"/>
            <a:ext cx="11406743" cy="9021901"/>
          </a:xfrm>
          <a:prstGeom prst="rect">
            <a:avLst/>
          </a:prstGeom>
        </p:spPr>
      </p:pic>
    </p:spTree>
    <p:extLst>
      <p:ext uri="{BB962C8B-B14F-4D97-AF65-F5344CB8AC3E}">
        <p14:creationId xmlns:p14="http://schemas.microsoft.com/office/powerpoint/2010/main" val="248854549"/>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p:txBody>
          <a:bodyPr/>
          <a:lstStyle/>
          <a:p>
            <a:pPr marL="0" indent="0">
              <a:buNone/>
            </a:pPr>
            <a:r>
              <a:rPr lang="en-US" dirty="0"/>
              <a:t>VS Code Extension</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docs.microsoft.com</a:t>
            </a:r>
            <a:r>
              <a:rPr lang="en-US" dirty="0"/>
              <a:t>/</a:t>
            </a:r>
            <a:r>
              <a:rPr lang="en-US" dirty="0" err="1"/>
              <a:t>en</a:t>
            </a:r>
            <a:r>
              <a:rPr lang="en-US" dirty="0"/>
              <a:t>-us/azure/terraform/terraform-cloud-shell</a:t>
            </a:r>
          </a:p>
        </p:txBody>
      </p:sp>
      <p:pic>
        <p:nvPicPr>
          <p:cNvPr id="5" name="Picture 4">
            <a:extLst>
              <a:ext uri="{FF2B5EF4-FFF2-40B4-BE49-F238E27FC236}">
                <a16:creationId xmlns:a16="http://schemas.microsoft.com/office/drawing/2014/main" id="{C4D416E7-D816-7340-AE18-73056C3A538D}"/>
              </a:ext>
            </a:extLst>
          </p:cNvPr>
          <p:cNvPicPr>
            <a:picLocks noChangeAspect="1"/>
          </p:cNvPicPr>
          <p:nvPr/>
        </p:nvPicPr>
        <p:blipFill>
          <a:blip r:embed="rId3"/>
          <a:stretch>
            <a:fillRect/>
          </a:stretch>
        </p:blipFill>
        <p:spPr>
          <a:xfrm>
            <a:off x="11025050" y="2459117"/>
            <a:ext cx="12127863" cy="10277669"/>
          </a:xfrm>
          <a:prstGeom prst="rect">
            <a:avLst/>
          </a:prstGeom>
        </p:spPr>
      </p:pic>
    </p:spTree>
    <p:extLst>
      <p:ext uri="{BB962C8B-B14F-4D97-AF65-F5344CB8AC3E}">
        <p14:creationId xmlns:p14="http://schemas.microsoft.com/office/powerpoint/2010/main" val="530146400"/>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86821F-23EC-F048-BE89-BD3B85811C0F}"/>
              </a:ext>
            </a:extLst>
          </p:cNvPr>
          <p:cNvPicPr>
            <a:picLocks noChangeAspect="1"/>
          </p:cNvPicPr>
          <p:nvPr/>
        </p:nvPicPr>
        <p:blipFill>
          <a:blip r:embed="rId3"/>
          <a:stretch>
            <a:fillRect/>
          </a:stretch>
        </p:blipFill>
        <p:spPr>
          <a:xfrm>
            <a:off x="15338323" y="673285"/>
            <a:ext cx="7860343" cy="11917726"/>
          </a:xfrm>
          <a:prstGeom prst="rect">
            <a:avLst/>
          </a:prstGeom>
        </p:spPr>
      </p:pic>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13885137" cy="9241292"/>
          </a:xfrm>
        </p:spPr>
        <p:txBody>
          <a:bodyPr>
            <a:normAutofit lnSpcReduction="10000"/>
          </a:bodyPr>
          <a:lstStyle/>
          <a:p>
            <a:pPr marL="0" indent="0">
              <a:buNone/>
            </a:pPr>
            <a:r>
              <a:rPr lang="en-US" dirty="0"/>
              <a:t>Terraform Marketplace Image</a:t>
            </a:r>
          </a:p>
          <a:p>
            <a:pPr marL="0" indent="0">
              <a:buNone/>
            </a:pPr>
            <a:endParaRPr lang="en-US" dirty="0"/>
          </a:p>
          <a:p>
            <a:r>
              <a:rPr lang="en-US" sz="3600" dirty="0"/>
              <a:t>Creates a VM with system-assigned identity that's based on the Ubuntu 16.04 LTS image.</a:t>
            </a:r>
          </a:p>
          <a:p>
            <a:endParaRPr lang="en-US" sz="3600" dirty="0"/>
          </a:p>
          <a:p>
            <a:r>
              <a:rPr lang="en-US" sz="3600" dirty="0"/>
              <a:t>Installs the MSI extension on the VM to allow OAuth tokens to be issued for Azure resources.</a:t>
            </a:r>
          </a:p>
          <a:p>
            <a:endParaRPr lang="en-US" sz="3600" dirty="0"/>
          </a:p>
          <a:p>
            <a:r>
              <a:rPr lang="en-US" sz="3600" dirty="0"/>
              <a:t>Assigns RBAC permissions to the managed identity, granting owner rights for the resource group.</a:t>
            </a:r>
          </a:p>
          <a:p>
            <a:endParaRPr lang="en-US" sz="3600" dirty="0"/>
          </a:p>
          <a:p>
            <a:r>
              <a:rPr lang="en-US" sz="3600" dirty="0"/>
              <a:t>Creates a Terraform template folder (</a:t>
            </a:r>
            <a:r>
              <a:rPr lang="en-US" sz="3600" dirty="0" err="1"/>
              <a:t>tfTemplate</a:t>
            </a:r>
            <a:r>
              <a:rPr lang="en-US" sz="3600" dirty="0"/>
              <a:t>).</a:t>
            </a:r>
          </a:p>
          <a:p>
            <a:endParaRPr lang="en-US" sz="3600" dirty="0"/>
          </a:p>
          <a:p>
            <a:r>
              <a:rPr lang="en-US" sz="3600" dirty="0"/>
              <a:t>Pre-configures a Terraform remote state with the Azure back end.</a:t>
            </a:r>
          </a:p>
          <a:p>
            <a:pPr marL="0" indent="0">
              <a:buNone/>
            </a:pPr>
            <a:endParaRPr lang="en-US" dirty="0"/>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p:txBody>
          <a:bodyPr/>
          <a:lstStyle/>
          <a:p>
            <a:r>
              <a:rPr lang="en-US" dirty="0"/>
              <a:t>https://</a:t>
            </a:r>
            <a:r>
              <a:rPr lang="en-US" dirty="0" err="1"/>
              <a:t>aka.ms</a:t>
            </a:r>
            <a:r>
              <a:rPr lang="en-US" dirty="0"/>
              <a:t>/</a:t>
            </a:r>
            <a:r>
              <a:rPr lang="en-US" dirty="0" err="1"/>
              <a:t>aztfmkt</a:t>
            </a:r>
            <a:endParaRPr lang="en-US" dirty="0"/>
          </a:p>
          <a:p>
            <a:endParaRPr lang="en-US" dirty="0"/>
          </a:p>
        </p:txBody>
      </p:sp>
    </p:spTree>
    <p:extLst>
      <p:ext uri="{BB962C8B-B14F-4D97-AF65-F5344CB8AC3E}">
        <p14:creationId xmlns:p14="http://schemas.microsoft.com/office/powerpoint/2010/main" val="3454760355"/>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3F7483-76F4-7E4C-A015-7A285730B061}"/>
              </a:ext>
            </a:extLst>
          </p:cNvPr>
          <p:cNvSpPr>
            <a:spLocks noGrp="1"/>
          </p:cNvSpPr>
          <p:nvPr>
            <p:ph type="body" idx="1"/>
          </p:nvPr>
        </p:nvSpPr>
        <p:spPr>
          <a:xfrm>
            <a:off x="1453186" y="3349719"/>
            <a:ext cx="21745481" cy="9241292"/>
          </a:xfrm>
        </p:spPr>
        <p:txBody>
          <a:bodyPr/>
          <a:lstStyle/>
          <a:p>
            <a:pPr marL="0" indent="0">
              <a:buNone/>
            </a:pPr>
            <a:r>
              <a:rPr lang="en-US" dirty="0"/>
              <a:t>Terraform 3</a:t>
            </a:r>
            <a:r>
              <a:rPr lang="en-US" baseline="30000" dirty="0"/>
              <a:t>rd</a:t>
            </a:r>
            <a:r>
              <a:rPr lang="en-US" dirty="0"/>
              <a:t> Party Azure Provider</a:t>
            </a:r>
          </a:p>
        </p:txBody>
      </p:sp>
      <p:sp>
        <p:nvSpPr>
          <p:cNvPr id="3" name="Title 2">
            <a:extLst>
              <a:ext uri="{FF2B5EF4-FFF2-40B4-BE49-F238E27FC236}">
                <a16:creationId xmlns:a16="http://schemas.microsoft.com/office/drawing/2014/main" id="{4F8838A7-D78B-2C48-8EB4-DCCE50A042F0}"/>
              </a:ext>
            </a:extLst>
          </p:cNvPr>
          <p:cNvSpPr>
            <a:spLocks noGrp="1"/>
          </p:cNvSpPr>
          <p:nvPr>
            <p:ph type="title"/>
          </p:nvPr>
        </p:nvSpPr>
        <p:spPr/>
        <p:txBody>
          <a:bodyPr/>
          <a:lstStyle/>
          <a:p>
            <a:r>
              <a:rPr lang="en-US" dirty="0"/>
              <a:t>Microsoft &lt;3 Terraform</a:t>
            </a:r>
          </a:p>
        </p:txBody>
      </p:sp>
      <p:sp>
        <p:nvSpPr>
          <p:cNvPr id="4" name="Text Placeholder 3">
            <a:extLst>
              <a:ext uri="{FF2B5EF4-FFF2-40B4-BE49-F238E27FC236}">
                <a16:creationId xmlns:a16="http://schemas.microsoft.com/office/drawing/2014/main" id="{9774AFB1-FC0A-1F49-BD23-7401534629DC}"/>
              </a:ext>
            </a:extLst>
          </p:cNvPr>
          <p:cNvSpPr>
            <a:spLocks noGrp="1"/>
          </p:cNvSpPr>
          <p:nvPr>
            <p:ph type="body" sz="quarter" idx="10"/>
          </p:nvPr>
        </p:nvSpPr>
        <p:spPr>
          <a:xfrm>
            <a:off x="6139543" y="12882564"/>
            <a:ext cx="16152133" cy="490060"/>
          </a:xfrm>
        </p:spPr>
        <p:txBody>
          <a:bodyPr/>
          <a:lstStyle/>
          <a:p>
            <a:r>
              <a:rPr lang="en-US" dirty="0"/>
              <a:t>https://</a:t>
            </a:r>
            <a:r>
              <a:rPr lang="en-US" dirty="0" err="1"/>
              <a:t>azure.microsoft.com</a:t>
            </a:r>
            <a:r>
              <a:rPr lang="en-US" dirty="0"/>
              <a:t>/</a:t>
            </a:r>
            <a:r>
              <a:rPr lang="en-US" dirty="0" err="1"/>
              <a:t>en</a:t>
            </a:r>
            <a:r>
              <a:rPr lang="en-US" dirty="0"/>
              <a:t>-us/blog/introducing-the-azure-terraform-resource-provider/</a:t>
            </a:r>
          </a:p>
        </p:txBody>
      </p:sp>
      <p:pic>
        <p:nvPicPr>
          <p:cNvPr id="2050" name="Picture 2" descr="tf-arm">
            <a:extLst>
              <a:ext uri="{FF2B5EF4-FFF2-40B4-BE49-F238E27FC236}">
                <a16:creationId xmlns:a16="http://schemas.microsoft.com/office/drawing/2014/main" id="{28FEC59A-BF15-7242-9AF1-55503FB9EE0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603417" y="6799811"/>
            <a:ext cx="19443700" cy="579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0198129"/>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70927DA-903A-F94B-89E6-78AAF4F6B9CC}"/>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7A02EE78-7D44-D24B-9DDA-C5ABE8B40A96}"/>
              </a:ext>
            </a:extLst>
          </p:cNvPr>
          <p:cNvSpPr>
            <a:spLocks noGrp="1"/>
          </p:cNvSpPr>
          <p:nvPr>
            <p:ph type="title"/>
          </p:nvPr>
        </p:nvSpPr>
        <p:spPr/>
        <p:txBody>
          <a:bodyPr/>
          <a:lstStyle/>
          <a:p>
            <a:r>
              <a:rPr lang="en-US" dirty="0"/>
              <a:t>Break</a:t>
            </a:r>
          </a:p>
        </p:txBody>
      </p:sp>
    </p:spTree>
    <p:extLst>
      <p:ext uri="{BB962C8B-B14F-4D97-AF65-F5344CB8AC3E}">
        <p14:creationId xmlns:p14="http://schemas.microsoft.com/office/powerpoint/2010/main" val="3709535444"/>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B78B9C-24A0-FA45-B263-D816B14A65E8}"/>
              </a:ext>
            </a:extLst>
          </p:cNvPr>
          <p:cNvSpPr>
            <a:spLocks noGrp="1"/>
          </p:cNvSpPr>
          <p:nvPr>
            <p:ph type="body" sz="quarter" idx="13"/>
          </p:nvPr>
        </p:nvSpPr>
        <p:spPr>
          <a:xfrm>
            <a:off x="7996235" y="7817349"/>
            <a:ext cx="12890738" cy="2670542"/>
          </a:xfrm>
        </p:spPr>
        <p:txBody>
          <a:bodyPr>
            <a:normAutofit/>
          </a:bodyPr>
          <a:lstStyle/>
          <a:p>
            <a:endParaRPr lang="en-US" dirty="0"/>
          </a:p>
          <a:p>
            <a:endParaRPr lang="en-US" dirty="0"/>
          </a:p>
        </p:txBody>
      </p:sp>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a:t>Terraform</a:t>
            </a:r>
          </a:p>
        </p:txBody>
      </p:sp>
    </p:spTree>
    <p:extLst>
      <p:ext uri="{BB962C8B-B14F-4D97-AF65-F5344CB8AC3E}">
        <p14:creationId xmlns:p14="http://schemas.microsoft.com/office/powerpoint/2010/main" val="941238494"/>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5C34FA-10A3-5B4D-BBCB-5CF24EB1315C}"/>
              </a:ext>
            </a:extLst>
          </p:cNvPr>
          <p:cNvSpPr>
            <a:spLocks noGrp="1"/>
          </p:cNvSpPr>
          <p:nvPr>
            <p:ph type="body" idx="1"/>
          </p:nvPr>
        </p:nvSpPr>
        <p:spPr>
          <a:xfrm>
            <a:off x="1453186" y="3349719"/>
            <a:ext cx="21745481" cy="9241292"/>
          </a:xfrm>
        </p:spPr>
        <p:txBody>
          <a:bodyPr/>
          <a:lstStyle/>
          <a:p>
            <a:pPr marL="0" indent="0">
              <a:buNone/>
            </a:pPr>
            <a:r>
              <a:rPr lang="en-US" dirty="0">
                <a:hlinkClick r:id="rId3"/>
              </a:rPr>
              <a:t>https://www.terraform.io/</a:t>
            </a:r>
            <a:endParaRPr lang="en-US" dirty="0"/>
          </a:p>
          <a:p>
            <a:pPr marL="0" indent="0">
              <a:buNone/>
            </a:pPr>
            <a:endParaRPr lang="en-US" dirty="0"/>
          </a:p>
          <a:p>
            <a:pPr marL="0" indent="0">
              <a:buNone/>
            </a:pPr>
            <a:r>
              <a:rPr lang="en-US" dirty="0"/>
              <a:t>Open Source Software</a:t>
            </a:r>
          </a:p>
          <a:p>
            <a:pPr marL="0" indent="0">
              <a:buNone/>
            </a:pPr>
            <a:r>
              <a:rPr lang="en-US" dirty="0">
                <a:hlinkClick r:id="rId4"/>
              </a:rPr>
              <a:t>https://github.com/hashicorp/terraform</a:t>
            </a:r>
            <a:r>
              <a:rPr lang="en-US" dirty="0"/>
              <a:t> </a:t>
            </a:r>
          </a:p>
          <a:p>
            <a:pPr marL="0" indent="0">
              <a:buNone/>
            </a:pPr>
            <a:r>
              <a:rPr lang="en-US" dirty="0"/>
              <a:t> </a:t>
            </a:r>
          </a:p>
          <a:p>
            <a:pPr marL="0" indent="0">
              <a:buNone/>
            </a:pPr>
            <a:r>
              <a:rPr lang="en-US" dirty="0"/>
              <a:t>Written in GO</a:t>
            </a:r>
          </a:p>
          <a:p>
            <a:pPr marL="0" indent="0">
              <a:buNone/>
            </a:pPr>
            <a:r>
              <a:rPr lang="en-US" dirty="0">
                <a:hlinkClick r:id="rId5"/>
              </a:rPr>
              <a:t>https://golang.org/</a:t>
            </a:r>
            <a:r>
              <a:rPr lang="en-US" dirty="0"/>
              <a:t> </a:t>
            </a:r>
          </a:p>
          <a:p>
            <a:pPr marL="0" indent="0">
              <a:buNone/>
            </a:pPr>
            <a:endParaRPr lang="en-US" dirty="0"/>
          </a:p>
        </p:txBody>
      </p:sp>
      <p:sp>
        <p:nvSpPr>
          <p:cNvPr id="3" name="Title 2">
            <a:extLst>
              <a:ext uri="{FF2B5EF4-FFF2-40B4-BE49-F238E27FC236}">
                <a16:creationId xmlns:a16="http://schemas.microsoft.com/office/drawing/2014/main" id="{ED57491D-6899-6345-A901-FD0AB3D1B93E}"/>
              </a:ext>
            </a:extLst>
          </p:cNvPr>
          <p:cNvSpPr>
            <a:spLocks noGrp="1"/>
          </p:cNvSpPr>
          <p:nvPr>
            <p:ph type="title"/>
          </p:nvPr>
        </p:nvSpPr>
        <p:spPr/>
        <p:txBody>
          <a:bodyPr/>
          <a:lstStyle/>
          <a:p>
            <a:r>
              <a:rPr lang="en-CA" dirty="0"/>
              <a:t>Terraform</a:t>
            </a:r>
            <a:endParaRPr lang="en-US" dirty="0"/>
          </a:p>
        </p:txBody>
      </p:sp>
      <p:pic>
        <p:nvPicPr>
          <p:cNvPr id="1026" name="Picture 2" descr="https://golang.org/doc/gopher/frontpage.png">
            <a:extLst>
              <a:ext uri="{FF2B5EF4-FFF2-40B4-BE49-F238E27FC236}">
                <a16:creationId xmlns:a16="http://schemas.microsoft.com/office/drawing/2014/main" id="{C6592850-1915-4B43-B9F2-4C3CF38A6136}"/>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0023666" y="3349719"/>
            <a:ext cx="3175000" cy="431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github.">
            <a:extLst>
              <a:ext uri="{FF2B5EF4-FFF2-40B4-BE49-F238E27FC236}">
                <a16:creationId xmlns:a16="http://schemas.microsoft.com/office/drawing/2014/main" id="{1817AE06-C2E2-B041-83FD-3B3CAA45478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20023666" y="8922327"/>
            <a:ext cx="3177309" cy="31773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450374"/>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E31B7B-8E63-7C42-A2DD-6DA8DD4833A6}"/>
              </a:ext>
            </a:extLst>
          </p:cNvPr>
          <p:cNvSpPr>
            <a:spLocks noGrp="1"/>
          </p:cNvSpPr>
          <p:nvPr>
            <p:ph type="body"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D9017296-B609-684D-9F5E-E2639B47DAF8}"/>
              </a:ext>
            </a:extLst>
          </p:cNvPr>
          <p:cNvSpPr>
            <a:spLocks noGrp="1"/>
          </p:cNvSpPr>
          <p:nvPr>
            <p:ph type="title"/>
          </p:nvPr>
        </p:nvSpPr>
        <p:spPr/>
        <p:txBody>
          <a:bodyPr/>
          <a:lstStyle/>
          <a:p>
            <a:r>
              <a:rPr lang="en-US" dirty="0"/>
              <a:t>Terraform Documentation</a:t>
            </a:r>
          </a:p>
        </p:txBody>
      </p:sp>
      <p:sp>
        <p:nvSpPr>
          <p:cNvPr id="4" name="Text Placeholder 3">
            <a:extLst>
              <a:ext uri="{FF2B5EF4-FFF2-40B4-BE49-F238E27FC236}">
                <a16:creationId xmlns:a16="http://schemas.microsoft.com/office/drawing/2014/main" id="{CDF521D0-00C4-484A-B182-821294CEE5C6}"/>
              </a:ext>
            </a:extLst>
          </p:cNvPr>
          <p:cNvSpPr>
            <a:spLocks noGrp="1"/>
          </p:cNvSpPr>
          <p:nvPr>
            <p:ph type="body" sz="quarter" idx="10"/>
          </p:nvPr>
        </p:nvSpPr>
        <p:spPr/>
        <p:txBody>
          <a:bodyPr/>
          <a:lstStyle/>
          <a:p>
            <a:r>
              <a:rPr lang="en-US" dirty="0">
                <a:hlinkClick r:id="rId3"/>
              </a:rPr>
              <a:t>https://www.terraform.io/docs</a:t>
            </a:r>
            <a:endParaRPr lang="en-US" dirty="0"/>
          </a:p>
          <a:p>
            <a:endParaRPr lang="en-US" dirty="0"/>
          </a:p>
        </p:txBody>
      </p:sp>
      <p:pic>
        <p:nvPicPr>
          <p:cNvPr id="5" name="Picture 4">
            <a:extLst>
              <a:ext uri="{FF2B5EF4-FFF2-40B4-BE49-F238E27FC236}">
                <a16:creationId xmlns:a16="http://schemas.microsoft.com/office/drawing/2014/main" id="{592585EB-0EC3-CB4D-ABD1-E2B5101A0061}"/>
              </a:ext>
            </a:extLst>
          </p:cNvPr>
          <p:cNvPicPr>
            <a:picLocks noChangeAspect="1"/>
          </p:cNvPicPr>
          <p:nvPr/>
        </p:nvPicPr>
        <p:blipFill>
          <a:blip r:embed="rId4"/>
          <a:stretch>
            <a:fillRect/>
          </a:stretch>
        </p:blipFill>
        <p:spPr>
          <a:xfrm>
            <a:off x="1853694" y="2611271"/>
            <a:ext cx="20943146" cy="9979740"/>
          </a:xfrm>
          <a:prstGeom prst="rect">
            <a:avLst/>
          </a:prstGeom>
        </p:spPr>
      </p:pic>
    </p:spTree>
    <p:extLst>
      <p:ext uri="{BB962C8B-B14F-4D97-AF65-F5344CB8AC3E}">
        <p14:creationId xmlns:p14="http://schemas.microsoft.com/office/powerpoint/2010/main" val="198902191"/>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90" name="Group"/>
          <p:cNvGrpSpPr/>
          <p:nvPr/>
        </p:nvGrpSpPr>
        <p:grpSpPr>
          <a:xfrm>
            <a:off x="11832323" y="7115043"/>
            <a:ext cx="611225" cy="696702"/>
            <a:chOff x="0" y="0"/>
            <a:chExt cx="611223" cy="696700"/>
          </a:xfrm>
        </p:grpSpPr>
        <p:sp>
          <p:nvSpPr>
            <p:cNvPr id="986" name="Shape"/>
            <p:cNvSpPr/>
            <p:nvPr/>
          </p:nvSpPr>
          <p:spPr>
            <a:xfrm>
              <a:off x="211052" y="123302"/>
              <a:ext cx="189118" cy="329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7" name="Shape"/>
            <p:cNvSpPr/>
            <p:nvPr/>
          </p:nvSpPr>
          <p:spPr>
            <a:xfrm>
              <a:off x="420592" y="123302"/>
              <a:ext cx="190631" cy="329062"/>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8" name="Shape"/>
            <p:cNvSpPr/>
            <p:nvPr/>
          </p:nvSpPr>
          <p:spPr>
            <a:xfrm>
              <a:off x="-1" y="-1"/>
              <a:ext cx="189875" cy="3305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sp>
          <p:nvSpPr>
            <p:cNvPr id="989" name="Shape"/>
            <p:cNvSpPr/>
            <p:nvPr/>
          </p:nvSpPr>
          <p:spPr>
            <a:xfrm>
              <a:off x="211052" y="366882"/>
              <a:ext cx="189118" cy="329818"/>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8" tIns="121918" rIns="121918" bIns="121918" numCol="1" anchor="t">
              <a:noAutofit/>
            </a:bodyPr>
            <a:lstStyle/>
            <a:p>
              <a:pPr>
                <a:lnSpc>
                  <a:spcPct val="100000"/>
                </a:lnSpc>
                <a:spcBef>
                  <a:spcPts val="0"/>
                </a:spcBef>
                <a:defRPr sz="2600" b="0">
                  <a:latin typeface="Verdana"/>
                  <a:ea typeface="Verdana"/>
                  <a:cs typeface="Verdana"/>
                  <a:sym typeface="Verdana"/>
                </a:defRPr>
              </a:pPr>
              <a:endParaRPr/>
            </a:p>
          </p:txBody>
        </p:sp>
      </p:grpSp>
      <p:sp>
        <p:nvSpPr>
          <p:cNvPr id="991" name="Slide Number"/>
          <p:cNvSpPr txBox="1">
            <a:spLocks noGrp="1"/>
          </p:cNvSpPr>
          <p:nvPr>
            <p:ph type="sldNum" sz="quarter" idx="4294967295"/>
          </p:nvPr>
        </p:nvSpPr>
        <p:spPr>
          <a:xfrm>
            <a:off x="23456898" y="12945581"/>
            <a:ext cx="514905"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58</a:t>
            </a:fld>
            <a:endParaRPr/>
          </a:p>
        </p:txBody>
      </p:sp>
      <p:sp>
        <p:nvSpPr>
          <p:cNvPr id="993" name="Shape"/>
          <p:cNvSpPr/>
          <p:nvPr/>
        </p:nvSpPr>
        <p:spPr>
          <a:xfrm>
            <a:off x="9622037" y="6005439"/>
            <a:ext cx="5031635" cy="2915962"/>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8" tIns="121918" rIns="121918" bIns="121918"/>
          <a:lstStyle/>
          <a:p>
            <a:pPr>
              <a:lnSpc>
                <a:spcPct val="100000"/>
              </a:lnSpc>
              <a:spcBef>
                <a:spcPts val="0"/>
              </a:spcBef>
              <a:defRPr sz="3400" b="0">
                <a:latin typeface="Verdana"/>
                <a:ea typeface="Verdana"/>
                <a:cs typeface="Verdana"/>
                <a:sym typeface="Verdana"/>
              </a:defRPr>
            </a:pPr>
            <a:endParaRPr/>
          </a:p>
        </p:txBody>
      </p:sp>
      <p:grpSp>
        <p:nvGrpSpPr>
          <p:cNvPr id="997" name="Core"/>
          <p:cNvGrpSpPr/>
          <p:nvPr/>
        </p:nvGrpSpPr>
        <p:grpSpPr>
          <a:xfrm>
            <a:off x="8139907" y="6953570"/>
            <a:ext cx="2557733" cy="1019647"/>
            <a:chOff x="0" y="0"/>
            <a:chExt cx="2557732" cy="1019645"/>
          </a:xfrm>
        </p:grpSpPr>
        <p:sp>
          <p:nvSpPr>
            <p:cNvPr id="995" name="Rectangle"/>
            <p:cNvSpPr/>
            <p:nvPr/>
          </p:nvSpPr>
          <p:spPr>
            <a:xfrm>
              <a:off x="-1" y="0"/>
              <a:ext cx="2557734" cy="1019646"/>
            </a:xfrm>
            <a:prstGeom prst="rect">
              <a:avLst/>
            </a:prstGeom>
            <a:solidFill>
              <a:schemeClr val="accent4"/>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3700" b="0">
                  <a:solidFill>
                    <a:srgbClr val="FFFFFF"/>
                  </a:solidFill>
                  <a:latin typeface="+mj-lt"/>
                  <a:ea typeface="+mj-ea"/>
                  <a:cs typeface="+mj-cs"/>
                  <a:sym typeface="Helvetica"/>
                </a:defRPr>
              </a:pPr>
              <a:endParaRPr/>
            </a:p>
          </p:txBody>
        </p:sp>
        <p:sp>
          <p:nvSpPr>
            <p:cNvPr id="996" name="Core"/>
            <p:cNvSpPr txBox="1"/>
            <p:nvPr/>
          </p:nvSpPr>
          <p:spPr>
            <a:xfrm>
              <a:off x="-1" y="179623"/>
              <a:ext cx="2557734" cy="6604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700" b="0">
                  <a:solidFill>
                    <a:srgbClr val="FFFFFF"/>
                  </a:solidFill>
                  <a:latin typeface="+mj-lt"/>
                  <a:ea typeface="+mj-ea"/>
                  <a:cs typeface="+mj-cs"/>
                  <a:sym typeface="Helvetica"/>
                </a:defRPr>
              </a:lvl1pPr>
            </a:lstStyle>
            <a:p>
              <a:r>
                <a:t>Core</a:t>
              </a:r>
            </a:p>
          </p:txBody>
        </p:sp>
      </p:grpSp>
      <p:sp>
        <p:nvSpPr>
          <p:cNvPr id="1008" name="Provision any infrastructure for any application"/>
          <p:cNvSpPr txBox="1">
            <a:spLocks noGrp="1"/>
          </p:cNvSpPr>
          <p:nvPr>
            <p:ph type="title"/>
          </p:nvPr>
        </p:nvSpPr>
        <p:spPr>
          <a:xfrm>
            <a:off x="1565395" y="875900"/>
            <a:ext cx="21746798" cy="2207524"/>
          </a:xfrm>
          <a:prstGeom prst="rect">
            <a:avLst/>
          </a:prstGeom>
        </p:spPr>
        <p:txBody>
          <a:bodyPr/>
          <a:lstStyle>
            <a:lvl1pPr defTabSz="1664207">
              <a:spcBef>
                <a:spcPts val="1600"/>
              </a:spcBef>
              <a:defRPr sz="6700" spc="-300">
                <a:latin typeface="Verdana"/>
                <a:ea typeface="Verdana"/>
                <a:cs typeface="Verdana"/>
                <a:sym typeface="Verdana"/>
              </a:defRPr>
            </a:lvl1pPr>
          </a:lstStyle>
          <a:p>
            <a:r>
              <a:t>Provision any infrastructure for any application</a:t>
            </a:r>
          </a:p>
        </p:txBody>
      </p:sp>
      <p:grpSp>
        <p:nvGrpSpPr>
          <p:cNvPr id="1013" name="Azure"/>
          <p:cNvGrpSpPr/>
          <p:nvPr/>
        </p:nvGrpSpPr>
        <p:grpSpPr>
          <a:xfrm>
            <a:off x="13370914" y="7115044"/>
            <a:ext cx="1920089" cy="696700"/>
            <a:chOff x="0" y="0"/>
            <a:chExt cx="1920088" cy="696698"/>
          </a:xfrm>
        </p:grpSpPr>
        <p:sp>
          <p:nvSpPr>
            <p:cNvPr id="1011" name="Rectangle"/>
            <p:cNvSpPr/>
            <p:nvPr/>
          </p:nvSpPr>
          <p:spPr>
            <a:xfrm>
              <a:off x="-1" y="0"/>
              <a:ext cx="1920090" cy="696699"/>
            </a:xfrm>
            <a:prstGeom prst="rect">
              <a:avLst/>
            </a:prstGeom>
            <a:solidFill>
              <a:srgbClr val="942192"/>
            </a:solidFill>
            <a:ln w="12700" cap="flat">
              <a:noFill/>
              <a:miter lim="400000"/>
            </a:ln>
            <a:effectLst>
              <a:outerShdw blurRad="38100" dist="25400" dir="5400000" rotWithShape="0">
                <a:srgbClr val="000000">
                  <a:alpha val="50000"/>
                </a:srgbClr>
              </a:outerShdw>
            </a:effectLst>
          </p:spPr>
          <p:txBody>
            <a:bodyPr wrap="square" lIns="121918" tIns="121918" rIns="121918" bIns="121918" numCol="1" anchor="ctr">
              <a:noAutofit/>
            </a:bodyPr>
            <a:lstStyle/>
            <a:p>
              <a:pPr algn="ctr" defTabSz="825500">
                <a:lnSpc>
                  <a:spcPct val="100000"/>
                </a:lnSpc>
                <a:spcBef>
                  <a:spcPts val="0"/>
                </a:spcBef>
                <a:defRPr sz="5000" b="0">
                  <a:solidFill>
                    <a:srgbClr val="FFFFFF"/>
                  </a:solidFill>
                  <a:latin typeface="+mj-lt"/>
                  <a:ea typeface="+mj-ea"/>
                  <a:cs typeface="+mj-cs"/>
                  <a:sym typeface="Helvetica"/>
                </a:defRPr>
              </a:pPr>
              <a:endParaRPr/>
            </a:p>
          </p:txBody>
        </p:sp>
        <p:sp>
          <p:nvSpPr>
            <p:cNvPr id="1012" name="Azure"/>
            <p:cNvSpPr txBox="1"/>
            <p:nvPr/>
          </p:nvSpPr>
          <p:spPr>
            <a:xfrm>
              <a:off x="-1" y="68949"/>
              <a:ext cx="1920090" cy="5588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lgn="ctr" defTabSz="825500">
                <a:lnSpc>
                  <a:spcPct val="100000"/>
                </a:lnSpc>
                <a:spcBef>
                  <a:spcPts val="0"/>
                </a:spcBef>
                <a:defRPr sz="3000" b="0">
                  <a:solidFill>
                    <a:srgbClr val="FFFFFF"/>
                  </a:solidFill>
                  <a:latin typeface="+mj-lt"/>
                  <a:ea typeface="+mj-ea"/>
                  <a:cs typeface="+mj-cs"/>
                  <a:sym typeface="Helvetica"/>
                </a:defRPr>
              </a:lvl1pPr>
            </a:lstStyle>
            <a:p>
              <a:r>
                <a:t>Azure</a:t>
              </a:r>
            </a:p>
          </p:txBody>
        </p:sp>
      </p:grpSp>
    </p:spTree>
    <p:extLst>
      <p:ext uri="{BB962C8B-B14F-4D97-AF65-F5344CB8AC3E}">
        <p14:creationId xmlns:p14="http://schemas.microsoft.com/office/powerpoint/2010/main" val="2574816115"/>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BF261A-7D9B-264B-9982-58EDBFD06D50}"/>
              </a:ext>
            </a:extLst>
          </p:cNvPr>
          <p:cNvPicPr>
            <a:picLocks noChangeAspect="1"/>
          </p:cNvPicPr>
          <p:nvPr/>
        </p:nvPicPr>
        <p:blipFill>
          <a:blip r:embed="rId3"/>
          <a:stretch>
            <a:fillRect/>
          </a:stretch>
        </p:blipFill>
        <p:spPr>
          <a:xfrm>
            <a:off x="2742079" y="2568107"/>
            <a:ext cx="19166376" cy="9795798"/>
          </a:xfrm>
          <a:prstGeom prst="rect">
            <a:avLst/>
          </a:prstGeom>
        </p:spPr>
      </p:pic>
      <p:sp>
        <p:nvSpPr>
          <p:cNvPr id="3" name="Title 2">
            <a:extLst>
              <a:ext uri="{FF2B5EF4-FFF2-40B4-BE49-F238E27FC236}">
                <a16:creationId xmlns:a16="http://schemas.microsoft.com/office/drawing/2014/main" id="{179576EB-A140-5D48-9A84-5AE68D4CA30D}"/>
              </a:ext>
            </a:extLst>
          </p:cNvPr>
          <p:cNvSpPr>
            <a:spLocks noGrp="1"/>
          </p:cNvSpPr>
          <p:nvPr>
            <p:ph type="title"/>
          </p:nvPr>
        </p:nvSpPr>
        <p:spPr/>
        <p:txBody>
          <a:bodyPr/>
          <a:lstStyle/>
          <a:p>
            <a:r>
              <a:rPr lang="en-US" dirty="0"/>
              <a:t>Terraform Providers</a:t>
            </a:r>
          </a:p>
        </p:txBody>
      </p:sp>
      <p:sp>
        <p:nvSpPr>
          <p:cNvPr id="4" name="Text Placeholder 3">
            <a:extLst>
              <a:ext uri="{FF2B5EF4-FFF2-40B4-BE49-F238E27FC236}">
                <a16:creationId xmlns:a16="http://schemas.microsoft.com/office/drawing/2014/main" id="{345BD554-0430-644B-9505-EC7B3F73DED3}"/>
              </a:ext>
            </a:extLst>
          </p:cNvPr>
          <p:cNvSpPr>
            <a:spLocks noGrp="1"/>
          </p:cNvSpPr>
          <p:nvPr>
            <p:ph type="body" sz="quarter" idx="10"/>
          </p:nvPr>
        </p:nvSpPr>
        <p:spPr/>
        <p:txBody>
          <a:bodyPr/>
          <a:lstStyle/>
          <a:p>
            <a:r>
              <a:rPr lang="en-US" dirty="0"/>
              <a:t>https://</a:t>
            </a:r>
            <a:r>
              <a:rPr lang="en-US" dirty="0" err="1"/>
              <a:t>github.com</a:t>
            </a:r>
            <a:r>
              <a:rPr lang="en-US" dirty="0"/>
              <a:t>/terraform-providers</a:t>
            </a:r>
          </a:p>
        </p:txBody>
      </p:sp>
    </p:spTree>
    <p:extLst>
      <p:ext uri="{BB962C8B-B14F-4D97-AF65-F5344CB8AC3E}">
        <p14:creationId xmlns:p14="http://schemas.microsoft.com/office/powerpoint/2010/main" val="179901739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0ED5EF-6E5B-BE48-B9A4-D80ADB1843C5}"/>
              </a:ext>
            </a:extLst>
          </p:cNvPr>
          <p:cNvSpPr>
            <a:spLocks noGrp="1"/>
          </p:cNvSpPr>
          <p:nvPr>
            <p:ph type="body" idx="1"/>
          </p:nvPr>
        </p:nvSpPr>
        <p:spPr/>
        <p:txBody>
          <a:bodyPr anchor="ctr">
            <a:normAutofit/>
          </a:bodyPr>
          <a:lstStyle/>
          <a:p>
            <a:pPr marL="0" indent="0" algn="ctr">
              <a:buNone/>
            </a:pPr>
            <a:r>
              <a:rPr lang="en-US" sz="7200" u="sng" dirty="0">
                <a:hlinkClick r:id="rId3"/>
              </a:rPr>
              <a:t>https://goo.gl/forms/R1va12J0ZEUplv2D3</a:t>
            </a:r>
            <a:endParaRPr lang="en-US" sz="7200" u="sng" dirty="0"/>
          </a:p>
        </p:txBody>
      </p:sp>
      <p:sp>
        <p:nvSpPr>
          <p:cNvPr id="3" name="Title 2">
            <a:extLst>
              <a:ext uri="{FF2B5EF4-FFF2-40B4-BE49-F238E27FC236}">
                <a16:creationId xmlns:a16="http://schemas.microsoft.com/office/drawing/2014/main" id="{1A5A7929-5A62-4247-BCFE-AF3DDBD88544}"/>
              </a:ext>
            </a:extLst>
          </p:cNvPr>
          <p:cNvSpPr>
            <a:spLocks noGrp="1"/>
          </p:cNvSpPr>
          <p:nvPr>
            <p:ph type="title"/>
          </p:nvPr>
        </p:nvSpPr>
        <p:spPr/>
        <p:txBody>
          <a:bodyPr/>
          <a:lstStyle/>
          <a:p>
            <a:r>
              <a:rPr lang="en-US" dirty="0"/>
              <a:t>Pre-Session Survey</a:t>
            </a:r>
          </a:p>
        </p:txBody>
      </p:sp>
      <p:sp>
        <p:nvSpPr>
          <p:cNvPr id="4" name="Text Placeholder 3">
            <a:extLst>
              <a:ext uri="{FF2B5EF4-FFF2-40B4-BE49-F238E27FC236}">
                <a16:creationId xmlns:a16="http://schemas.microsoft.com/office/drawing/2014/main" id="{A3287F45-AF35-B648-BA08-8D08A45FBC1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83252175"/>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9C9191-E43D-574C-8A52-F2118C7C6ACF}"/>
              </a:ext>
            </a:extLst>
          </p:cNvPr>
          <p:cNvSpPr>
            <a:spLocks noGrp="1"/>
          </p:cNvSpPr>
          <p:nvPr>
            <p:ph type="body" idx="1"/>
          </p:nvPr>
        </p:nvSpPr>
        <p:spPr>
          <a:xfrm>
            <a:off x="1453186" y="3349719"/>
            <a:ext cx="10785387" cy="9241292"/>
          </a:xfrm>
        </p:spPr>
        <p:txBody>
          <a:bodyPr>
            <a:normAutofit/>
          </a:bodyPr>
          <a:lstStyle/>
          <a:p>
            <a:pPr marL="0" indent="0">
              <a:buNone/>
            </a:pPr>
            <a:endParaRPr lang="en-US" dirty="0"/>
          </a:p>
          <a:p>
            <a:pPr marL="0" indent="0">
              <a:buNone/>
            </a:pPr>
            <a:r>
              <a:rPr lang="en-US" dirty="0"/>
              <a:t>100+ resources</a:t>
            </a:r>
          </a:p>
          <a:p>
            <a:pPr marL="0" indent="0">
              <a:buNone/>
            </a:pPr>
            <a:endParaRPr lang="en-US" dirty="0"/>
          </a:p>
          <a:p>
            <a:pPr marL="0" indent="0">
              <a:buNone/>
            </a:pPr>
            <a:r>
              <a:rPr lang="en-US" dirty="0"/>
              <a:t>Very active code base</a:t>
            </a:r>
          </a:p>
          <a:p>
            <a:pPr marL="0" indent="0">
              <a:buNone/>
            </a:pPr>
            <a:endParaRPr lang="en-US" dirty="0"/>
          </a:p>
          <a:p>
            <a:pPr marL="0" indent="0">
              <a:buNone/>
            </a:pPr>
            <a:r>
              <a:rPr lang="en-US" dirty="0"/>
              <a:t>Frequent releases</a:t>
            </a:r>
          </a:p>
          <a:p>
            <a:pPr lvl="1">
              <a:buFont typeface="Courier New" panose="02070309020205020404" pitchFamily="49" charset="0"/>
              <a:buChar char="o"/>
            </a:pPr>
            <a:r>
              <a:rPr lang="en-US" dirty="0"/>
              <a:t>Jan  2018 -&gt; </a:t>
            </a:r>
            <a:r>
              <a:rPr lang="en-US" b="1" dirty="0"/>
              <a:t>v1.0.0</a:t>
            </a:r>
          </a:p>
          <a:p>
            <a:pPr lvl="1">
              <a:buFont typeface="Courier New" panose="02070309020205020404" pitchFamily="49" charset="0"/>
              <a:buChar char="o"/>
            </a:pPr>
            <a:r>
              <a:rPr lang="en-US" dirty="0"/>
              <a:t>May 2018 -&gt; </a:t>
            </a:r>
            <a:r>
              <a:rPr lang="en-US" b="1" dirty="0"/>
              <a:t>v1.4.0</a:t>
            </a:r>
          </a:p>
          <a:p>
            <a:pPr marL="0" indent="0">
              <a:buNone/>
            </a:pPr>
            <a:endParaRPr lang="en-US" dirty="0"/>
          </a:p>
          <a:p>
            <a:pPr marL="0" indent="0">
              <a:buNone/>
            </a:pPr>
            <a:r>
              <a:rPr lang="en-US" dirty="0"/>
              <a:t>Great visibility into progress</a:t>
            </a:r>
          </a:p>
        </p:txBody>
      </p:sp>
      <p:sp>
        <p:nvSpPr>
          <p:cNvPr id="3" name="Title 2">
            <a:extLst>
              <a:ext uri="{FF2B5EF4-FFF2-40B4-BE49-F238E27FC236}">
                <a16:creationId xmlns:a16="http://schemas.microsoft.com/office/drawing/2014/main" id="{A0A16E3C-F810-824A-9BFB-C46B1FEDA063}"/>
              </a:ext>
            </a:extLst>
          </p:cNvPr>
          <p:cNvSpPr>
            <a:spLocks noGrp="1"/>
          </p:cNvSpPr>
          <p:nvPr>
            <p:ph type="title"/>
          </p:nvPr>
        </p:nvSpPr>
        <p:spPr/>
        <p:txBody>
          <a:bodyPr>
            <a:normAutofit/>
          </a:bodyPr>
          <a:lstStyle/>
          <a:p>
            <a:r>
              <a:rPr lang="en-US" dirty="0"/>
              <a:t>Azure Provider</a:t>
            </a:r>
          </a:p>
        </p:txBody>
      </p:sp>
      <p:sp>
        <p:nvSpPr>
          <p:cNvPr id="4" name="Text Placeholder 3">
            <a:extLst>
              <a:ext uri="{FF2B5EF4-FFF2-40B4-BE49-F238E27FC236}">
                <a16:creationId xmlns:a16="http://schemas.microsoft.com/office/drawing/2014/main" id="{3431F2F7-5092-1F4B-8D04-70C0ECC99783}"/>
              </a:ext>
            </a:extLst>
          </p:cNvPr>
          <p:cNvSpPr>
            <a:spLocks noGrp="1"/>
          </p:cNvSpPr>
          <p:nvPr>
            <p:ph type="body" sz="quarter" idx="10"/>
          </p:nvPr>
        </p:nvSpPr>
        <p:spPr/>
        <p:txBody>
          <a:bodyPr/>
          <a:lstStyle/>
          <a:p>
            <a:r>
              <a:rPr lang="en-US" dirty="0"/>
              <a:t>https://</a:t>
            </a:r>
            <a:r>
              <a:rPr lang="en-US" dirty="0" err="1"/>
              <a:t>github.com</a:t>
            </a:r>
            <a:r>
              <a:rPr lang="en-US" dirty="0"/>
              <a:t>/terraform-providers/terraform-provider-</a:t>
            </a:r>
            <a:r>
              <a:rPr lang="en-US" dirty="0" err="1"/>
              <a:t>azurerm</a:t>
            </a:r>
            <a:endParaRPr lang="en-US" dirty="0"/>
          </a:p>
        </p:txBody>
      </p:sp>
      <p:pic>
        <p:nvPicPr>
          <p:cNvPr id="5" name="Picture 4">
            <a:extLst>
              <a:ext uri="{FF2B5EF4-FFF2-40B4-BE49-F238E27FC236}">
                <a16:creationId xmlns:a16="http://schemas.microsoft.com/office/drawing/2014/main" id="{7ED8EA51-BD2A-354E-B9CB-BC7A85B8CF0F}"/>
              </a:ext>
            </a:extLst>
          </p:cNvPr>
          <p:cNvPicPr>
            <a:picLocks noChangeAspect="1"/>
          </p:cNvPicPr>
          <p:nvPr/>
        </p:nvPicPr>
        <p:blipFill>
          <a:blip r:embed="rId3"/>
          <a:stretch>
            <a:fillRect/>
          </a:stretch>
        </p:blipFill>
        <p:spPr>
          <a:xfrm>
            <a:off x="12238573" y="4289904"/>
            <a:ext cx="10960093" cy="6870861"/>
          </a:xfrm>
          <a:prstGeom prst="rect">
            <a:avLst/>
          </a:prstGeom>
        </p:spPr>
      </p:pic>
    </p:spTree>
    <p:extLst>
      <p:ext uri="{BB962C8B-B14F-4D97-AF65-F5344CB8AC3E}">
        <p14:creationId xmlns:p14="http://schemas.microsoft.com/office/powerpoint/2010/main" val="399470673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B9AF64-FF80-504B-9219-6B0CE7C2955C}"/>
              </a:ext>
            </a:extLst>
          </p:cNvPr>
          <p:cNvSpPr>
            <a:spLocks noGrp="1"/>
          </p:cNvSpPr>
          <p:nvPr>
            <p:ph type="title"/>
          </p:nvPr>
        </p:nvSpPr>
        <p:spPr/>
        <p:txBody>
          <a:bodyPr/>
          <a:lstStyle/>
          <a:p>
            <a:r>
              <a:rPr lang="en-US" dirty="0"/>
              <a:t>Azure Provider Documentation</a:t>
            </a:r>
          </a:p>
        </p:txBody>
      </p:sp>
      <p:sp>
        <p:nvSpPr>
          <p:cNvPr id="4" name="Text Placeholder 3">
            <a:extLst>
              <a:ext uri="{FF2B5EF4-FFF2-40B4-BE49-F238E27FC236}">
                <a16:creationId xmlns:a16="http://schemas.microsoft.com/office/drawing/2014/main" id="{D3F77377-F284-0948-99D5-EDA31470F437}"/>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endParaRPr lang="en-US" dirty="0"/>
          </a:p>
        </p:txBody>
      </p:sp>
      <p:pic>
        <p:nvPicPr>
          <p:cNvPr id="5" name="Picture 4">
            <a:extLst>
              <a:ext uri="{FF2B5EF4-FFF2-40B4-BE49-F238E27FC236}">
                <a16:creationId xmlns:a16="http://schemas.microsoft.com/office/drawing/2014/main" id="{EE335173-EFA6-5C4C-A3C5-44C0D615DE2A}"/>
              </a:ext>
            </a:extLst>
          </p:cNvPr>
          <p:cNvPicPr>
            <a:picLocks noChangeAspect="1"/>
          </p:cNvPicPr>
          <p:nvPr/>
        </p:nvPicPr>
        <p:blipFill>
          <a:blip r:embed="rId3"/>
          <a:stretch>
            <a:fillRect/>
          </a:stretch>
        </p:blipFill>
        <p:spPr>
          <a:xfrm>
            <a:off x="2602509" y="2855758"/>
            <a:ext cx="19445516" cy="9739154"/>
          </a:xfrm>
          <a:prstGeom prst="rect">
            <a:avLst/>
          </a:prstGeom>
        </p:spPr>
      </p:pic>
    </p:spTree>
    <p:extLst>
      <p:ext uri="{BB962C8B-B14F-4D97-AF65-F5344CB8AC3E}">
        <p14:creationId xmlns:p14="http://schemas.microsoft.com/office/powerpoint/2010/main" val="316658093"/>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8F65D3-C2F9-8D4E-9D00-9CD357A2A0A0}"/>
              </a:ext>
            </a:extLst>
          </p:cNvPr>
          <p:cNvSpPr>
            <a:spLocks noGrp="1"/>
          </p:cNvSpPr>
          <p:nvPr>
            <p:ph type="body" idx="1"/>
          </p:nvPr>
        </p:nvSpPr>
        <p:spPr/>
        <p:txBody>
          <a:bodyPr/>
          <a:lstStyle/>
          <a:p>
            <a:pPr marL="0" indent="0">
              <a:buNone/>
            </a:pPr>
            <a:endParaRPr lang="en-US" dirty="0"/>
          </a:p>
          <a:p>
            <a:pPr marL="0" indent="0">
              <a:buNone/>
            </a:pPr>
            <a:r>
              <a:rPr lang="en-US" dirty="0"/>
              <a:t>Human-readable configuration (HCL) is designed for human consumption so users can quickly interpret and understand their infrastructure configuration.</a:t>
            </a:r>
          </a:p>
          <a:p>
            <a:pPr marL="0" indent="0">
              <a:buNone/>
            </a:pPr>
            <a:endParaRPr lang="en-US" dirty="0"/>
          </a:p>
          <a:p>
            <a:pPr marL="0" indent="0">
              <a:buNone/>
            </a:pPr>
            <a:r>
              <a:rPr lang="en-US" dirty="0"/>
              <a:t>HCL includes a full JSON parser for machine-generated configurations.</a:t>
            </a:r>
          </a:p>
          <a:p>
            <a:pPr marL="0" indent="0">
              <a:buNone/>
            </a:pPr>
            <a:endParaRPr lang="en-US" dirty="0"/>
          </a:p>
        </p:txBody>
      </p:sp>
      <p:sp>
        <p:nvSpPr>
          <p:cNvPr id="3" name="Title 2">
            <a:extLst>
              <a:ext uri="{FF2B5EF4-FFF2-40B4-BE49-F238E27FC236}">
                <a16:creationId xmlns:a16="http://schemas.microsoft.com/office/drawing/2014/main" id="{3D2E22C0-8245-E74C-8EA5-CE6BDBCF6723}"/>
              </a:ext>
            </a:extLst>
          </p:cNvPr>
          <p:cNvSpPr>
            <a:spLocks noGrp="1"/>
          </p:cNvSpPr>
          <p:nvPr>
            <p:ph type="title"/>
          </p:nvPr>
        </p:nvSpPr>
        <p:spPr/>
        <p:txBody>
          <a:bodyPr>
            <a:normAutofit/>
          </a:bodyPr>
          <a:lstStyle/>
          <a:p>
            <a:r>
              <a:rPr lang="en-US" dirty="0" err="1"/>
              <a:t>Hashicorp</a:t>
            </a:r>
            <a:r>
              <a:rPr lang="en-US" dirty="0"/>
              <a:t> Configuration Language</a:t>
            </a:r>
          </a:p>
        </p:txBody>
      </p:sp>
      <p:sp>
        <p:nvSpPr>
          <p:cNvPr id="10" name="Text Placeholder 9">
            <a:extLst>
              <a:ext uri="{FF2B5EF4-FFF2-40B4-BE49-F238E27FC236}">
                <a16:creationId xmlns:a16="http://schemas.microsoft.com/office/drawing/2014/main" id="{A79A5231-3721-9B4D-8B16-083AE6DF42A2}"/>
              </a:ext>
            </a:extLst>
          </p:cNvPr>
          <p:cNvSpPr>
            <a:spLocks noGrp="1"/>
          </p:cNvSpPr>
          <p:nvPr>
            <p:ph type="body" sz="quarter" idx="10"/>
          </p:nvPr>
        </p:nvSpPr>
        <p:spPr/>
        <p:txBody>
          <a:bodyPr/>
          <a:lstStyle/>
          <a:p>
            <a:r>
              <a:rPr lang="en-US" dirty="0">
                <a:hlinkClick r:id="rId3"/>
              </a:rPr>
              <a:t>https://github.com/hashicorp/hcl</a:t>
            </a:r>
            <a:endParaRPr lang="en-US" dirty="0"/>
          </a:p>
        </p:txBody>
      </p:sp>
      <p:sp>
        <p:nvSpPr>
          <p:cNvPr id="8" name="TextBox 7">
            <a:extLst>
              <a:ext uri="{FF2B5EF4-FFF2-40B4-BE49-F238E27FC236}">
                <a16:creationId xmlns:a16="http://schemas.microsoft.com/office/drawing/2014/main" id="{D8B9BA18-FA49-DF49-98B8-9AE9B1106021}"/>
              </a:ext>
            </a:extLst>
          </p:cNvPr>
          <p:cNvSpPr txBox="1"/>
          <p:nvPr/>
        </p:nvSpPr>
        <p:spPr>
          <a:xfrm>
            <a:off x="18717491" y="10099239"/>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4291649604"/>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9D9DC8-C8C5-3E4C-9544-D5009E07E019}"/>
              </a:ext>
            </a:extLst>
          </p:cNvPr>
          <p:cNvSpPr>
            <a:spLocks noGrp="1"/>
          </p:cNvSpPr>
          <p:nvPr>
            <p:ph type="body" sz="half" idx="13"/>
          </p:nvPr>
        </p:nvSpPr>
        <p:spPr/>
        <p:txBody>
          <a:bodyPr>
            <a:normAutofit/>
          </a:bodyPr>
          <a:lstStyle/>
          <a:p>
            <a:pPr marL="0" indent="0">
              <a:spcBef>
                <a:spcPts val="0"/>
              </a:spcBef>
              <a:buNone/>
            </a:pPr>
            <a:r>
              <a:rPr lang="en-US" sz="3600" dirty="0">
                <a:solidFill>
                  <a:srgbClr val="D73A49"/>
                </a:solidFill>
                <a:latin typeface="Menlo" panose="020B0609030804020204" pitchFamily="49" charset="0"/>
                <a:ea typeface="Times New Roman" panose="02020603050405020304" pitchFamily="18" charset="0"/>
              </a:rPr>
              <a:t>resource</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azurerm_resource_group</a:t>
            </a:r>
            <a:r>
              <a:rPr lang="en-US" sz="3600" dirty="0">
                <a:solidFill>
                  <a:srgbClr val="22863A"/>
                </a:solidFill>
                <a:latin typeface="Menlo" panose="020B0609030804020204" pitchFamily="49" charset="0"/>
                <a:ea typeface="Times New Roman" panose="02020603050405020304" pitchFamily="18" charset="0"/>
              </a:rPr>
              <a:t>" "</a:t>
            </a:r>
            <a:r>
              <a:rPr lang="en-US" sz="3600" dirty="0" err="1">
                <a:solidFill>
                  <a:srgbClr val="22863A"/>
                </a:solidFill>
                <a:latin typeface="Menlo" panose="020B0609030804020204" pitchFamily="49" charset="0"/>
                <a:ea typeface="Times New Roman" panose="02020603050405020304" pitchFamily="18" charset="0"/>
              </a:rPr>
              <a:t>myfirstrg</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name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myfirstresourcegroup</a:t>
            </a:r>
            <a:r>
              <a:rPr lang="en-US" sz="3600" dirty="0">
                <a:solidFill>
                  <a:srgbClr val="22863A"/>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  location </a:t>
            </a:r>
            <a:r>
              <a:rPr lang="en-US" sz="3600" dirty="0">
                <a:solidFill>
                  <a:srgbClr val="D73A49"/>
                </a:solidFill>
                <a:latin typeface="Menlo" panose="020B0609030804020204" pitchFamily="49" charset="0"/>
                <a:ea typeface="Times New Roman" panose="02020603050405020304" pitchFamily="18" charset="0"/>
              </a:rPr>
              <a:t>=</a:t>
            </a:r>
            <a:r>
              <a:rPr lang="en-US" sz="3600" dirty="0">
                <a:solidFill>
                  <a:srgbClr val="24292E"/>
                </a:solidFill>
                <a:latin typeface="Menlo" panose="020B0609030804020204" pitchFamily="49" charset="0"/>
                <a:ea typeface="Times New Roman" panose="02020603050405020304" pitchFamily="18" charset="0"/>
              </a:rPr>
              <a:t> </a:t>
            </a:r>
            <a:r>
              <a:rPr lang="en-US" sz="3600" dirty="0">
                <a:solidFill>
                  <a:srgbClr val="22863A"/>
                </a:solidFill>
                <a:latin typeface="Menlo" panose="020B0609030804020204" pitchFamily="49" charset="0"/>
                <a:ea typeface="Times New Roman" panose="02020603050405020304" pitchFamily="18" charset="0"/>
              </a:rPr>
              <a:t>”</a:t>
            </a:r>
            <a:r>
              <a:rPr lang="en-US" sz="3600" dirty="0" err="1">
                <a:solidFill>
                  <a:srgbClr val="22863A"/>
                </a:solidFill>
                <a:latin typeface="Menlo" panose="020B0609030804020204" pitchFamily="49" charset="0"/>
                <a:ea typeface="Times New Roman" panose="02020603050405020304" pitchFamily="18" charset="0"/>
              </a:rPr>
              <a:t>eastus</a:t>
            </a:r>
            <a:r>
              <a:rPr lang="en-US" sz="3600" dirty="0">
                <a:solidFill>
                  <a:srgbClr val="22863A"/>
                </a:solidFill>
                <a:latin typeface="Menlo" panose="020B0609030804020204" pitchFamily="49" charset="0"/>
                <a:ea typeface="Times New Roman" panose="02020603050405020304" pitchFamily="18" charset="0"/>
              </a:rPr>
              <a:t>"</a:t>
            </a:r>
            <a:endParaRPr lang="en-US" sz="1200" dirty="0">
              <a:latin typeface="Times New Roman" panose="02020603050405020304" pitchFamily="18" charset="0"/>
              <a:ea typeface="Times New Roman" panose="02020603050405020304" pitchFamily="18" charset="0"/>
            </a:endParaRPr>
          </a:p>
          <a:p>
            <a:pPr marL="0" indent="0">
              <a:spcBef>
                <a:spcPts val="0"/>
              </a:spcBef>
              <a:buNone/>
            </a:pPr>
            <a:r>
              <a:rPr lang="en-US" sz="3600" dirty="0">
                <a:solidFill>
                  <a:srgbClr val="24292E"/>
                </a:solidFill>
                <a:latin typeface="Menlo" panose="020B0609030804020204" pitchFamily="49" charset="0"/>
                <a:ea typeface="Times New Roman" panose="02020603050405020304" pitchFamily="18" charset="0"/>
              </a:rPr>
              <a:t>}</a:t>
            </a:r>
            <a:endParaRPr lang="en-US" sz="1100" dirty="0">
              <a:effectLst/>
              <a:latin typeface="Times New Roman" panose="02020603050405020304" pitchFamily="18" charset="0"/>
              <a:ea typeface="Times New Roman" panose="02020603050405020304" pitchFamily="18" charset="0"/>
            </a:endParaRPr>
          </a:p>
        </p:txBody>
      </p:sp>
      <p:sp>
        <p:nvSpPr>
          <p:cNvPr id="3" name="Text Placeholder 2">
            <a:extLst>
              <a:ext uri="{FF2B5EF4-FFF2-40B4-BE49-F238E27FC236}">
                <a16:creationId xmlns:a16="http://schemas.microsoft.com/office/drawing/2014/main" id="{8AA1CB31-AF41-5144-A404-2D4F1042D88D}"/>
              </a:ext>
            </a:extLst>
          </p:cNvPr>
          <p:cNvSpPr>
            <a:spLocks noGrp="1"/>
          </p:cNvSpPr>
          <p:nvPr>
            <p:ph type="body" sz="quarter" idx="14"/>
          </p:nvPr>
        </p:nvSpPr>
        <p:spPr/>
        <p:txBody>
          <a:bodyPr>
            <a:normAutofit fontScale="55000" lnSpcReduction="20000"/>
          </a:bodyPr>
          <a:lstStyle/>
          <a:p>
            <a:pPr marL="0" indent="0">
              <a:buNone/>
            </a:pPr>
            <a:r>
              <a:rPr lang="en-US" dirty="0" err="1"/>
              <a:t>main.tf</a:t>
            </a:r>
            <a:endParaRPr lang="en-US" dirty="0"/>
          </a:p>
        </p:txBody>
      </p:sp>
      <p:sp>
        <p:nvSpPr>
          <p:cNvPr id="4" name="Text Placeholder 3">
            <a:extLst>
              <a:ext uri="{FF2B5EF4-FFF2-40B4-BE49-F238E27FC236}">
                <a16:creationId xmlns:a16="http://schemas.microsoft.com/office/drawing/2014/main" id="{5BA8BB47-AE78-F247-9753-1C8D2077CDB9}"/>
              </a:ext>
            </a:extLst>
          </p:cNvPr>
          <p:cNvSpPr>
            <a:spLocks noGrp="1"/>
          </p:cNvSpPr>
          <p:nvPr>
            <p:ph type="body" sz="quarter" idx="15"/>
          </p:nvPr>
        </p:nvSpPr>
        <p:spPr/>
        <p:txBody>
          <a:bodyPr/>
          <a:lstStyle/>
          <a:p>
            <a:endParaRPr lang="en-US"/>
          </a:p>
        </p:txBody>
      </p:sp>
      <p:sp>
        <p:nvSpPr>
          <p:cNvPr id="5" name="Title 4">
            <a:extLst>
              <a:ext uri="{FF2B5EF4-FFF2-40B4-BE49-F238E27FC236}">
                <a16:creationId xmlns:a16="http://schemas.microsoft.com/office/drawing/2014/main" id="{F92A4EC6-4EBD-754C-AE77-0AE1353B0901}"/>
              </a:ext>
            </a:extLst>
          </p:cNvPr>
          <p:cNvSpPr>
            <a:spLocks noGrp="1"/>
          </p:cNvSpPr>
          <p:nvPr>
            <p:ph type="title"/>
          </p:nvPr>
        </p:nvSpPr>
        <p:spPr/>
        <p:txBody>
          <a:bodyPr/>
          <a:lstStyle/>
          <a:p>
            <a:endParaRPr lang="en-US" dirty="0"/>
          </a:p>
        </p:txBody>
      </p:sp>
      <p:sp>
        <p:nvSpPr>
          <p:cNvPr id="30" name="TextBox 29">
            <a:extLst>
              <a:ext uri="{FF2B5EF4-FFF2-40B4-BE49-F238E27FC236}">
                <a16:creationId xmlns:a16="http://schemas.microsoft.com/office/drawing/2014/main" id="{8B9B5285-31B0-604C-ACC7-8766D8A6D497}"/>
              </a:ext>
            </a:extLst>
          </p:cNvPr>
          <p:cNvSpPr txBox="1"/>
          <p:nvPr/>
        </p:nvSpPr>
        <p:spPr>
          <a:xfrm>
            <a:off x="14117782" y="6871130"/>
            <a:ext cx="246284" cy="90127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21919" tIns="121919" rIns="121919" bIns="121919" numCol="1" spcCol="38100" rtlCol="0" anchor="b">
            <a:spAutoFit/>
          </a:bodyPr>
          <a:lstStyle/>
          <a:p>
            <a:pPr marL="0" marR="0" indent="0" algn="l" defTabSz="1828800" rtl="0" fontAlgn="auto" latinLnBrk="0" hangingPunct="0">
              <a:lnSpc>
                <a:spcPct val="80000"/>
              </a:lnSpc>
              <a:spcBef>
                <a:spcPts val="500"/>
              </a:spcBef>
              <a:spcAft>
                <a:spcPts val="0"/>
              </a:spcAft>
              <a:buClrTx/>
              <a:buSzTx/>
              <a:buFontTx/>
              <a:buNone/>
              <a:tabLst/>
            </a:pPr>
            <a:endParaRPr kumimoji="0" lang="en-US" sz="4800" b="1"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401152980"/>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4A45E6-2F75-4140-AFB1-C9ECD68DF0FE}"/>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643061E9-C065-4C44-94AD-E2B590D2621D}"/>
              </a:ext>
            </a:extLst>
          </p:cNvPr>
          <p:cNvSpPr>
            <a:spLocks noGrp="1"/>
          </p:cNvSpPr>
          <p:nvPr>
            <p:ph type="title"/>
          </p:nvPr>
        </p:nvSpPr>
        <p:spPr/>
        <p:txBody>
          <a:bodyPr/>
          <a:lstStyle/>
          <a:p>
            <a:r>
              <a:rPr lang="en-US" dirty="0"/>
              <a:t>Terraform in Action</a:t>
            </a:r>
          </a:p>
        </p:txBody>
      </p:sp>
    </p:spTree>
    <p:extLst>
      <p:ext uri="{BB962C8B-B14F-4D97-AF65-F5344CB8AC3E}">
        <p14:creationId xmlns:p14="http://schemas.microsoft.com/office/powerpoint/2010/main" val="3019825724"/>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241157-FDE6-B248-BEEC-08FE8CF8FA04}"/>
              </a:ext>
            </a:extLst>
          </p:cNvPr>
          <p:cNvSpPr/>
          <p:nvPr/>
        </p:nvSpPr>
        <p:spPr>
          <a:xfrm>
            <a:off x="6913756" y="4438186"/>
            <a:ext cx="10103006" cy="6289288"/>
          </a:xfrm>
          <a:prstGeom prst="rect">
            <a:avLst/>
          </a:prstGeom>
          <a:solidFill>
            <a:srgbClr val="5C4EE5">
              <a:alpha val="26275"/>
            </a:srgbClr>
          </a:solidFill>
          <a:ln w="76200" cap="flat">
            <a:solidFill>
              <a:srgbClr val="857AEC"/>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400" b="0" i="0" u="none" strike="noStrike" cap="none" spc="0" normalizeH="0" baseline="0">
              <a:ln>
                <a:noFill/>
              </a:ln>
              <a:solidFill>
                <a:srgbClr val="000000"/>
              </a:solidFill>
              <a:effectLst/>
              <a:uFillTx/>
              <a:latin typeface="Verdana"/>
              <a:ea typeface="Verdana"/>
              <a:cs typeface="Verdana"/>
              <a:sym typeface="Verdana"/>
            </a:endParaRPr>
          </a:p>
        </p:txBody>
      </p:sp>
      <p:sp>
        <p:nvSpPr>
          <p:cNvPr id="840" name="Shape 840"/>
          <p:cNvSpPr/>
          <p:nvPr/>
        </p:nvSpPr>
        <p:spPr>
          <a:xfrm>
            <a:off x="13472346" y="3517025"/>
            <a:ext cx="8710406" cy="664634"/>
          </a:xfrm>
          <a:prstGeom prst="rect">
            <a:avLst/>
          </a:prstGeom>
          <a:ln w="25400">
            <a:miter lim="400000"/>
          </a:ln>
          <a:extLst>
            <a:ext uri="{C572A759-6A51-4108-AA02-DFA0A04FC94B}">
              <ma14:wrappingTextBoxFlag xmlns="" xmlns:ma14="http://schemas.microsoft.com/office/mac/drawingml/2011/main" val="1"/>
            </a:ext>
          </a:extLst>
        </p:spPr>
        <p:txBody>
          <a:bodyPr lIns="135466" tIns="135466" rIns="135466" bIns="135466" anchor="ctr">
            <a:spAutoFit/>
          </a:bodyPr>
          <a:lstStyle>
            <a:lvl1pPr algn="ctr">
              <a:lnSpc>
                <a:spcPct val="150000"/>
              </a:lnSpc>
              <a:spcBef>
                <a:spcPts val="0"/>
              </a:spcBef>
              <a:defRPr sz="2600" cap="all">
                <a:solidFill>
                  <a:srgbClr val="44546A"/>
                </a:solidFill>
                <a:latin typeface="Verdana"/>
                <a:ea typeface="Verdana"/>
                <a:cs typeface="Verdana"/>
                <a:sym typeface="Verdana"/>
              </a:defRPr>
            </a:lvl1pPr>
          </a:lstStyle>
          <a:p>
            <a:r>
              <a:t> </a:t>
            </a:r>
          </a:p>
        </p:txBody>
      </p:sp>
      <p:sp>
        <p:nvSpPr>
          <p:cNvPr id="841" name="Shape 841"/>
          <p:cNvSpPr>
            <a:spLocks noGrp="1"/>
          </p:cNvSpPr>
          <p:nvPr>
            <p:ph type="sldNum" sz="quarter" idx="2"/>
          </p:nvPr>
        </p:nvSpPr>
        <p:spPr>
          <a:xfrm>
            <a:off x="23586082" y="12945582"/>
            <a:ext cx="385723" cy="48514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65</a:t>
            </a:fld>
            <a:endParaRPr/>
          </a:p>
        </p:txBody>
      </p:sp>
      <p:sp>
        <p:nvSpPr>
          <p:cNvPr id="842" name="Shape 842"/>
          <p:cNvSpPr/>
          <p:nvPr/>
        </p:nvSpPr>
        <p:spPr>
          <a:xfrm>
            <a:off x="9429893" y="6026026"/>
            <a:ext cx="5031633" cy="2915961"/>
          </a:xfrm>
          <a:custGeom>
            <a:avLst/>
            <a:gdLst/>
            <a:ahLst/>
            <a:cxnLst>
              <a:cxn ang="0">
                <a:pos x="wd2" y="hd2"/>
              </a:cxn>
              <a:cxn ang="5400000">
                <a:pos x="wd2" y="hd2"/>
              </a:cxn>
              <a:cxn ang="10800000">
                <a:pos x="wd2" y="hd2"/>
              </a:cxn>
              <a:cxn ang="16200000">
                <a:pos x="wd2" y="hd2"/>
              </a:cxn>
            </a:cxnLst>
            <a:rect l="0" t="0" r="r" b="b"/>
            <a:pathLst>
              <a:path w="21600" h="21600" extrusionOk="0">
                <a:moveTo>
                  <a:pt x="21600" y="10816"/>
                </a:moveTo>
                <a:lnTo>
                  <a:pt x="10782" y="21600"/>
                </a:lnTo>
                <a:lnTo>
                  <a:pt x="0" y="10847"/>
                </a:lnTo>
                <a:lnTo>
                  <a:pt x="10782" y="0"/>
                </a:lnTo>
                <a:lnTo>
                  <a:pt x="21600" y="10816"/>
                </a:lnTo>
                <a:close/>
              </a:path>
            </a:pathLst>
          </a:custGeom>
          <a:solidFill>
            <a:schemeClr val="accent4">
              <a:alpha val="14000"/>
            </a:schemeClr>
          </a:solidFill>
          <a:ln w="63500">
            <a:solidFill>
              <a:schemeClr val="accent4">
                <a:alpha val="56000"/>
              </a:schemeClr>
            </a:solidFill>
            <a:miter/>
          </a:ln>
        </p:spPr>
        <p:txBody>
          <a:bodyPr lIns="121919" tIns="121919" rIns="121919" bIns="121919"/>
          <a:lstStyle/>
          <a:p>
            <a:pPr>
              <a:lnSpc>
                <a:spcPct val="100000"/>
              </a:lnSpc>
              <a:spcBef>
                <a:spcPts val="0"/>
              </a:spcBef>
              <a:defRPr sz="3400" b="0">
                <a:solidFill>
                  <a:srgbClr val="000000"/>
                </a:solidFill>
                <a:latin typeface="Verdana"/>
                <a:ea typeface="Verdana"/>
                <a:cs typeface="Verdana"/>
                <a:sym typeface="Verdana"/>
              </a:defRPr>
            </a:pPr>
            <a:endParaRPr dirty="0"/>
          </a:p>
        </p:txBody>
      </p:sp>
      <p:grpSp>
        <p:nvGrpSpPr>
          <p:cNvPr id="847" name="Group 847"/>
          <p:cNvGrpSpPr/>
          <p:nvPr/>
        </p:nvGrpSpPr>
        <p:grpSpPr>
          <a:xfrm>
            <a:off x="11640179" y="7135630"/>
            <a:ext cx="611222" cy="696699"/>
            <a:chOff x="0" y="0"/>
            <a:chExt cx="611221" cy="696698"/>
          </a:xfrm>
        </p:grpSpPr>
        <p:sp>
          <p:nvSpPr>
            <p:cNvPr id="843" name="Shape 843"/>
            <p:cNvSpPr/>
            <p:nvPr/>
          </p:nvSpPr>
          <p:spPr>
            <a:xfrm>
              <a:off x="211052" y="123302"/>
              <a:ext cx="189117" cy="3290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200"/>
                  </a:lnTo>
                  <a:lnTo>
                    <a:pt x="21600" y="21600"/>
                  </a:lnTo>
                  <a:lnTo>
                    <a:pt x="0" y="14400"/>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4" name="Shape 844"/>
            <p:cNvSpPr/>
            <p:nvPr/>
          </p:nvSpPr>
          <p:spPr>
            <a:xfrm>
              <a:off x="420592" y="123302"/>
              <a:ext cx="190630" cy="329061"/>
            </a:xfrm>
            <a:custGeom>
              <a:avLst/>
              <a:gdLst/>
              <a:ahLst/>
              <a:cxnLst>
                <a:cxn ang="0">
                  <a:pos x="wd2" y="hd2"/>
                </a:cxn>
                <a:cxn ang="5400000">
                  <a:pos x="wd2" y="hd2"/>
                </a:cxn>
                <a:cxn ang="10800000">
                  <a:pos x="wd2" y="hd2"/>
                </a:cxn>
                <a:cxn ang="16200000">
                  <a:pos x="wd2" y="hd2"/>
                </a:cxn>
              </a:cxnLst>
              <a:rect l="0" t="0" r="r" b="b"/>
              <a:pathLst>
                <a:path w="21600" h="21600" extrusionOk="0">
                  <a:moveTo>
                    <a:pt x="0" y="7200"/>
                  </a:moveTo>
                  <a:lnTo>
                    <a:pt x="0" y="21600"/>
                  </a:lnTo>
                  <a:lnTo>
                    <a:pt x="21600" y="14400"/>
                  </a:lnTo>
                  <a:lnTo>
                    <a:pt x="21600" y="0"/>
                  </a:lnTo>
                  <a:lnTo>
                    <a:pt x="0" y="7200"/>
                  </a:lnTo>
                  <a:close/>
                </a:path>
              </a:pathLst>
            </a:custGeom>
            <a:solidFill>
              <a:srgbClr val="4040B2"/>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5" name="Shape 845"/>
            <p:cNvSpPr/>
            <p:nvPr/>
          </p:nvSpPr>
          <p:spPr>
            <a:xfrm>
              <a:off x="-1" y="-1"/>
              <a:ext cx="189874" cy="330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384"/>
                  </a:lnTo>
                  <a:lnTo>
                    <a:pt x="21600" y="21600"/>
                  </a:lnTo>
                  <a:lnTo>
                    <a:pt x="21600" y="7216"/>
                  </a:lnTo>
                  <a:lnTo>
                    <a:pt x="0" y="0"/>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sp>
          <p:nvSpPr>
            <p:cNvPr id="846" name="Shape 846"/>
            <p:cNvSpPr/>
            <p:nvPr/>
          </p:nvSpPr>
          <p:spPr>
            <a:xfrm>
              <a:off x="211052" y="366882"/>
              <a:ext cx="189117" cy="329817"/>
            </a:xfrm>
            <a:custGeom>
              <a:avLst/>
              <a:gdLst/>
              <a:ahLst/>
              <a:cxnLst>
                <a:cxn ang="0">
                  <a:pos x="wd2" y="hd2"/>
                </a:cxn>
                <a:cxn ang="5400000">
                  <a:pos x="wd2" y="hd2"/>
                </a:cxn>
                <a:cxn ang="10800000">
                  <a:pos x="wd2" y="hd2"/>
                </a:cxn>
                <a:cxn ang="16200000">
                  <a:pos x="wd2" y="hd2"/>
                </a:cxn>
              </a:cxnLst>
              <a:rect l="0" t="0" r="r" b="b"/>
              <a:pathLst>
                <a:path w="21600" h="21600" extrusionOk="0">
                  <a:moveTo>
                    <a:pt x="0" y="14417"/>
                  </a:moveTo>
                  <a:lnTo>
                    <a:pt x="21600" y="21600"/>
                  </a:lnTo>
                  <a:lnTo>
                    <a:pt x="21600" y="7233"/>
                  </a:lnTo>
                  <a:lnTo>
                    <a:pt x="0" y="0"/>
                  </a:lnTo>
                  <a:lnTo>
                    <a:pt x="0" y="14417"/>
                  </a:lnTo>
                  <a:close/>
                </a:path>
              </a:pathLst>
            </a:custGeom>
            <a:solidFill>
              <a:schemeClr val="accent4"/>
            </a:solidFill>
            <a:ln w="12700" cap="flat">
              <a:noFill/>
              <a:miter lim="400000"/>
            </a:ln>
            <a:effectLst/>
          </p:spPr>
          <p:txBody>
            <a:bodyPr wrap="square" lIns="121919" tIns="121919" rIns="121919" bIns="121919" numCol="1" anchor="t">
              <a:noAutofit/>
            </a:bodyPr>
            <a:lstStyle/>
            <a:p>
              <a:pPr>
                <a:lnSpc>
                  <a:spcPct val="100000"/>
                </a:lnSpc>
                <a:spcBef>
                  <a:spcPts val="0"/>
                </a:spcBef>
                <a:defRPr sz="2600" b="0">
                  <a:solidFill>
                    <a:srgbClr val="000000"/>
                  </a:solidFill>
                  <a:latin typeface="Verdana"/>
                  <a:ea typeface="Verdana"/>
                  <a:cs typeface="Verdana"/>
                  <a:sym typeface="Verdana"/>
                </a:defRPr>
              </a:pPr>
              <a:endParaRPr/>
            </a:p>
          </p:txBody>
        </p:sp>
      </p:grpSp>
      <p:sp>
        <p:nvSpPr>
          <p:cNvPr id="848" name="Shape 848"/>
          <p:cNvSpPr/>
          <p:nvPr/>
        </p:nvSpPr>
        <p:spPr>
          <a:xfrm>
            <a:off x="7947763"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t>Core</a:t>
            </a:r>
          </a:p>
        </p:txBody>
      </p:sp>
      <p:sp>
        <p:nvSpPr>
          <p:cNvPr id="849" name="Shape 849"/>
          <p:cNvSpPr>
            <a:spLocks noGrp="1"/>
          </p:cNvSpPr>
          <p:nvPr>
            <p:ph type="title"/>
          </p:nvPr>
        </p:nvSpPr>
        <p:spPr>
          <a:xfrm>
            <a:off x="1565396" y="875901"/>
            <a:ext cx="21746796" cy="1479845"/>
          </a:xfrm>
          <a:prstGeom prst="rect">
            <a:avLst/>
          </a:prstGeom>
        </p:spPr>
        <p:txBody>
          <a:bodyPr/>
          <a:lstStyle>
            <a:lvl1pPr>
              <a:defRPr spc="-264">
                <a:latin typeface="Verdana"/>
                <a:ea typeface="Verdana"/>
                <a:cs typeface="Verdana"/>
                <a:sym typeface="Verdana"/>
              </a:defRPr>
            </a:lvl1pPr>
          </a:lstStyle>
          <a:p>
            <a:r>
              <a:rPr dirty="0"/>
              <a:t>Terraform </a:t>
            </a:r>
            <a:r>
              <a:rPr lang="en-US" dirty="0"/>
              <a:t>W</a:t>
            </a:r>
            <a:r>
              <a:rPr dirty="0"/>
              <a:t>orkflow</a:t>
            </a:r>
          </a:p>
        </p:txBody>
      </p:sp>
      <p:sp>
        <p:nvSpPr>
          <p:cNvPr id="850" name="Shape 850"/>
          <p:cNvSpPr/>
          <p:nvPr/>
        </p:nvSpPr>
        <p:spPr>
          <a:xfrm>
            <a:off x="13386084" y="6974156"/>
            <a:ext cx="2557732" cy="1019647"/>
          </a:xfrm>
          <a:prstGeom prst="rect">
            <a:avLst/>
          </a:prstGeom>
          <a:solidFill>
            <a:schemeClr val="accent4"/>
          </a:solidFill>
          <a:ln w="12700">
            <a:miter lim="400000"/>
          </a:ln>
          <a:effectLst>
            <a:outerShdw blurRad="38100" dist="25400" dir="5400000" rotWithShape="0">
              <a:srgbClr val="000000">
                <a:alpha val="50000"/>
              </a:srgbClr>
            </a:outerShdw>
          </a:effectLst>
          <a:extLst>
            <a:ext uri="{C572A759-6A51-4108-AA02-DFA0A04FC94B}">
              <ma14:wrappingTextBoxFlag xmlns="" xmlns:ma14="http://schemas.microsoft.com/office/mac/drawingml/2011/main" val="1"/>
            </a:ext>
          </a:extLst>
        </p:spPr>
        <p:txBody>
          <a:bodyPr lIns="50800" tIns="50800" rIns="50800" bIns="50800" anchor="ctr"/>
          <a:lstStyle>
            <a:lvl1pPr algn="ctr" defTabSz="825500">
              <a:lnSpc>
                <a:spcPct val="100000"/>
              </a:lnSpc>
              <a:spcBef>
                <a:spcPts val="0"/>
              </a:spcBef>
              <a:defRPr sz="3700" b="0">
                <a:latin typeface="Klavika Basic"/>
                <a:ea typeface="Klavika Basic"/>
                <a:cs typeface="Klavika Basic"/>
                <a:sym typeface="Klavika Basic"/>
              </a:defRPr>
            </a:lvl1pPr>
          </a:lstStyle>
          <a:p>
            <a:r>
              <a:rPr dirty="0"/>
              <a:t>Provider</a:t>
            </a:r>
          </a:p>
        </p:txBody>
      </p:sp>
      <p:sp>
        <p:nvSpPr>
          <p:cNvPr id="852" name="Shape 852"/>
          <p:cNvSpPr/>
          <p:nvPr/>
        </p:nvSpPr>
        <p:spPr>
          <a:xfrm>
            <a:off x="10843642" y="8279964"/>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Apply</a:t>
            </a:r>
          </a:p>
        </p:txBody>
      </p:sp>
      <p:sp>
        <p:nvSpPr>
          <p:cNvPr id="853" name="Shape 853"/>
          <p:cNvSpPr/>
          <p:nvPr/>
        </p:nvSpPr>
        <p:spPr>
          <a:xfrm>
            <a:off x="10843642" y="5767295"/>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t>Plan </a:t>
            </a:r>
          </a:p>
        </p:txBody>
      </p:sp>
      <p:sp>
        <p:nvSpPr>
          <p:cNvPr id="19" name="Shape 853">
            <a:extLst>
              <a:ext uri="{FF2B5EF4-FFF2-40B4-BE49-F238E27FC236}">
                <a16:creationId xmlns:a16="http://schemas.microsoft.com/office/drawing/2014/main" id="{6CBD721F-F2C4-3F45-B1E4-CFD3A142E84E}"/>
              </a:ext>
            </a:extLst>
          </p:cNvPr>
          <p:cNvSpPr/>
          <p:nvPr/>
        </p:nvSpPr>
        <p:spPr>
          <a:xfrm>
            <a:off x="6940091" y="4445728"/>
            <a:ext cx="2204297" cy="892647"/>
          </a:xfrm>
          <a:prstGeom prst="rect">
            <a:avLst/>
          </a:prstGeom>
          <a:solidFill>
            <a:srgbClr val="FFFFFF"/>
          </a:solidFill>
          <a:ln w="63500">
            <a:solidFill>
              <a:schemeClr val="accent4">
                <a:lumOff val="9950"/>
              </a:schemeClr>
            </a:solidFill>
            <a:miter/>
          </a:ln>
          <a:extLst>
            <a:ext uri="{C572A759-6A51-4108-AA02-DFA0A04FC94B}">
              <ma14:wrappingTextBoxFlag xmlns="" xmlns:ma14="http://schemas.microsoft.com/office/mac/drawingml/2011/main" val="1"/>
            </a:ext>
          </a:extLst>
        </p:spPr>
        <p:txBody>
          <a:bodyPr lIns="121919" tIns="121919" rIns="121919" bIns="121919" anchor="ctr"/>
          <a:lstStyle>
            <a:lvl1pPr algn="ctr">
              <a:lnSpc>
                <a:spcPct val="100000"/>
              </a:lnSpc>
              <a:spcBef>
                <a:spcPts val="0"/>
              </a:spcBef>
              <a:defRPr sz="2800" b="0">
                <a:solidFill>
                  <a:srgbClr val="535353"/>
                </a:solidFill>
                <a:latin typeface="Verdana"/>
                <a:ea typeface="Verdana"/>
                <a:cs typeface="Verdana"/>
                <a:sym typeface="Verdana"/>
              </a:defRPr>
            </a:lvl1pPr>
          </a:lstStyle>
          <a:p>
            <a:r>
              <a:rPr lang="en-US" dirty="0" err="1"/>
              <a:t>Init</a:t>
            </a:r>
            <a:r>
              <a:rPr dirty="0"/>
              <a:t> </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510534-77EE-024C-AAE1-922CBFB396A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3E343AF7-0330-7545-A448-EC6E34ED4DA2}"/>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758283288"/>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B8EB3B-84DF-7242-8422-ECDA5E5CC43D}"/>
              </a:ext>
            </a:extLst>
          </p:cNvPr>
          <p:cNvPicPr>
            <a:picLocks noChangeAspect="1"/>
          </p:cNvPicPr>
          <p:nvPr/>
        </p:nvPicPr>
        <p:blipFill>
          <a:blip r:embed="rId3"/>
          <a:stretch>
            <a:fillRect/>
          </a:stretch>
        </p:blipFill>
        <p:spPr>
          <a:xfrm>
            <a:off x="5929228" y="2583112"/>
            <a:ext cx="12446765" cy="2903287"/>
          </a:xfrm>
          <a:prstGeom prst="rect">
            <a:avLst/>
          </a:prstGeom>
        </p:spPr>
      </p:pic>
    </p:spTree>
    <p:extLst>
      <p:ext uri="{BB962C8B-B14F-4D97-AF65-F5344CB8AC3E}">
        <p14:creationId xmlns:p14="http://schemas.microsoft.com/office/powerpoint/2010/main" val="1621007787"/>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F2FC27-E45A-B745-ACF0-975EFC8CC70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133170" y="2720897"/>
            <a:ext cx="15723219" cy="9532267"/>
          </a:xfrm>
          <a:prstGeom prst="rect">
            <a:avLst/>
          </a:prstGeom>
        </p:spPr>
      </p:pic>
    </p:spTree>
    <p:extLst>
      <p:ext uri="{BB962C8B-B14F-4D97-AF65-F5344CB8AC3E}">
        <p14:creationId xmlns:p14="http://schemas.microsoft.com/office/powerpoint/2010/main" val="737933812"/>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2D8F6C-0FAB-3D45-A55E-40E36E16A293}"/>
              </a:ext>
            </a:extLst>
          </p:cNvPr>
          <p:cNvPicPr>
            <a:picLocks noChangeAspect="1"/>
          </p:cNvPicPr>
          <p:nvPr/>
        </p:nvPicPr>
        <p:blipFill>
          <a:blip r:embed="rId3"/>
          <a:stretch>
            <a:fillRect/>
          </a:stretch>
        </p:blipFill>
        <p:spPr>
          <a:xfrm>
            <a:off x="6102969" y="2543252"/>
            <a:ext cx="12653381" cy="9757042"/>
          </a:xfrm>
          <a:prstGeom prst="rect">
            <a:avLst/>
          </a:prstGeom>
        </p:spPr>
      </p:pic>
    </p:spTree>
    <p:extLst>
      <p:ext uri="{BB962C8B-B14F-4D97-AF65-F5344CB8AC3E}">
        <p14:creationId xmlns:p14="http://schemas.microsoft.com/office/powerpoint/2010/main" val="399339039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Shape 716"/>
          <p:cNvSpPr>
            <a:spLocks noGrp="1"/>
          </p:cNvSpPr>
          <p:nvPr>
            <p:ph type="title"/>
          </p:nvPr>
        </p:nvSpPr>
        <p:spPr>
          <a:xfrm>
            <a:off x="1451869" y="783573"/>
            <a:ext cx="21746797" cy="2207523"/>
          </a:xfrm>
          <a:prstGeom prst="rect">
            <a:avLst/>
          </a:prstGeom>
        </p:spPr>
        <p:txBody>
          <a:bodyPr/>
          <a:lstStyle/>
          <a:p>
            <a:r>
              <a:rPr dirty="0"/>
              <a:t>Agenda</a:t>
            </a:r>
          </a:p>
        </p:txBody>
      </p:sp>
      <p:sp>
        <p:nvSpPr>
          <p:cNvPr id="2" name="Text Placeholder 1">
            <a:extLst>
              <a:ext uri="{FF2B5EF4-FFF2-40B4-BE49-F238E27FC236}">
                <a16:creationId xmlns:a16="http://schemas.microsoft.com/office/drawing/2014/main" id="{31341A87-AC6E-7E41-A552-8AEDE94B809B}"/>
              </a:ext>
            </a:extLst>
          </p:cNvPr>
          <p:cNvSpPr>
            <a:spLocks noGrp="1"/>
          </p:cNvSpPr>
          <p:nvPr>
            <p:ph type="body" sz="half" idx="1"/>
          </p:nvPr>
        </p:nvSpPr>
        <p:spPr>
          <a:xfrm>
            <a:off x="1325745" y="3323165"/>
            <a:ext cx="10475971" cy="9241107"/>
          </a:xfrm>
        </p:spPr>
        <p:txBody>
          <a:bodyPr>
            <a:normAutofit fontScale="92500"/>
          </a:bodyPr>
          <a:lstStyle/>
          <a:p>
            <a:pPr marL="444500" indent="-444500">
              <a:lnSpc>
                <a:spcPct val="150000"/>
              </a:lnSpc>
              <a:buChar char="‣"/>
              <a:defRPr b="0" spc="96">
                <a:solidFill>
                  <a:srgbClr val="44546A"/>
                </a:solidFill>
                <a:latin typeface="Verdana"/>
                <a:ea typeface="Verdana"/>
                <a:cs typeface="Verdana"/>
                <a:sym typeface="Verdana"/>
              </a:defRPr>
            </a:pPr>
            <a:r>
              <a:rPr lang="en-US" dirty="0"/>
              <a:t>Overview</a:t>
            </a:r>
          </a:p>
          <a:p>
            <a:pPr marL="444500" indent="-444500">
              <a:lnSpc>
                <a:spcPct val="150000"/>
              </a:lnSpc>
              <a:buChar char="‣"/>
              <a:defRPr b="0" spc="96">
                <a:solidFill>
                  <a:srgbClr val="44546A"/>
                </a:solidFill>
                <a:latin typeface="Verdana"/>
                <a:ea typeface="Verdana"/>
                <a:cs typeface="Verdana"/>
                <a:sym typeface="Verdana"/>
              </a:defRPr>
            </a:pPr>
            <a:r>
              <a:rPr lang="en-US" dirty="0"/>
              <a:t>Terraform Workflow</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Connecting to Azure</a:t>
            </a:r>
          </a:p>
          <a:p>
            <a:pPr marL="444500" indent="-444500">
              <a:lnSpc>
                <a:spcPct val="150000"/>
              </a:lnSpc>
              <a:buChar char="‣"/>
              <a:defRPr b="0" spc="96">
                <a:solidFill>
                  <a:srgbClr val="44546A"/>
                </a:solidFill>
                <a:latin typeface="Verdana"/>
                <a:ea typeface="Verdana"/>
                <a:cs typeface="Verdana"/>
                <a:sym typeface="Verdana"/>
              </a:defRPr>
            </a:pPr>
            <a:r>
              <a:rPr lang="en-US" dirty="0"/>
              <a:t>State, Variables, &amp; Outputs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ACI</a:t>
            </a:r>
          </a:p>
          <a:p>
            <a:pPr marL="444500" indent="-444500">
              <a:lnSpc>
                <a:spcPct val="150000"/>
              </a:lnSpc>
              <a:buChar char="‣"/>
              <a:defRPr b="0" spc="96">
                <a:solidFill>
                  <a:srgbClr val="44546A"/>
                </a:solidFill>
                <a:latin typeface="Verdana"/>
                <a:ea typeface="Verdana"/>
                <a:cs typeface="Verdana"/>
                <a:sym typeface="Verdana"/>
              </a:defRPr>
            </a:pPr>
            <a:r>
              <a:rPr lang="en-US" dirty="0"/>
              <a:t>Interpolations &amp; Modules</a:t>
            </a:r>
          </a:p>
          <a:p>
            <a:pPr marL="444500" indent="-444500">
              <a:lnSpc>
                <a:spcPct val="150000"/>
              </a:lnSpc>
              <a:buChar char="‣"/>
              <a:defRPr b="0" spc="96">
                <a:solidFill>
                  <a:srgbClr val="44546A"/>
                </a:solidFill>
                <a:latin typeface="Verdana"/>
                <a:ea typeface="Verdana"/>
                <a:cs typeface="Verdana"/>
                <a:sym typeface="Verdana"/>
              </a:defRPr>
            </a:pPr>
            <a:r>
              <a:rPr lang="en-US" b="1" dirty="0"/>
              <a:t>Challenge: </a:t>
            </a:r>
            <a:r>
              <a:rPr lang="en-US" dirty="0"/>
              <a:t>Modules</a:t>
            </a:r>
          </a:p>
        </p:txBody>
      </p:sp>
      <p:sp>
        <p:nvSpPr>
          <p:cNvPr id="3" name="Text Placeholder 2">
            <a:extLst>
              <a:ext uri="{FF2B5EF4-FFF2-40B4-BE49-F238E27FC236}">
                <a16:creationId xmlns:a16="http://schemas.microsoft.com/office/drawing/2014/main" id="{3758B688-F2C5-8B49-B883-FE58D85D8C79}"/>
              </a:ext>
            </a:extLst>
          </p:cNvPr>
          <p:cNvSpPr>
            <a:spLocks noGrp="1"/>
          </p:cNvSpPr>
          <p:nvPr>
            <p:ph type="body" sz="half" idx="13"/>
          </p:nvPr>
        </p:nvSpPr>
        <p:spPr>
          <a:xfrm>
            <a:off x="13210799" y="3323165"/>
            <a:ext cx="10829203" cy="9241105"/>
          </a:xfrm>
        </p:spPr>
        <p:txBody>
          <a:bodyPr>
            <a:normAutofit fontScale="62500" lnSpcReduction="20000"/>
          </a:bodyPr>
          <a:lstStyle/>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Terraform Enterprise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b="1" dirty="0"/>
              <a:t>Challenge:</a:t>
            </a:r>
            <a:r>
              <a:rPr lang="en-US" dirty="0"/>
              <a:t> Workspaces</a:t>
            </a:r>
            <a:endParaRPr lang="en-US" b="1" dirty="0"/>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Collaboration &amp; Private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b="1" dirty="0"/>
              <a:t>Challenge:</a:t>
            </a:r>
            <a:r>
              <a:rPr lang="en-US" dirty="0"/>
              <a:t> Private Registry</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Governance</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b="1" dirty="0"/>
              <a:t>Challenge: </a:t>
            </a:r>
            <a:r>
              <a:rPr lang="en-US" dirty="0"/>
              <a:t>Sentinel Integration</a:t>
            </a:r>
          </a:p>
          <a:p>
            <a:pPr marL="444500" indent="-444500">
              <a:lnSpc>
                <a:spcPct val="150000"/>
              </a:lnSpc>
              <a:spcBef>
                <a:spcPts val="1600"/>
              </a:spcBef>
              <a:buChar char="‣"/>
              <a:defRPr b="0" spc="96">
                <a:solidFill>
                  <a:srgbClr val="44546A"/>
                </a:solidFill>
                <a:latin typeface="Verdana"/>
                <a:ea typeface="Verdana"/>
                <a:cs typeface="Verdana"/>
                <a:sym typeface="Verdana"/>
              </a:defRPr>
            </a:pPr>
            <a:r>
              <a:rPr lang="en-US" dirty="0"/>
              <a:t>Closeout &amp; Questions</a:t>
            </a:r>
          </a:p>
          <a:p>
            <a:pPr marL="0" indent="0">
              <a:buNone/>
            </a:pPr>
            <a:endParaRPr lang="en-US" dirty="0"/>
          </a:p>
        </p:txBody>
      </p:sp>
      <p:sp>
        <p:nvSpPr>
          <p:cNvPr id="717" name="Shape 71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sp>
        <p:nvSpPr>
          <p:cNvPr id="718" name="Shape 718"/>
          <p:cNvSpPr/>
          <p:nvPr/>
        </p:nvSpPr>
        <p:spPr>
          <a:xfrm>
            <a:off x="7498188" y="10838672"/>
            <a:ext cx="695060" cy="1204815"/>
          </a:xfrm>
          <a:prstGeom prst="rect">
            <a:avLst/>
          </a:prstGeom>
          <a:ln w="25400">
            <a:miter lim="400000"/>
          </a:ln>
          <a:extLst>
            <a:ext uri="{C572A759-6A51-4108-AA02-DFA0A04FC94B}">
              <ma14:wrappingTextBoxFlag xmlns="" xmlns:ma14="http://schemas.microsoft.com/office/mac/drawingml/2011/main" val="1"/>
            </a:ext>
          </a:extLst>
        </p:spPr>
        <p:txBody>
          <a:bodyPr wrap="none" lIns="121919" tIns="121919" rIns="121919" bIns="121919" anchor="b">
            <a:spAutoFit/>
          </a:bodyPr>
          <a:lstStyle/>
          <a:p>
            <a:pPr marL="444500" indent="-444500">
              <a:lnSpc>
                <a:spcPct val="150000"/>
              </a:lnSpc>
              <a:spcBef>
                <a:spcPts val="1600"/>
              </a:spcBef>
              <a:buSzPct val="100000"/>
              <a:buChar char="‣"/>
              <a:defRPr b="0" spc="96">
                <a:solidFill>
                  <a:srgbClr val="44546A"/>
                </a:solidFill>
                <a:latin typeface="Verdana"/>
                <a:ea typeface="Verdana"/>
                <a:cs typeface="Verdana"/>
                <a:sym typeface="Verdana"/>
              </a:defRPr>
            </a:pPr>
            <a:endParaRPr dirty="0"/>
          </a:p>
        </p:txBody>
      </p:sp>
      <p:sp>
        <p:nvSpPr>
          <p:cNvPr id="4" name="TextBox 3">
            <a:extLst>
              <a:ext uri="{FF2B5EF4-FFF2-40B4-BE49-F238E27FC236}">
                <a16:creationId xmlns:a16="http://schemas.microsoft.com/office/drawing/2014/main" id="{50E46307-0536-334A-AFC9-C73792CE1BE4}"/>
              </a:ext>
            </a:extLst>
          </p:cNvPr>
          <p:cNvSpPr txBox="1"/>
          <p:nvPr/>
        </p:nvSpPr>
        <p:spPr>
          <a:xfrm rot="16200000">
            <a:off x="7867568" y="7257313"/>
            <a:ext cx="8720322" cy="852026"/>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121919" tIns="121919" rIns="121919" bIns="121919" numCol="1" spcCol="38100" rtlCol="0" anchor="b">
            <a:spAutoFit/>
          </a:bodyPr>
          <a:lstStyle/>
          <a:p>
            <a:pPr algn="ctr"/>
            <a:r>
              <a:rPr lang="en-US" sz="4400" dirty="0">
                <a:solidFill>
                  <a:srgbClr val="44546A"/>
                </a:solidFill>
                <a:latin typeface="Verdana"/>
                <a:ea typeface="Verdana"/>
                <a:cs typeface="Verdana"/>
                <a:sym typeface="Verdana"/>
              </a:rPr>
              <a:t>Lunch</a:t>
            </a:r>
            <a:endParaRPr kumimoji="0" lang="en-US" sz="4800" i="0" u="none" strike="noStrike" cap="none" spc="0" normalizeH="0" baseline="0" dirty="0">
              <a:ln>
                <a:noFill/>
              </a:ln>
              <a:solidFill>
                <a:srgbClr val="FFFFFF"/>
              </a:solidFill>
              <a:effectLst/>
              <a:uFillTx/>
              <a:latin typeface="Tahoma"/>
              <a:ea typeface="Tahoma"/>
              <a:cs typeface="Tahoma"/>
              <a:sym typeface="Tahoma"/>
            </a:endParaRPr>
          </a:p>
        </p:txBody>
      </p:sp>
    </p:spTree>
    <p:extLst>
      <p:ext uri="{BB962C8B-B14F-4D97-AF65-F5344CB8AC3E}">
        <p14:creationId xmlns:p14="http://schemas.microsoft.com/office/powerpoint/2010/main" val="2399927886"/>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999B5D-B2E5-5E4D-AAB4-987EAA7C717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238"/>
          <a:stretch/>
        </p:blipFill>
        <p:spPr>
          <a:xfrm>
            <a:off x="6110868" y="2461321"/>
            <a:ext cx="11797991" cy="9403577"/>
          </a:xfrm>
          <a:prstGeom prst="rect">
            <a:avLst/>
          </a:prstGeom>
        </p:spPr>
      </p:pic>
    </p:spTree>
    <p:extLst>
      <p:ext uri="{BB962C8B-B14F-4D97-AF65-F5344CB8AC3E}">
        <p14:creationId xmlns:p14="http://schemas.microsoft.com/office/powerpoint/2010/main" val="3043401489"/>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6DD496-4300-6247-B868-CBD5D8895D20}"/>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524EAF76-0932-574E-B827-8E2F29AFB55B}"/>
              </a:ext>
            </a:extLst>
          </p:cNvPr>
          <p:cNvSpPr>
            <a:spLocks noGrp="1"/>
          </p:cNvSpPr>
          <p:nvPr>
            <p:ph type="title"/>
          </p:nvPr>
        </p:nvSpPr>
        <p:spPr/>
        <p:txBody>
          <a:bodyPr/>
          <a:lstStyle/>
          <a:p>
            <a:r>
              <a:rPr lang="en-US" dirty="0"/>
              <a:t>Terraform Configuration</a:t>
            </a:r>
          </a:p>
        </p:txBody>
      </p:sp>
    </p:spTree>
    <p:extLst>
      <p:ext uri="{BB962C8B-B14F-4D97-AF65-F5344CB8AC3E}">
        <p14:creationId xmlns:p14="http://schemas.microsoft.com/office/powerpoint/2010/main" val="2475845067"/>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8E8B9-1029-3947-ABBA-422AB0DA72A3}"/>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terraform</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required_version</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0.11.7"</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BAA884D9-F74C-924E-966F-1E2B31AF20F2}"/>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E247F303-F51C-1548-90B3-D561B63310F4}"/>
              </a:ext>
            </a:extLst>
          </p:cNvPr>
          <p:cNvSpPr>
            <a:spLocks noGrp="1"/>
          </p:cNvSpPr>
          <p:nvPr>
            <p:ph type="body" sz="quarter" idx="10"/>
          </p:nvPr>
        </p:nvSpPr>
        <p:spPr/>
        <p:txBody>
          <a:bodyPr/>
          <a:lstStyle/>
          <a:p>
            <a:r>
              <a:rPr lang="en-US" dirty="0">
                <a:hlinkClick r:id="rId3"/>
              </a:rPr>
              <a:t>https://</a:t>
            </a:r>
            <a:r>
              <a:rPr lang="en-US" dirty="0" err="1">
                <a:hlinkClick r:id="rId3"/>
              </a:rPr>
              <a:t>www.terraform.io</a:t>
            </a:r>
            <a:r>
              <a:rPr lang="en-US" dirty="0">
                <a:hlinkClick r:id="rId3"/>
              </a:rPr>
              <a:t>/docs/configuration/</a:t>
            </a:r>
            <a:r>
              <a:rPr lang="en-US" dirty="0" err="1">
                <a:hlinkClick r:id="rId3"/>
              </a:rPr>
              <a:t>terraform.html</a:t>
            </a:r>
            <a:endParaRPr lang="en-US" dirty="0"/>
          </a:p>
        </p:txBody>
      </p:sp>
      <p:graphicFrame>
        <p:nvGraphicFramePr>
          <p:cNvPr id="7" name="Table 6">
            <a:extLst>
              <a:ext uri="{FF2B5EF4-FFF2-40B4-BE49-F238E27FC236}">
                <a16:creationId xmlns:a16="http://schemas.microsoft.com/office/drawing/2014/main" id="{400A2F90-F689-EF47-816D-2937C4C5BBC4}"/>
              </a:ext>
            </a:extLst>
          </p:cNvPr>
          <p:cNvGraphicFramePr>
            <a:graphicFrameLocks noGrp="1"/>
          </p:cNvGraphicFramePr>
          <p:nvPr>
            <p:extLst>
              <p:ext uri="{D42A27DB-BD31-4B8C-83A1-F6EECF244321}">
                <p14:modId xmlns:p14="http://schemas.microsoft.com/office/powerpoint/2010/main" val="3086960843"/>
              </p:ext>
            </p:extLst>
          </p:nvPr>
        </p:nvGraphicFramePr>
        <p:xfrm>
          <a:off x="6358466" y="7273943"/>
          <a:ext cx="16840200" cy="5317068"/>
        </p:xfrm>
        <a:graphic>
          <a:graphicData uri="http://schemas.openxmlformats.org/drawingml/2006/table">
            <a:tbl>
              <a:tblPr bandRow="1">
                <a:tableStyleId>{CF821DB8-F4EB-4A41-A1BA-3FCAFE7338EE}</a:tableStyleId>
              </a:tblPr>
              <a:tblGrid>
                <a:gridCol w="3606800">
                  <a:extLst>
                    <a:ext uri="{9D8B030D-6E8A-4147-A177-3AD203B41FA5}">
                      <a16:colId xmlns:a16="http://schemas.microsoft.com/office/drawing/2014/main" val="627481481"/>
                    </a:ext>
                  </a:extLst>
                </a:gridCol>
                <a:gridCol w="9144000">
                  <a:extLst>
                    <a:ext uri="{9D8B030D-6E8A-4147-A177-3AD203B41FA5}">
                      <a16:colId xmlns:a16="http://schemas.microsoft.com/office/drawing/2014/main" val="1986468216"/>
                    </a:ext>
                  </a:extLst>
                </a:gridCol>
                <a:gridCol w="4089400">
                  <a:extLst>
                    <a:ext uri="{9D8B030D-6E8A-4147-A177-3AD203B41FA5}">
                      <a16:colId xmlns:a16="http://schemas.microsoft.com/office/drawing/2014/main" val="3743842009"/>
                    </a:ext>
                  </a:extLst>
                </a:gridCol>
              </a:tblGrid>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Exact version equality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0.11.7</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12155319"/>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Exclude version</a:t>
                      </a:r>
                    </a:p>
                  </a:txBody>
                  <a:tcPr>
                    <a:lnT w="12700" cap="flat" cmpd="sng" algn="ctr">
                      <a:solidFill>
                        <a:schemeClr val="tx1"/>
                      </a:solidFill>
                      <a:prstDash val="solid"/>
                      <a:round/>
                      <a:headEnd type="none" w="med" len="med"/>
                      <a:tailEnd type="none" w="med" len="med"/>
                    </a:lnT>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 0.11.6</a:t>
                      </a:r>
                    </a:p>
                  </a:txBody>
                  <a:tcPr/>
                </a:tc>
                <a:extLst>
                  <a:ext uri="{0D108BD9-81ED-4DB2-BD59-A6C34878D82A}">
                    <a16:rowId xmlns:a16="http://schemas.microsoft.com/office/drawing/2014/main" val="1674593428"/>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&gt;= &lt; &lt;=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Version comparison</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0.11.4</a:t>
                      </a:r>
                    </a:p>
                  </a:txBody>
                  <a:tcPr/>
                </a:tc>
                <a:extLst>
                  <a:ext uri="{0D108BD9-81ED-4DB2-BD59-A6C34878D82A}">
                    <a16:rowId xmlns:a16="http://schemas.microsoft.com/office/drawing/2014/main" val="3604308214"/>
                  </a:ext>
                </a:extLst>
              </a:tr>
              <a:tr h="1329267">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Pessimistic constraint</a:t>
                      </a:r>
                    </a:p>
                  </a:txBody>
                  <a:tcPr/>
                </a:tc>
                <a:tc>
                  <a:txBody>
                    <a:bodyPr/>
                    <a:lstStyle/>
                    <a:p>
                      <a:r>
                        <a:rPr lang="en-US" sz="4800" dirty="0">
                          <a:latin typeface="Menlo" panose="020B0609030804020204" pitchFamily="49" charset="0"/>
                          <a:ea typeface="Menlo" panose="020B0609030804020204" pitchFamily="49" charset="0"/>
                          <a:cs typeface="Menlo" panose="020B0609030804020204" pitchFamily="49" charset="0"/>
                        </a:rPr>
                        <a:t>~&gt; 0.11.7</a:t>
                      </a:r>
                    </a:p>
                  </a:txBody>
                  <a:tcPr/>
                </a:tc>
                <a:extLst>
                  <a:ext uri="{0D108BD9-81ED-4DB2-BD59-A6C34878D82A}">
                    <a16:rowId xmlns:a16="http://schemas.microsoft.com/office/drawing/2014/main" val="2677292650"/>
                  </a:ext>
                </a:extLst>
              </a:tr>
            </a:tbl>
          </a:graphicData>
        </a:graphic>
      </p:graphicFrame>
    </p:spTree>
    <p:extLst>
      <p:ext uri="{BB962C8B-B14F-4D97-AF65-F5344CB8AC3E}">
        <p14:creationId xmlns:p14="http://schemas.microsoft.com/office/powerpoint/2010/main" val="37243361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401088-6D14-8A40-9EAD-BE8825C85911}"/>
              </a:ext>
            </a:extLst>
          </p:cNvPr>
          <p:cNvSpPr>
            <a:spLocks noGrp="1"/>
          </p:cNvSpPr>
          <p:nvPr>
            <p:ph type="body" idx="1"/>
          </p:nvPr>
        </p:nvSpPr>
        <p:spPr/>
        <p:txBody>
          <a:bodyPr/>
          <a:lstStyle/>
          <a:p>
            <a:pPr marL="0" indent="0">
              <a:buNone/>
            </a:pPr>
            <a:endParaRPr lang="en-US" dirty="0"/>
          </a:p>
          <a:p>
            <a:pPr marL="0" indent="0">
              <a:spcBef>
                <a:spcPts val="0"/>
              </a:spcBef>
              <a:buNone/>
            </a:pP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1.4.0"</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0"/>
              </a:spcBef>
              <a:buNone/>
            </a:pPr>
            <a:r>
              <a:rPr lang="en-US"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3" name="Title 2">
            <a:extLst>
              <a:ext uri="{FF2B5EF4-FFF2-40B4-BE49-F238E27FC236}">
                <a16:creationId xmlns:a16="http://schemas.microsoft.com/office/drawing/2014/main" id="{E344BA24-BF32-9E4B-9A4D-F68B8D70CBD1}"/>
              </a:ext>
            </a:extLst>
          </p:cNvPr>
          <p:cNvSpPr>
            <a:spLocks noGrp="1"/>
          </p:cNvSpPr>
          <p:nvPr>
            <p:ph type="title"/>
          </p:nvPr>
        </p:nvSpPr>
        <p:spPr/>
        <p:txBody>
          <a:bodyPr>
            <a:normAutofit/>
          </a:bodyPr>
          <a:lstStyle/>
          <a:p>
            <a:r>
              <a:rPr lang="en-US" dirty="0" err="1"/>
              <a:t>AzureRm</a:t>
            </a:r>
            <a:r>
              <a:rPr lang="en-US" dirty="0"/>
              <a:t> Provider</a:t>
            </a:r>
          </a:p>
        </p:txBody>
      </p:sp>
      <p:sp>
        <p:nvSpPr>
          <p:cNvPr id="4" name="Text Placeholder 3">
            <a:extLst>
              <a:ext uri="{FF2B5EF4-FFF2-40B4-BE49-F238E27FC236}">
                <a16:creationId xmlns:a16="http://schemas.microsoft.com/office/drawing/2014/main" id="{0FE484EE-A9F4-1142-BCBD-DBCD662ED3B9}"/>
              </a:ext>
            </a:extLst>
          </p:cNvPr>
          <p:cNvSpPr>
            <a:spLocks noGrp="1"/>
          </p:cNvSpPr>
          <p:nvPr>
            <p:ph type="body" sz="quarter" idx="10"/>
          </p:nvPr>
        </p:nvSpPr>
        <p:spPr/>
        <p:txBody>
          <a:bodyPr/>
          <a:lstStyle/>
          <a:p>
            <a:r>
              <a:rPr lang="en-US" dirty="0"/>
              <a:t>https://</a:t>
            </a:r>
            <a:r>
              <a:rPr lang="en-US" dirty="0" err="1"/>
              <a:t>www.terraform.io</a:t>
            </a:r>
            <a:r>
              <a:rPr lang="en-US" dirty="0"/>
              <a:t>/docs/providers/</a:t>
            </a:r>
            <a:r>
              <a:rPr lang="en-US" dirty="0" err="1"/>
              <a:t>azurerm</a:t>
            </a:r>
            <a:r>
              <a:rPr lang="en-US" dirty="0"/>
              <a:t>/</a:t>
            </a:r>
            <a:r>
              <a:rPr lang="en-US" dirty="0" err="1"/>
              <a:t>index.html</a:t>
            </a:r>
            <a:endParaRPr lang="en-US" dirty="0"/>
          </a:p>
        </p:txBody>
      </p:sp>
    </p:spTree>
    <p:extLst>
      <p:ext uri="{BB962C8B-B14F-4D97-AF65-F5344CB8AC3E}">
        <p14:creationId xmlns:p14="http://schemas.microsoft.com/office/powerpoint/2010/main" val="644721764"/>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428CCE-F3C9-B144-BB7B-926610EDA311}"/>
              </a:ext>
            </a:extLst>
          </p:cNvPr>
          <p:cNvSpPr>
            <a:spLocks noGrp="1"/>
          </p:cNvSpPr>
          <p:nvPr>
            <p:ph type="body" idx="1"/>
          </p:nvPr>
        </p:nvSpPr>
        <p:spPr/>
        <p:txBody>
          <a:bodyPr/>
          <a:lstStyle/>
          <a:p>
            <a:pPr marL="0" indent="0">
              <a:buNone/>
            </a:pPr>
            <a:endParaRPr lang="en-US" dirty="0"/>
          </a:p>
          <a:p>
            <a:pPr marL="0" indent="0">
              <a:buNone/>
            </a:pPr>
            <a:r>
              <a:rPr lang="en-US" dirty="0"/>
              <a:t>Azure CLI</a:t>
            </a:r>
          </a:p>
          <a:p>
            <a:pPr marL="0" indent="0">
              <a:buNone/>
            </a:pPr>
            <a:endParaRPr lang="en-US" dirty="0">
              <a:solidFill>
                <a:srgbClr val="A31515"/>
              </a:solidFill>
              <a:latin typeface="Menlo" panose="020B0609030804020204" pitchFamily="49" charset="0"/>
            </a:endParaRPr>
          </a:p>
          <a:p>
            <a:pPr marL="0" indent="0">
              <a:buNone/>
            </a:pPr>
            <a:r>
              <a:rPr lang="en-US" dirty="0" err="1">
                <a:solidFill>
                  <a:srgbClr val="A31515"/>
                </a:solidFill>
                <a:latin typeface="Menlo" panose="020B0609030804020204" pitchFamily="49" charset="0"/>
              </a:rPr>
              <a:t>az</a:t>
            </a:r>
            <a:r>
              <a:rPr lang="en-US" dirty="0">
                <a:solidFill>
                  <a:srgbClr val="A31515"/>
                </a:solidFill>
                <a:latin typeface="Menlo" panose="020B0609030804020204" pitchFamily="49" charset="0"/>
              </a:rPr>
              <a:t> login</a:t>
            </a:r>
          </a:p>
          <a:p>
            <a:pPr marL="0" indent="0">
              <a:buNone/>
            </a:pPr>
            <a:endParaRPr lang="en-US" dirty="0"/>
          </a:p>
          <a:p>
            <a:r>
              <a:rPr lang="en-US" dirty="0"/>
              <a:t>Uses your own credentials</a:t>
            </a:r>
          </a:p>
          <a:p>
            <a:r>
              <a:rPr lang="en-US" dirty="0"/>
              <a:t>Great for local development</a:t>
            </a:r>
          </a:p>
          <a:p>
            <a:r>
              <a:rPr lang="en-US" dirty="0"/>
              <a:t>Also how the Azure Cloud Shell works</a:t>
            </a:r>
          </a:p>
        </p:txBody>
      </p:sp>
      <p:sp>
        <p:nvSpPr>
          <p:cNvPr id="3" name="Title 2">
            <a:extLst>
              <a:ext uri="{FF2B5EF4-FFF2-40B4-BE49-F238E27FC236}">
                <a16:creationId xmlns:a16="http://schemas.microsoft.com/office/drawing/2014/main" id="{D56D4A79-C60A-CA41-9E7B-0046F3C5F3BD}"/>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CD3AC592-FB0C-7943-82D5-B422A7896EC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66467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xEl>
                                              <p:pRg st="7" end="7"/>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r>
              <a:rPr lang="en-US" dirty="0"/>
              <a:t>Preferred for shared environments</a:t>
            </a:r>
          </a:p>
          <a:p>
            <a:r>
              <a:rPr lang="en-US" dirty="0"/>
              <a:t>Works well in automation</a:t>
            </a:r>
          </a:p>
          <a:p>
            <a:r>
              <a:rPr lang="en-US" dirty="0"/>
              <a:t>Also how Terraform Enterprise works</a:t>
            </a:r>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84619421"/>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5483531"/>
            <a:ext cx="14122400" cy="49736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pPr>
              <a:spcBef>
                <a:spcPts val="0"/>
              </a:spcBef>
            </a:pP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provider</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2863A"/>
                </a:solidFill>
                <a:latin typeface="Menlo" panose="020B0609030804020204" pitchFamily="49" charset="0"/>
                <a:ea typeface="Times New Roman" panose="02020603050405020304" pitchFamily="18" charset="0"/>
                <a:cs typeface="Times New Roman" panose="02020603050405020304" pitchFamily="18" charset="0"/>
              </a:rPr>
              <a:t>azurerm</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version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"1.4.0"</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subscription_id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"SUBSCRIPTION-ID"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client_secret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"CLIENT-SECRET"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err="1">
                <a:solidFill>
                  <a:srgbClr val="24292E"/>
                </a:solidFill>
                <a:latin typeface="Menlo" panose="020B0609030804020204" pitchFamily="49" charset="0"/>
                <a:ea typeface="Times New Roman" panose="02020603050405020304" pitchFamily="18" charset="0"/>
                <a:cs typeface="Times New Roman" panose="02020603050405020304" pitchFamily="18" charset="0"/>
              </a:rPr>
              <a:t>tenant_id</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D73A49"/>
                </a:solidFill>
                <a:latin typeface="Menlo" panose="020B0609030804020204" pitchFamily="49" charset="0"/>
                <a:ea typeface="Times New Roman" panose="02020603050405020304" pitchFamily="18" charset="0"/>
                <a:cs typeface="Times New Roman" panose="02020603050405020304" pitchFamily="18" charset="0"/>
              </a:rPr>
              <a:t>=</a:t>
            </a: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 </a:t>
            </a:r>
            <a:r>
              <a:rPr lang="en-US" b="0" dirty="0">
                <a:solidFill>
                  <a:srgbClr val="22863A"/>
                </a:solidFill>
                <a:latin typeface="Menlo" panose="020B0609030804020204" pitchFamily="49" charset="0"/>
                <a:ea typeface="Times New Roman" panose="02020603050405020304" pitchFamily="18" charset="0"/>
                <a:cs typeface="Times New Roman" panose="02020603050405020304" pitchFamily="18" charset="0"/>
              </a:rPr>
              <a:t>"TENANT-ID"</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US" b="0" dirty="0">
                <a:solidFill>
                  <a:srgbClr val="24292E"/>
                </a:solidFill>
                <a:latin typeface="Menlo" panose="020B0609030804020204" pitchFamily="49" charset="0"/>
                <a:ea typeface="Times New Roman" panose="02020603050405020304" pitchFamily="18" charset="0"/>
                <a:cs typeface="Times New Roman" panose="02020603050405020304" pitchFamily="18" charset="0"/>
              </a:rPr>
              <a:t>}</a:t>
            </a:r>
            <a:endParaRPr lang="en-US" sz="1800" b="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398036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0A70F4-400F-0247-8C12-07DB922E1E30}"/>
              </a:ext>
            </a:extLst>
          </p:cNvPr>
          <p:cNvSpPr>
            <a:spLocks noGrp="1"/>
          </p:cNvSpPr>
          <p:nvPr>
            <p:ph type="body" idx="1"/>
          </p:nvPr>
        </p:nvSpPr>
        <p:spPr/>
        <p:txBody>
          <a:bodyPr/>
          <a:lstStyle/>
          <a:p>
            <a:pPr marL="0" indent="0">
              <a:buNone/>
            </a:pPr>
            <a:endParaRPr lang="en-US" dirty="0"/>
          </a:p>
          <a:p>
            <a:pPr marL="0" indent="0">
              <a:buNone/>
            </a:pPr>
            <a:r>
              <a:rPr lang="en-US" dirty="0"/>
              <a:t>Service Principal</a:t>
            </a:r>
          </a:p>
          <a:p>
            <a:pPr marL="0" indent="0">
              <a:buNone/>
            </a:pPr>
            <a:endParaRPr lang="en-US" dirty="0"/>
          </a:p>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85A9DD5B-C221-374E-B5CC-099466E7AF5A}"/>
              </a:ext>
            </a:extLst>
          </p:cNvPr>
          <p:cNvSpPr>
            <a:spLocks noGrp="1"/>
          </p:cNvSpPr>
          <p:nvPr>
            <p:ph type="title"/>
          </p:nvPr>
        </p:nvSpPr>
        <p:spPr/>
        <p:txBody>
          <a:bodyPr/>
          <a:lstStyle/>
          <a:p>
            <a:r>
              <a:rPr lang="en-US" dirty="0"/>
              <a:t>Authentication to Azure</a:t>
            </a:r>
          </a:p>
        </p:txBody>
      </p:sp>
      <p:sp>
        <p:nvSpPr>
          <p:cNvPr id="4" name="Text Placeholder 3">
            <a:extLst>
              <a:ext uri="{FF2B5EF4-FFF2-40B4-BE49-F238E27FC236}">
                <a16:creationId xmlns:a16="http://schemas.microsoft.com/office/drawing/2014/main" id="{F2705828-5BD0-2B44-9DBC-A6317A708576}"/>
              </a:ext>
            </a:extLst>
          </p:cNvPr>
          <p:cNvSpPr>
            <a:spLocks noGrp="1"/>
          </p:cNvSpPr>
          <p:nvPr>
            <p:ph type="body" sz="quarter" idx="10"/>
          </p:nvPr>
        </p:nvSpPr>
        <p:spPr/>
        <p:txBody>
          <a:bodyPr/>
          <a:lstStyle/>
          <a:p>
            <a:endParaRPr lang="en-US"/>
          </a:p>
        </p:txBody>
      </p:sp>
      <p:sp>
        <p:nvSpPr>
          <p:cNvPr id="5" name="TextBox 4">
            <a:extLst>
              <a:ext uri="{FF2B5EF4-FFF2-40B4-BE49-F238E27FC236}">
                <a16:creationId xmlns:a16="http://schemas.microsoft.com/office/drawing/2014/main" id="{937B07A2-56DB-D043-A7D7-8012EECAEC7A}"/>
              </a:ext>
            </a:extLst>
          </p:cNvPr>
          <p:cNvSpPr txBox="1"/>
          <p:nvPr/>
        </p:nvSpPr>
        <p:spPr>
          <a:xfrm>
            <a:off x="1451869" y="6537153"/>
            <a:ext cx="14122400" cy="28664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21919" tIns="121919" rIns="121919" bIns="121919" numCol="1" spcCol="38100" rtlCol="0" anchor="b">
            <a:spAutoFit/>
          </a:bodyPr>
          <a:lstStyle/>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ARM_TENANT_ID=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ARM_SUBSCRIPTION_ID=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ARM_CLIENT_ID=</a:t>
            </a:r>
          </a:p>
          <a:p>
            <a:r>
              <a:rPr lang="en-US" dirty="0">
                <a:solidFill>
                  <a:srgbClr val="D73A49"/>
                </a:solidFill>
                <a:latin typeface="Menlo" panose="020B0609030804020204" pitchFamily="49" charset="0"/>
              </a:rPr>
              <a:t>export</a:t>
            </a:r>
            <a:r>
              <a:rPr lang="en-US" dirty="0">
                <a:solidFill>
                  <a:srgbClr val="6A737D"/>
                </a:solidFill>
                <a:latin typeface="Menlo" panose="020B0609030804020204" pitchFamily="49" charset="0"/>
              </a:rPr>
              <a:t> ARM_CLIENT_SECRET=</a:t>
            </a:r>
          </a:p>
        </p:txBody>
      </p:sp>
    </p:spTree>
    <p:extLst>
      <p:ext uri="{BB962C8B-B14F-4D97-AF65-F5344CB8AC3E}">
        <p14:creationId xmlns:p14="http://schemas.microsoft.com/office/powerpoint/2010/main" val="237015833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AF7005-CB1E-934E-AC9A-6FCD7E93DAEA}"/>
              </a:ext>
            </a:extLst>
          </p:cNvPr>
          <p:cNvSpPr>
            <a:spLocks noGrp="1"/>
          </p:cNvSpPr>
          <p:nvPr>
            <p:ph type="body" idx="1"/>
          </p:nvPr>
        </p:nvSpPr>
        <p:spPr/>
        <p:txBody>
          <a:bodyPr/>
          <a:lstStyle/>
          <a:p>
            <a:pPr marL="0" indent="0">
              <a:buNone/>
            </a:pPr>
            <a:endParaRPr lang="en-US" dirty="0"/>
          </a:p>
          <a:p>
            <a:pPr marL="0" indent="0">
              <a:buNone/>
            </a:pPr>
            <a:endParaRPr lang="en-US" dirty="0"/>
          </a:p>
        </p:txBody>
      </p:sp>
      <p:sp>
        <p:nvSpPr>
          <p:cNvPr id="3" name="Title 2">
            <a:extLst>
              <a:ext uri="{FF2B5EF4-FFF2-40B4-BE49-F238E27FC236}">
                <a16:creationId xmlns:a16="http://schemas.microsoft.com/office/drawing/2014/main" id="{1828B9A8-6970-644B-B3F6-D392053F601E}"/>
              </a:ext>
            </a:extLst>
          </p:cNvPr>
          <p:cNvSpPr>
            <a:spLocks noGrp="1"/>
          </p:cNvSpPr>
          <p:nvPr>
            <p:ph type="title"/>
          </p:nvPr>
        </p:nvSpPr>
        <p:spPr/>
        <p:txBody>
          <a:bodyPr/>
          <a:lstStyle/>
          <a:p>
            <a:r>
              <a:rPr lang="en-US" dirty="0"/>
              <a:t>Azure Location</a:t>
            </a:r>
          </a:p>
        </p:txBody>
      </p:sp>
      <p:sp>
        <p:nvSpPr>
          <p:cNvPr id="4" name="Text Placeholder 3">
            <a:extLst>
              <a:ext uri="{FF2B5EF4-FFF2-40B4-BE49-F238E27FC236}">
                <a16:creationId xmlns:a16="http://schemas.microsoft.com/office/drawing/2014/main" id="{C4374BC3-59C2-164F-9392-76F6D3E1A6F7}"/>
              </a:ext>
            </a:extLst>
          </p:cNvPr>
          <p:cNvSpPr>
            <a:spLocks noGrp="1"/>
          </p:cNvSpPr>
          <p:nvPr>
            <p:ph type="body" sz="quarter" idx="10"/>
          </p:nvPr>
        </p:nvSpPr>
        <p:spPr/>
        <p:txBody>
          <a:bodyPr/>
          <a:lstStyle/>
          <a:p>
            <a:endParaRPr lang="en-US"/>
          </a:p>
        </p:txBody>
      </p:sp>
      <p:sp>
        <p:nvSpPr>
          <p:cNvPr id="5" name="Rectangle 4">
            <a:extLst>
              <a:ext uri="{FF2B5EF4-FFF2-40B4-BE49-F238E27FC236}">
                <a16:creationId xmlns:a16="http://schemas.microsoft.com/office/drawing/2014/main" id="{18E6B9E9-E351-574A-8AED-8D9EDB6017F3}"/>
              </a:ext>
            </a:extLst>
          </p:cNvPr>
          <p:cNvSpPr/>
          <p:nvPr/>
        </p:nvSpPr>
        <p:spPr>
          <a:xfrm>
            <a:off x="1451869" y="4776221"/>
            <a:ext cx="14681200" cy="6388287"/>
          </a:xfrm>
          <a:prstGeom prst="rect">
            <a:avLst/>
          </a:prstGeom>
        </p:spPr>
        <p:txBody>
          <a:bodyPr wrap="square">
            <a:spAutoFit/>
          </a:bodyPr>
          <a:lstStyle/>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a:t>
            </a:r>
            <a:r>
              <a:rPr lang="en-US" b="0" dirty="0" err="1">
                <a:solidFill>
                  <a:srgbClr val="22863A"/>
                </a:solidFill>
                <a:latin typeface="Menlo" panose="020B0609030804020204" pitchFamily="49" charset="0"/>
              </a:rPr>
              <a:t>eastus</a:t>
            </a:r>
            <a:r>
              <a:rPr lang="en-US" b="0" dirty="0">
                <a:solidFill>
                  <a:srgbClr val="22863A"/>
                </a:solidFill>
                <a:latin typeface="Menlo" panose="020B0609030804020204" pitchFamily="49" charset="0"/>
              </a:rPr>
              <a:t>"</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a:p>
            <a:br>
              <a:rPr lang="en-US" b="0" dirty="0">
                <a:solidFill>
                  <a:srgbClr val="24292E"/>
                </a:solidFill>
                <a:latin typeface="Menlo" panose="020B0609030804020204" pitchFamily="49" charset="0"/>
              </a:rPr>
            </a:br>
            <a:endParaRPr lang="en-US" b="0" dirty="0">
              <a:solidFill>
                <a:srgbClr val="24292E"/>
              </a:solidFill>
              <a:latin typeface="Menlo" panose="020B0609030804020204" pitchFamily="49" charset="0"/>
            </a:endParaRPr>
          </a:p>
          <a:p>
            <a:r>
              <a:rPr lang="en-US" b="0" dirty="0">
                <a:solidFill>
                  <a:srgbClr val="D73A49"/>
                </a:solidFill>
                <a:latin typeface="Menlo" panose="020B0609030804020204" pitchFamily="49" charset="0"/>
              </a:rPr>
              <a:t>resource</a:t>
            </a:r>
            <a:r>
              <a:rPr lang="en-US" b="0" dirty="0">
                <a:solidFill>
                  <a:srgbClr val="22863A"/>
                </a:solidFill>
                <a:latin typeface="Menlo" panose="020B0609030804020204" pitchFamily="49" charset="0"/>
              </a:rPr>
              <a:t> "</a:t>
            </a:r>
            <a:r>
              <a:rPr lang="en-US" b="0" dirty="0" err="1">
                <a:solidFill>
                  <a:srgbClr val="22863A"/>
                </a:solidFill>
                <a:latin typeface="Menlo" panose="020B0609030804020204" pitchFamily="49" charset="0"/>
              </a:rPr>
              <a:t>azurerm_resource_group</a:t>
            </a:r>
            <a:r>
              <a:rPr lang="en-US" b="0" dirty="0">
                <a:solidFill>
                  <a:srgbClr val="22863A"/>
                </a:solidFill>
                <a:latin typeface="Menlo" panose="020B0609030804020204" pitchFamily="49" charset="0"/>
              </a:rPr>
              <a:t>" "main"</a:t>
            </a:r>
            <a:r>
              <a:rPr lang="en-US" b="0" dirty="0">
                <a:solidFill>
                  <a:srgbClr val="24292E"/>
                </a:solidFill>
                <a:latin typeface="Menlo" panose="020B0609030804020204" pitchFamily="49" charset="0"/>
              </a:rPr>
              <a:t> {</a:t>
            </a:r>
            <a:endParaRPr lang="en-US" b="0" dirty="0">
              <a:solidFill>
                <a:srgbClr val="22863A"/>
              </a:solidFill>
              <a:latin typeface="Menlo" panose="020B0609030804020204" pitchFamily="49" charset="0"/>
            </a:endParaRPr>
          </a:p>
          <a:p>
            <a:r>
              <a:rPr lang="en-US" b="0" dirty="0">
                <a:solidFill>
                  <a:srgbClr val="24292E"/>
                </a:solidFill>
                <a:latin typeface="Menlo" panose="020B0609030804020204" pitchFamily="49" charset="0"/>
              </a:rPr>
              <a:t>  location </a:t>
            </a:r>
            <a:r>
              <a:rPr lang="en-US" b="0" dirty="0">
                <a:solidFill>
                  <a:srgbClr val="D73A49"/>
                </a:solidFill>
                <a:latin typeface="Menlo" panose="020B0609030804020204" pitchFamily="49" charset="0"/>
              </a:rPr>
              <a:t>=</a:t>
            </a:r>
            <a:r>
              <a:rPr lang="en-US" b="0" dirty="0">
                <a:solidFill>
                  <a:srgbClr val="24292E"/>
                </a:solidFill>
                <a:latin typeface="Menlo" panose="020B0609030804020204" pitchFamily="49" charset="0"/>
              </a:rPr>
              <a:t> </a:t>
            </a:r>
            <a:r>
              <a:rPr lang="en-US" b="0" dirty="0">
                <a:solidFill>
                  <a:srgbClr val="22863A"/>
                </a:solidFill>
                <a:latin typeface="Menlo" panose="020B0609030804020204" pitchFamily="49" charset="0"/>
              </a:rPr>
              <a:t>“East US”</a:t>
            </a:r>
            <a:endParaRPr lang="en-US" b="0" dirty="0">
              <a:solidFill>
                <a:srgbClr val="24292E"/>
              </a:solidFill>
              <a:latin typeface="Menlo" panose="020B0609030804020204" pitchFamily="49" charset="0"/>
            </a:endParaRPr>
          </a:p>
          <a:p>
            <a:r>
              <a:rPr lang="en-US" b="0" dirty="0">
                <a:solidFill>
                  <a:srgbClr val="24292E"/>
                </a:solidFill>
                <a:latin typeface="Menlo" panose="020B0609030804020204" pitchFamily="49" charset="0"/>
              </a:rPr>
              <a:t>}</a:t>
            </a:r>
          </a:p>
        </p:txBody>
      </p:sp>
    </p:spTree>
    <p:extLst>
      <p:ext uri="{BB962C8B-B14F-4D97-AF65-F5344CB8AC3E}">
        <p14:creationId xmlns:p14="http://schemas.microsoft.com/office/powerpoint/2010/main" val="4290473294"/>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642769-7210-4046-8974-AE77A15959C3}"/>
              </a:ext>
            </a:extLst>
          </p:cNvPr>
          <p:cNvSpPr>
            <a:spLocks noGrp="1"/>
          </p:cNvSpPr>
          <p:nvPr>
            <p:ph type="title"/>
          </p:nvPr>
        </p:nvSpPr>
        <p:spPr/>
        <p:txBody>
          <a:bodyPr/>
          <a:lstStyle/>
          <a:p>
            <a:r>
              <a:rPr lang="en-US" dirty="0"/>
              <a:t>Workshop Repo</a:t>
            </a:r>
          </a:p>
        </p:txBody>
      </p:sp>
      <p:sp>
        <p:nvSpPr>
          <p:cNvPr id="4" name="Text Placeholder 3">
            <a:extLst>
              <a:ext uri="{FF2B5EF4-FFF2-40B4-BE49-F238E27FC236}">
                <a16:creationId xmlns:a16="http://schemas.microsoft.com/office/drawing/2014/main" id="{6042F0DA-7B71-FF4B-8AB5-D063EF44EC50}"/>
              </a:ext>
            </a:extLst>
          </p:cNvPr>
          <p:cNvSpPr>
            <a:spLocks noGrp="1"/>
          </p:cNvSpPr>
          <p:nvPr>
            <p:ph type="body" sz="quarter" idx="10"/>
          </p:nvPr>
        </p:nvSpPr>
        <p:spPr/>
        <p:txBody>
          <a:bodyPr/>
          <a:lstStyle/>
          <a:p>
            <a:r>
              <a:rPr lang="en-US" dirty="0"/>
              <a:t>https://</a:t>
            </a:r>
            <a:r>
              <a:rPr lang="en-US" dirty="0" err="1"/>
              <a:t>github.com</a:t>
            </a:r>
            <a:r>
              <a:rPr lang="en-US" dirty="0"/>
              <a:t>/</a:t>
            </a:r>
            <a:r>
              <a:rPr lang="en-US" dirty="0" err="1"/>
              <a:t>CardinalNow</a:t>
            </a:r>
            <a:r>
              <a:rPr lang="en-US" dirty="0"/>
              <a:t>/</a:t>
            </a:r>
            <a:r>
              <a:rPr lang="en-US" dirty="0" err="1"/>
              <a:t>TerraformWorkshop</a:t>
            </a:r>
            <a:endParaRPr lang="en-US" dirty="0"/>
          </a:p>
        </p:txBody>
      </p:sp>
      <p:pic>
        <p:nvPicPr>
          <p:cNvPr id="7" name="Picture 6">
            <a:extLst>
              <a:ext uri="{FF2B5EF4-FFF2-40B4-BE49-F238E27FC236}">
                <a16:creationId xmlns:a16="http://schemas.microsoft.com/office/drawing/2014/main" id="{57878095-556A-054B-A61F-D20399F86C0D}"/>
              </a:ext>
            </a:extLst>
          </p:cNvPr>
          <p:cNvPicPr>
            <a:picLocks noChangeAspect="1"/>
          </p:cNvPicPr>
          <p:nvPr/>
        </p:nvPicPr>
        <p:blipFill>
          <a:blip r:embed="rId3"/>
          <a:stretch>
            <a:fillRect/>
          </a:stretch>
        </p:blipFill>
        <p:spPr>
          <a:xfrm>
            <a:off x="5886367" y="3223185"/>
            <a:ext cx="12877800" cy="9004300"/>
          </a:xfrm>
          <a:prstGeom prst="rect">
            <a:avLst/>
          </a:prstGeom>
        </p:spPr>
      </p:pic>
    </p:spTree>
    <p:extLst>
      <p:ext uri="{BB962C8B-B14F-4D97-AF65-F5344CB8AC3E}">
        <p14:creationId xmlns:p14="http://schemas.microsoft.com/office/powerpoint/2010/main" val="107075788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4954BD-A542-8345-9E3E-196417D78BB6}"/>
              </a:ext>
            </a:extLst>
          </p:cNvPr>
          <p:cNvSpPr>
            <a:spLocks noGrp="1"/>
          </p:cNvSpPr>
          <p:nvPr>
            <p:ph type="title"/>
          </p:nvPr>
        </p:nvSpPr>
        <p:spPr/>
        <p:txBody>
          <a:bodyPr/>
          <a:lstStyle/>
          <a:p>
            <a:r>
              <a:rPr lang="en-US" dirty="0" err="1"/>
              <a:t>Hashicorp</a:t>
            </a:r>
            <a:endParaRPr lang="en-US" dirty="0"/>
          </a:p>
        </p:txBody>
      </p:sp>
    </p:spTree>
    <p:extLst>
      <p:ext uri="{BB962C8B-B14F-4D97-AF65-F5344CB8AC3E}">
        <p14:creationId xmlns:p14="http://schemas.microsoft.com/office/powerpoint/2010/main" val="2667943031"/>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2616877588"/>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401513-8CB8-A443-A4CD-10FA81300B01}"/>
              </a:ext>
            </a:extLst>
          </p:cNvPr>
          <p:cNvSpPr>
            <a:spLocks noGrp="1"/>
          </p:cNvSpPr>
          <p:nvPr>
            <p:ph type="body" sz="quarter" idx="13"/>
          </p:nvPr>
        </p:nvSpPr>
        <p:spPr/>
        <p:txBody>
          <a:bodyPr/>
          <a:lstStyle/>
          <a:p>
            <a:r>
              <a:rPr lang="en-US" dirty="0">
                <a:solidFill>
                  <a:schemeClr val="tx1"/>
                </a:solidFill>
              </a:rPr>
              <a:t>00 - Getting Started</a:t>
            </a:r>
          </a:p>
          <a:p>
            <a:r>
              <a:rPr lang="en-US" dirty="0"/>
              <a:t>01 - </a:t>
            </a:r>
            <a:r>
              <a:rPr lang="en-US" dirty="0">
                <a:solidFill>
                  <a:schemeClr val="tx1"/>
                </a:solidFill>
              </a:rPr>
              <a:t>Connecting to Azure</a:t>
            </a:r>
          </a:p>
        </p:txBody>
      </p:sp>
      <p:sp>
        <p:nvSpPr>
          <p:cNvPr id="8" name="Title 7">
            <a:extLst>
              <a:ext uri="{FF2B5EF4-FFF2-40B4-BE49-F238E27FC236}">
                <a16:creationId xmlns:a16="http://schemas.microsoft.com/office/drawing/2014/main" id="{3A73D313-726B-854A-9F48-D31243F35185}"/>
              </a:ext>
            </a:extLst>
          </p:cNvPr>
          <p:cNvSpPr>
            <a:spLocks noGrp="1"/>
          </p:cNvSpPr>
          <p:nvPr>
            <p:ph type="title"/>
          </p:nvPr>
        </p:nvSpPr>
        <p:spPr/>
        <p:txBody>
          <a:bodyPr/>
          <a:lstStyle/>
          <a:p>
            <a:r>
              <a:rPr lang="en-US" dirty="0"/>
              <a:t>Challenge</a:t>
            </a:r>
          </a:p>
        </p:txBody>
      </p:sp>
    </p:spTree>
    <p:extLst>
      <p:ext uri="{BB962C8B-B14F-4D97-AF65-F5344CB8AC3E}">
        <p14:creationId xmlns:p14="http://schemas.microsoft.com/office/powerpoint/2010/main" val="315204962"/>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CCA469-6BD0-7B42-99A8-A553D74FDDA3}"/>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D010F42B-B19C-C14D-8975-AA9214988D18}"/>
              </a:ext>
            </a:extLst>
          </p:cNvPr>
          <p:cNvSpPr>
            <a:spLocks noGrp="1"/>
          </p:cNvSpPr>
          <p:nvPr>
            <p:ph type="title"/>
          </p:nvPr>
        </p:nvSpPr>
        <p:spPr/>
        <p:txBody>
          <a:bodyPr/>
          <a:lstStyle/>
          <a:p>
            <a:r>
              <a:rPr lang="en-US" dirty="0"/>
              <a:t>Terraform State</a:t>
            </a:r>
          </a:p>
        </p:txBody>
      </p:sp>
    </p:spTree>
    <p:extLst>
      <p:ext uri="{BB962C8B-B14F-4D97-AF65-F5344CB8AC3E}">
        <p14:creationId xmlns:p14="http://schemas.microsoft.com/office/powerpoint/2010/main" val="2970086406"/>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normAutofit/>
          </a:bodyPr>
          <a:lstStyle/>
          <a:p>
            <a:pPr marL="0" indent="0">
              <a:buNone/>
            </a:pPr>
            <a:endParaRPr lang="en-US" dirty="0"/>
          </a:p>
          <a:p>
            <a:pPr marL="0" indent="0">
              <a:buNone/>
            </a:pPr>
            <a:r>
              <a:rPr lang="en-US" dirty="0"/>
              <a:t>File that stores state about your managed infrastructure</a:t>
            </a:r>
          </a:p>
          <a:p>
            <a:pPr marL="0" indent="0">
              <a:buNone/>
            </a:pPr>
            <a:endParaRPr lang="en-US" dirty="0"/>
          </a:p>
          <a:p>
            <a:pPr marL="0" indent="0">
              <a:buNone/>
            </a:pPr>
            <a:r>
              <a:rPr lang="en-US" dirty="0"/>
              <a:t>Keeps track of resource metadata</a:t>
            </a:r>
          </a:p>
          <a:p>
            <a:pPr marL="0" indent="0">
              <a:buNone/>
            </a:pPr>
            <a:endParaRPr lang="en-US" dirty="0"/>
          </a:p>
          <a:p>
            <a:pPr marL="0" indent="0">
              <a:buNone/>
            </a:pPr>
            <a:r>
              <a:rPr lang="en-US" dirty="0"/>
              <a:t>Used to map real world resources to your configuration.</a:t>
            </a:r>
          </a:p>
          <a:p>
            <a:pPr marL="0" indent="0">
              <a:buNone/>
            </a:pPr>
            <a:endParaRPr lang="en-US" dirty="0"/>
          </a:p>
          <a:p>
            <a:pPr marL="0" indent="0">
              <a:buNone/>
            </a:pPr>
            <a:r>
              <a:rPr lang="en-US" dirty="0"/>
              <a:t>Local</a:t>
            </a:r>
            <a:r>
              <a:rPr lang="en-US" dirty="0">
                <a:solidFill>
                  <a:srgbClr val="A31515"/>
                </a:solidFill>
                <a:latin typeface="Menlo" panose="020B0609030804020204" pitchFamily="49" charset="0"/>
              </a:rPr>
              <a:t> </a:t>
            </a:r>
            <a:r>
              <a:rPr lang="en-US" dirty="0" err="1">
                <a:solidFill>
                  <a:srgbClr val="A31515"/>
                </a:solidFill>
                <a:latin typeface="Menlo" panose="020B0609030804020204" pitchFamily="49" charset="0"/>
              </a:rPr>
              <a:t>terraform.tfstate</a:t>
            </a:r>
            <a:r>
              <a:rPr lang="en-US" dirty="0"/>
              <a:t> file by default</a:t>
            </a:r>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p>
        </p:txBody>
      </p:sp>
    </p:spTree>
    <p:extLst>
      <p:ext uri="{BB962C8B-B14F-4D97-AF65-F5344CB8AC3E}">
        <p14:creationId xmlns:p14="http://schemas.microsoft.com/office/powerpoint/2010/main" val="3912040128"/>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a:p>
            <a:pPr marL="0" indent="0">
              <a:buNone/>
            </a:pPr>
            <a:r>
              <a:rPr lang="en-US" b="1" dirty="0" err="1"/>
              <a:t>Config</a:t>
            </a:r>
            <a:r>
              <a:rPr lang="en-US" b="1" dirty="0"/>
              <a:t>: 	</a:t>
            </a:r>
            <a:r>
              <a:rPr lang="en-US" u="sng" dirty="0"/>
              <a:t>Desired</a:t>
            </a:r>
            <a:r>
              <a:rPr lang="en-US" dirty="0"/>
              <a:t> State</a:t>
            </a:r>
          </a:p>
          <a:p>
            <a:pPr marL="0" indent="0">
              <a:buNone/>
            </a:pPr>
            <a:r>
              <a:rPr lang="en-US" b="1" dirty="0"/>
              <a:t>State: 	</a:t>
            </a:r>
            <a:r>
              <a:rPr lang="en-US" u="sng" dirty="0"/>
              <a:t>Current</a:t>
            </a:r>
            <a:r>
              <a:rPr lang="en-US" dirty="0"/>
              <a:t> State</a:t>
            </a:r>
          </a:p>
          <a:p>
            <a:pPr marL="0" indent="0">
              <a:buNone/>
            </a:pPr>
            <a:r>
              <a:rPr lang="en-US" b="1" dirty="0"/>
              <a:t>Diff: 		</a:t>
            </a:r>
            <a:r>
              <a:rPr lang="en-US" u="sng" dirty="0"/>
              <a:t>Delta</a:t>
            </a:r>
            <a:r>
              <a:rPr lang="en-US" dirty="0"/>
              <a:t> of {Desired &amp; Current}</a:t>
            </a:r>
          </a:p>
          <a:p>
            <a:pPr marL="0" indent="0">
              <a:buNone/>
            </a:pPr>
            <a:r>
              <a:rPr lang="en-US" b="1" dirty="0"/>
              <a:t>Plan: 	</a:t>
            </a:r>
            <a:r>
              <a:rPr lang="en-US" u="sng" dirty="0"/>
              <a:t>Presents</a:t>
            </a:r>
            <a:r>
              <a:rPr lang="en-US" dirty="0"/>
              <a:t> Diff</a:t>
            </a:r>
          </a:p>
          <a:p>
            <a:pPr marL="0" indent="0">
              <a:buNone/>
            </a:pPr>
            <a:r>
              <a:rPr lang="en-US" b="1" dirty="0"/>
              <a:t>Apply: 	</a:t>
            </a:r>
            <a:r>
              <a:rPr lang="en-US" u="sng" dirty="0"/>
              <a:t>Resolves</a:t>
            </a:r>
            <a:r>
              <a:rPr lang="en-US" dirty="0"/>
              <a:t> Diff</a:t>
            </a:r>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3037509594"/>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CC27AD-2513-4540-8B38-E94F58E88EE2}"/>
              </a:ext>
            </a:extLst>
          </p:cNvPr>
          <p:cNvPicPr>
            <a:picLocks noChangeAspect="1"/>
          </p:cNvPicPr>
          <p:nvPr/>
        </p:nvPicPr>
        <p:blipFill>
          <a:blip r:embed="rId3"/>
          <a:stretch>
            <a:fillRect/>
          </a:stretch>
        </p:blipFill>
        <p:spPr>
          <a:xfrm>
            <a:off x="2647867" y="1675840"/>
            <a:ext cx="19354800" cy="10887075"/>
          </a:xfrm>
          <a:prstGeom prst="rect">
            <a:avLst/>
          </a:prstGeom>
        </p:spPr>
      </p:pic>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spTree>
    <p:extLst>
      <p:ext uri="{BB962C8B-B14F-4D97-AF65-F5344CB8AC3E}">
        <p14:creationId xmlns:p14="http://schemas.microsoft.com/office/powerpoint/2010/main" val="67607903"/>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a:xfrm>
            <a:off x="1453186" y="2568107"/>
            <a:ext cx="11709361" cy="10022904"/>
          </a:xfrm>
        </p:spPr>
        <p:txBody>
          <a:bodyPr anchor="ctr">
            <a:normAutofit/>
          </a:bodyPr>
          <a:lstStyle/>
          <a:p>
            <a:pPr marL="0" indent="0">
              <a:buNone/>
            </a:pPr>
            <a:endParaRPr lang="en-US" dirty="0"/>
          </a:p>
          <a:p>
            <a:pPr marL="0" indent="0" algn="ctr">
              <a:buNone/>
            </a:pPr>
            <a:r>
              <a:rPr lang="en-US" sz="8800" dirty="0"/>
              <a:t>State file can contain sensitive data</a:t>
            </a:r>
            <a:endParaRPr lang="en-US" dirty="0"/>
          </a:p>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/docs/state/sensitive-</a:t>
            </a:r>
            <a:r>
              <a:rPr lang="en-US" dirty="0" err="1"/>
              <a:t>data.html</a:t>
            </a:r>
            <a:endParaRPr lang="en-US" dirty="0"/>
          </a:p>
        </p:txBody>
      </p:sp>
      <p:pic>
        <p:nvPicPr>
          <p:cNvPr id="4098" name="Picture 2" descr="Image result for caution">
            <a:extLst>
              <a:ext uri="{FF2B5EF4-FFF2-40B4-BE49-F238E27FC236}">
                <a16:creationId xmlns:a16="http://schemas.microsoft.com/office/drawing/2014/main" id="{51888744-C198-CD4A-8F51-0EC848ADAA09}"/>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980695" y="4540737"/>
            <a:ext cx="7289065" cy="607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070607"/>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32A062-7D54-D642-935C-C7A9BCDB0CCB}"/>
              </a:ext>
            </a:extLst>
          </p:cNvPr>
          <p:cNvSpPr>
            <a:spLocks noGrp="1"/>
          </p:cNvSpPr>
          <p:nvPr>
            <p:ph type="body" idx="1"/>
          </p:nvPr>
        </p:nvSpPr>
        <p:spPr/>
        <p:txBody>
          <a:bodyPr/>
          <a:lstStyle/>
          <a:p>
            <a:r>
              <a:rPr lang="en-US" dirty="0"/>
              <a:t>Remote state</a:t>
            </a:r>
          </a:p>
          <a:p>
            <a:r>
              <a:rPr lang="en-US" dirty="0"/>
              <a:t>Backend</a:t>
            </a:r>
          </a:p>
          <a:p>
            <a:r>
              <a:rPr lang="en-US" dirty="0"/>
              <a:t>Local is default</a:t>
            </a:r>
          </a:p>
          <a:p>
            <a:r>
              <a:rPr lang="en-US" dirty="0"/>
              <a:t>Teams/</a:t>
            </a:r>
            <a:r>
              <a:rPr lang="en-US" dirty="0" err="1"/>
              <a:t>collab</a:t>
            </a:r>
            <a:endParaRPr lang="en-US" dirty="0"/>
          </a:p>
          <a:p>
            <a:r>
              <a:rPr lang="en-US" dirty="0"/>
              <a:t>In memory state only</a:t>
            </a:r>
          </a:p>
          <a:p>
            <a:endParaRPr lang="en-US" dirty="0"/>
          </a:p>
        </p:txBody>
      </p:sp>
      <p:sp>
        <p:nvSpPr>
          <p:cNvPr id="3" name="Title 2">
            <a:extLst>
              <a:ext uri="{FF2B5EF4-FFF2-40B4-BE49-F238E27FC236}">
                <a16:creationId xmlns:a16="http://schemas.microsoft.com/office/drawing/2014/main" id="{8F75FF20-4D4F-D347-B801-FF276041C562}"/>
              </a:ext>
            </a:extLst>
          </p:cNvPr>
          <p:cNvSpPr>
            <a:spLocks noGrp="1"/>
          </p:cNvSpPr>
          <p:nvPr>
            <p:ph type="title"/>
          </p:nvPr>
        </p:nvSpPr>
        <p:spPr/>
        <p:txBody>
          <a:bodyPr/>
          <a:lstStyle/>
          <a:p>
            <a:r>
              <a:rPr lang="en-US" dirty="0"/>
              <a:t>Terraform State - Remote</a:t>
            </a:r>
          </a:p>
        </p:txBody>
      </p:sp>
      <p:sp>
        <p:nvSpPr>
          <p:cNvPr id="4" name="Text Placeholder 3">
            <a:extLst>
              <a:ext uri="{FF2B5EF4-FFF2-40B4-BE49-F238E27FC236}">
                <a16:creationId xmlns:a16="http://schemas.microsoft.com/office/drawing/2014/main" id="{778F5A42-DC7A-6B47-8A7B-B541ED0621D6}"/>
              </a:ext>
            </a:extLst>
          </p:cNvPr>
          <p:cNvSpPr>
            <a:spLocks noGrp="1"/>
          </p:cNvSpPr>
          <p:nvPr>
            <p:ph type="body" sz="quarter" idx="10"/>
          </p:nvPr>
        </p:nvSpPr>
        <p:spPr/>
        <p:txBody>
          <a:bodyPr/>
          <a:lstStyle/>
          <a:p>
            <a:r>
              <a:rPr lang="en-US" dirty="0"/>
              <a:t>https://</a:t>
            </a:r>
            <a:r>
              <a:rPr lang="en-US" dirty="0" err="1"/>
              <a:t>www.terraform.io</a:t>
            </a:r>
            <a:r>
              <a:rPr lang="en-US" dirty="0"/>
              <a:t>/docs/state/</a:t>
            </a:r>
            <a:r>
              <a:rPr lang="en-US" dirty="0" err="1"/>
              <a:t>remote.html</a:t>
            </a:r>
            <a:endParaRPr lang="en-US" dirty="0"/>
          </a:p>
        </p:txBody>
      </p:sp>
    </p:spTree>
    <p:extLst>
      <p:ext uri="{BB962C8B-B14F-4D97-AF65-F5344CB8AC3E}">
        <p14:creationId xmlns:p14="http://schemas.microsoft.com/office/powerpoint/2010/main" val="2953534750"/>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269601077"/>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8279634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34499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7129130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Company overview"/>
          <p:cNvSpPr txBox="1">
            <a:spLocks noGrp="1"/>
          </p:cNvSpPr>
          <p:nvPr>
            <p:ph type="title"/>
          </p:nvPr>
        </p:nvSpPr>
        <p:spPr>
          <a:xfrm>
            <a:off x="1451868" y="783573"/>
            <a:ext cx="21746798" cy="2207524"/>
          </a:xfrm>
          <a:prstGeom prst="rect">
            <a:avLst/>
          </a:prstGeom>
        </p:spPr>
        <p:txBody>
          <a:bodyPr/>
          <a:lstStyle>
            <a:lvl1pPr>
              <a:defRPr spc="-299"/>
            </a:lvl1pPr>
          </a:lstStyle>
          <a:p>
            <a:r>
              <a:t>Company overview</a:t>
            </a:r>
          </a:p>
        </p:txBody>
      </p:sp>
      <p:sp>
        <p:nvSpPr>
          <p:cNvPr id="674" name="Slide Number"/>
          <p:cNvSpPr txBox="1">
            <a:spLocks noGrp="1"/>
          </p:cNvSpPr>
          <p:nvPr>
            <p:ph type="sldNum" sz="quarter" idx="4294967295"/>
          </p:nvPr>
        </p:nvSpPr>
        <p:spPr>
          <a:xfrm>
            <a:off x="23586081" y="12945581"/>
            <a:ext cx="385722" cy="485139"/>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9</a:t>
            </a:fld>
            <a:endParaRPr/>
          </a:p>
        </p:txBody>
      </p:sp>
      <p:sp>
        <p:nvSpPr>
          <p:cNvPr id="675" name="Mission"/>
          <p:cNvSpPr txBox="1"/>
          <p:nvPr/>
        </p:nvSpPr>
        <p:spPr>
          <a:xfrm>
            <a:off x="1451870" y="5356914"/>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Mission</a:t>
            </a:r>
          </a:p>
        </p:txBody>
      </p:sp>
      <p:sp>
        <p:nvSpPr>
          <p:cNvPr id="676" name="Key Products"/>
          <p:cNvSpPr txBox="1"/>
          <p:nvPr/>
        </p:nvSpPr>
        <p:spPr>
          <a:xfrm>
            <a:off x="1451870" y="8172108"/>
            <a:ext cx="2886138" cy="118490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Key Products</a:t>
            </a:r>
          </a:p>
        </p:txBody>
      </p:sp>
      <p:pic>
        <p:nvPicPr>
          <p:cNvPr id="677" name="image21.png" descr="image21.png"/>
          <p:cNvPicPr>
            <a:picLocks noChangeAspect="1"/>
          </p:cNvPicPr>
          <p:nvPr/>
        </p:nvPicPr>
        <p:blipFill>
          <a:blip r:embed="rId3">
            <a:extLst/>
          </a:blip>
          <a:stretch>
            <a:fillRect/>
          </a:stretch>
        </p:blipFill>
        <p:spPr>
          <a:xfrm>
            <a:off x="12510235" y="8225598"/>
            <a:ext cx="920226" cy="1357333"/>
          </a:xfrm>
          <a:prstGeom prst="rect">
            <a:avLst/>
          </a:prstGeom>
          <a:ln w="12700">
            <a:miter lim="400000"/>
          </a:ln>
        </p:spPr>
      </p:pic>
      <p:pic>
        <p:nvPicPr>
          <p:cNvPr id="678" name="image19.png" descr="image19.png"/>
          <p:cNvPicPr>
            <a:picLocks noChangeAspect="1"/>
          </p:cNvPicPr>
          <p:nvPr/>
        </p:nvPicPr>
        <p:blipFill>
          <a:blip r:embed="rId4">
            <a:extLst/>
          </a:blip>
          <a:stretch>
            <a:fillRect/>
          </a:stretch>
        </p:blipFill>
        <p:spPr>
          <a:xfrm>
            <a:off x="14391862" y="8141486"/>
            <a:ext cx="1006496" cy="1449357"/>
          </a:xfrm>
          <a:prstGeom prst="rect">
            <a:avLst/>
          </a:prstGeom>
          <a:ln w="12700">
            <a:miter lim="400000"/>
          </a:ln>
        </p:spPr>
      </p:pic>
      <p:pic>
        <p:nvPicPr>
          <p:cNvPr id="679" name="image31.png" descr="image31.png"/>
          <p:cNvPicPr>
            <a:picLocks noChangeAspect="1"/>
          </p:cNvPicPr>
          <p:nvPr/>
        </p:nvPicPr>
        <p:blipFill>
          <a:blip r:embed="rId5">
            <a:extLst/>
          </a:blip>
          <a:stretch>
            <a:fillRect/>
          </a:stretch>
        </p:blipFill>
        <p:spPr>
          <a:xfrm>
            <a:off x="12692295" y="10062029"/>
            <a:ext cx="920226" cy="1409095"/>
          </a:xfrm>
          <a:prstGeom prst="rect">
            <a:avLst/>
          </a:prstGeom>
          <a:ln w="12700">
            <a:miter lim="400000"/>
          </a:ln>
        </p:spPr>
      </p:pic>
      <p:pic>
        <p:nvPicPr>
          <p:cNvPr id="680" name="image22.png" descr="image22.png"/>
          <p:cNvPicPr>
            <a:picLocks noChangeAspect="1"/>
          </p:cNvPicPr>
          <p:nvPr/>
        </p:nvPicPr>
        <p:blipFill>
          <a:blip r:embed="rId6">
            <a:extLst/>
          </a:blip>
          <a:stretch>
            <a:fillRect/>
          </a:stretch>
        </p:blipFill>
        <p:spPr>
          <a:xfrm>
            <a:off x="8573479" y="8157063"/>
            <a:ext cx="1391842" cy="1443605"/>
          </a:xfrm>
          <a:prstGeom prst="rect">
            <a:avLst/>
          </a:prstGeom>
          <a:ln w="12700">
            <a:miter lim="400000"/>
          </a:ln>
        </p:spPr>
      </p:pic>
      <p:pic>
        <p:nvPicPr>
          <p:cNvPr id="681" name="image20.png" descr="image20.png"/>
          <p:cNvPicPr>
            <a:picLocks noChangeAspect="1"/>
          </p:cNvPicPr>
          <p:nvPr/>
        </p:nvPicPr>
        <p:blipFill>
          <a:blip r:embed="rId7">
            <a:extLst/>
          </a:blip>
          <a:stretch>
            <a:fillRect/>
          </a:stretch>
        </p:blipFill>
        <p:spPr>
          <a:xfrm>
            <a:off x="10795517" y="8213294"/>
            <a:ext cx="897221" cy="1363087"/>
          </a:xfrm>
          <a:prstGeom prst="rect">
            <a:avLst/>
          </a:prstGeom>
          <a:ln w="12700">
            <a:miter lim="400000"/>
          </a:ln>
        </p:spPr>
      </p:pic>
      <p:sp>
        <p:nvSpPr>
          <p:cNvPr id="682" name="Founded"/>
          <p:cNvSpPr txBox="1"/>
          <p:nvPr/>
        </p:nvSpPr>
        <p:spPr>
          <a:xfrm>
            <a:off x="1451870" y="3397673"/>
            <a:ext cx="2886138" cy="7391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sz="3200">
                <a:solidFill>
                  <a:srgbClr val="44546A"/>
                </a:solidFill>
                <a:latin typeface="Verdana"/>
                <a:ea typeface="Verdana"/>
                <a:cs typeface="Verdana"/>
                <a:sym typeface="Verdana"/>
              </a:defRPr>
            </a:lvl1pPr>
          </a:lstStyle>
          <a:p>
            <a:r>
              <a:t>Founded</a:t>
            </a:r>
          </a:p>
        </p:txBody>
      </p:sp>
      <p:sp>
        <p:nvSpPr>
          <p:cNvPr id="683" name="2012 by Mitchell Hashimoto and Armon Dadgar"/>
          <p:cNvSpPr txBox="1"/>
          <p:nvPr/>
        </p:nvSpPr>
        <p:spPr>
          <a:xfrm>
            <a:off x="4730228" y="3257494"/>
            <a:ext cx="18094796" cy="980439"/>
          </a:xfrm>
          <a:prstGeom prst="rect">
            <a:avLst/>
          </a:prstGeom>
          <a:ln w="12700">
            <a:miter lim="400000"/>
          </a:ln>
          <a:extLst>
            <a:ext uri="{C572A759-6A51-4108-AA02-DFA0A04FC94B}">
              <ma14:wrappingTextBoxFlag xmlns:ma14="http://schemas.microsoft.com/office/mac/drawingml/2011/main" xmlns="" val="1"/>
            </a:ext>
          </a:extLst>
        </p:spPr>
        <p:txBody>
          <a:bodyPr lIns="121918" tIns="121918" rIns="121918" bIns="121918">
            <a:spAutoFit/>
          </a:bodyPr>
          <a:lstStyle>
            <a:lvl1pPr>
              <a:lnSpc>
                <a:spcPct val="90000"/>
              </a:lnSpc>
              <a:spcBef>
                <a:spcPts val="1600"/>
              </a:spcBef>
              <a:defRPr b="0">
                <a:solidFill>
                  <a:srgbClr val="44546A"/>
                </a:solidFill>
                <a:latin typeface="Verdana"/>
                <a:ea typeface="Verdana"/>
                <a:cs typeface="Verdana"/>
                <a:sym typeface="Verdana"/>
              </a:defRPr>
            </a:lvl1pPr>
          </a:lstStyle>
          <a:p>
            <a:r>
              <a:rPr dirty="0"/>
              <a:t>2012 by Mitchell Hashimoto and </a:t>
            </a:r>
            <a:r>
              <a:rPr dirty="0" err="1"/>
              <a:t>Armon</a:t>
            </a:r>
            <a:r>
              <a:rPr dirty="0"/>
              <a:t> </a:t>
            </a:r>
            <a:r>
              <a:rPr dirty="0" err="1"/>
              <a:t>Dadgar</a:t>
            </a:r>
            <a:endParaRPr dirty="0"/>
          </a:p>
        </p:txBody>
      </p:sp>
      <p:sp>
        <p:nvSpPr>
          <p:cNvPr id="684" name="We enable organizations to Provision, Secure, Connect, and Run any infrastructure for any application"/>
          <p:cNvSpPr txBox="1">
            <a:spLocks noGrp="1"/>
          </p:cNvSpPr>
          <p:nvPr>
            <p:ph type="body" sz="quarter" idx="4294967295"/>
          </p:nvPr>
        </p:nvSpPr>
        <p:spPr>
          <a:xfrm>
            <a:off x="4730228" y="5234916"/>
            <a:ext cx="18094796" cy="2338466"/>
          </a:xfrm>
          <a:prstGeom prst="rect">
            <a:avLst/>
          </a:prstGeom>
        </p:spPr>
        <p:txBody>
          <a:bodyPr/>
          <a:lstStyle>
            <a:lvl1pPr marL="0" indent="0">
              <a:buClrTx/>
              <a:buSzTx/>
              <a:buFont typeface="Arial"/>
              <a:buNone/>
            </a:lvl1pPr>
          </a:lstStyle>
          <a:p>
            <a:r>
              <a:rPr sz="4800" dirty="0">
                <a:solidFill>
                  <a:srgbClr val="44546A"/>
                </a:solidFill>
              </a:rPr>
              <a:t>We enable organizations to Provision, Secure, Connect, and Run any infrastructure for any application</a:t>
            </a:r>
          </a:p>
        </p:txBody>
      </p:sp>
      <p:pic>
        <p:nvPicPr>
          <p:cNvPr id="685" name="Image" descr="Image"/>
          <p:cNvPicPr>
            <a:picLocks noChangeAspect="1"/>
          </p:cNvPicPr>
          <p:nvPr/>
        </p:nvPicPr>
        <p:blipFill>
          <a:blip r:embed="rId8">
            <a:extLst/>
          </a:blip>
          <a:stretch>
            <a:fillRect/>
          </a:stretch>
        </p:blipFill>
        <p:spPr>
          <a:xfrm>
            <a:off x="10258528" y="9817203"/>
            <a:ext cx="1926989" cy="1924147"/>
          </a:xfrm>
          <a:prstGeom prst="rect">
            <a:avLst/>
          </a:prstGeom>
          <a:ln w="12700">
            <a:miter lim="400000"/>
          </a:ln>
        </p:spPr>
      </p:pic>
    </p:spTree>
    <p:extLst>
      <p:ext uri="{BB962C8B-B14F-4D97-AF65-F5344CB8AC3E}">
        <p14:creationId xmlns:p14="http://schemas.microsoft.com/office/powerpoint/2010/main" val="948443448"/>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516237129"/>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517177939"/>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273406756"/>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872807709"/>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68966974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80536826"/>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18029380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738083834"/>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574589181"/>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005057360"/>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375946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387565419"/>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499104914"/>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146316565"/>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255255965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1054028925"/>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1665833172"/>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3330135083"/>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4CD80C-35C6-5440-91FF-B0F10C37B3DB}"/>
              </a:ext>
            </a:extLst>
          </p:cNvPr>
          <p:cNvSpPr>
            <a:spLocks noGrp="1"/>
          </p:cNvSpPr>
          <p:nvPr>
            <p:ph type="body" idx="1"/>
          </p:nvPr>
        </p:nvSpPr>
        <p:spPr/>
        <p:txBody>
          <a:bodyPr/>
          <a:lstStyle/>
          <a:p>
            <a:pPr marL="0" indent="0">
              <a:buNone/>
            </a:pPr>
            <a:endParaRPr lang="en-US" dirty="0"/>
          </a:p>
        </p:txBody>
      </p:sp>
      <p:sp>
        <p:nvSpPr>
          <p:cNvPr id="3" name="Title 2">
            <a:extLst>
              <a:ext uri="{FF2B5EF4-FFF2-40B4-BE49-F238E27FC236}">
                <a16:creationId xmlns:a16="http://schemas.microsoft.com/office/drawing/2014/main" id="{17A1F312-7F35-DE44-9CCD-DC422CA11104}"/>
              </a:ext>
            </a:extLst>
          </p:cNvPr>
          <p:cNvSpPr>
            <a:spLocks noGrp="1"/>
          </p:cNvSpPr>
          <p:nvPr>
            <p:ph type="title"/>
          </p:nvPr>
        </p:nvSpPr>
        <p:spPr/>
        <p:txBody>
          <a:bodyPr/>
          <a:lstStyle/>
          <a:p>
            <a:r>
              <a:rPr lang="en-US" dirty="0"/>
              <a:t>Terraform State – Operations</a:t>
            </a:r>
          </a:p>
        </p:txBody>
      </p:sp>
      <p:sp>
        <p:nvSpPr>
          <p:cNvPr id="4" name="Text Placeholder 3">
            <a:extLst>
              <a:ext uri="{FF2B5EF4-FFF2-40B4-BE49-F238E27FC236}">
                <a16:creationId xmlns:a16="http://schemas.microsoft.com/office/drawing/2014/main" id="{BAC6916F-BEE5-684F-B3EE-F5C33B53A19C}"/>
              </a:ext>
            </a:extLst>
          </p:cNvPr>
          <p:cNvSpPr>
            <a:spLocks noGrp="1"/>
          </p:cNvSpPr>
          <p:nvPr>
            <p:ph type="body" sz="quarter" idx="10"/>
          </p:nvPr>
        </p:nvSpPr>
        <p:spPr>
          <a:xfrm>
            <a:off x="10972800" y="12882563"/>
            <a:ext cx="11318875" cy="547687"/>
          </a:xfrm>
        </p:spPr>
        <p:txBody>
          <a:bodyPr/>
          <a:lstStyle/>
          <a:p>
            <a:r>
              <a:rPr lang="en-US" dirty="0"/>
              <a:t>https://</a:t>
            </a:r>
            <a:r>
              <a:rPr lang="en-US" dirty="0" err="1"/>
              <a:t>www.terraform.io</a:t>
            </a:r>
            <a:r>
              <a:rPr lang="en-US" dirty="0"/>
              <a:t>/docs/state/</a:t>
            </a:r>
            <a:r>
              <a:rPr lang="en-US" dirty="0" err="1"/>
              <a:t>remote.html</a:t>
            </a:r>
            <a:endParaRPr lang="en-US" dirty="0"/>
          </a:p>
          <a:p>
            <a:endParaRPr lang="en-US" dirty="0"/>
          </a:p>
        </p:txBody>
      </p:sp>
      <p:graphicFrame>
        <p:nvGraphicFramePr>
          <p:cNvPr id="6" name="Table 5">
            <a:extLst>
              <a:ext uri="{FF2B5EF4-FFF2-40B4-BE49-F238E27FC236}">
                <a16:creationId xmlns:a16="http://schemas.microsoft.com/office/drawing/2014/main" id="{135DEBAE-4F6D-C641-A5C6-7C766B213CD8}"/>
              </a:ext>
            </a:extLst>
          </p:cNvPr>
          <p:cNvGraphicFramePr>
            <a:graphicFrameLocks noGrp="1"/>
          </p:cNvGraphicFramePr>
          <p:nvPr>
            <p:extLst>
              <p:ext uri="{D42A27DB-BD31-4B8C-83A1-F6EECF244321}">
                <p14:modId xmlns:p14="http://schemas.microsoft.com/office/powerpoint/2010/main" val="3735643688"/>
              </p:ext>
            </p:extLst>
          </p:nvPr>
        </p:nvGraphicFramePr>
        <p:xfrm>
          <a:off x="1575816" y="4336473"/>
          <a:ext cx="21460692" cy="6968835"/>
        </p:xfrm>
        <a:graphic>
          <a:graphicData uri="http://schemas.openxmlformats.org/drawingml/2006/table">
            <a:tbl>
              <a:tblPr firstRow="1" bandRow="1">
                <a:tableStyleId>{C7B018BB-80A7-4F77-B60F-C8B233D01FF8}</a:tableStyleId>
              </a:tblPr>
              <a:tblGrid>
                <a:gridCol w="5365173">
                  <a:extLst>
                    <a:ext uri="{9D8B030D-6E8A-4147-A177-3AD203B41FA5}">
                      <a16:colId xmlns:a16="http://schemas.microsoft.com/office/drawing/2014/main" val="2676979497"/>
                    </a:ext>
                  </a:extLst>
                </a:gridCol>
                <a:gridCol w="5365173">
                  <a:extLst>
                    <a:ext uri="{9D8B030D-6E8A-4147-A177-3AD203B41FA5}">
                      <a16:colId xmlns:a16="http://schemas.microsoft.com/office/drawing/2014/main" val="473943463"/>
                    </a:ext>
                  </a:extLst>
                </a:gridCol>
                <a:gridCol w="5365173">
                  <a:extLst>
                    <a:ext uri="{9D8B030D-6E8A-4147-A177-3AD203B41FA5}">
                      <a16:colId xmlns:a16="http://schemas.microsoft.com/office/drawing/2014/main" val="611618679"/>
                    </a:ext>
                  </a:extLst>
                </a:gridCol>
                <a:gridCol w="5365173">
                  <a:extLst>
                    <a:ext uri="{9D8B030D-6E8A-4147-A177-3AD203B41FA5}">
                      <a16:colId xmlns:a16="http://schemas.microsoft.com/office/drawing/2014/main" val="2673059201"/>
                    </a:ext>
                  </a:extLst>
                </a:gridCol>
              </a:tblGrid>
              <a:tr h="1067807">
                <a:tc>
                  <a:txBody>
                    <a:bodyPr/>
                    <a:lstStyle/>
                    <a:p>
                      <a:pPr algn="ctr"/>
                      <a:r>
                        <a:rPr lang="en-US" dirty="0"/>
                        <a:t>Configuration</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State</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Reality</a:t>
                      </a:r>
                    </a:p>
                  </a:txBody>
                  <a:tcPr anchor="ctr">
                    <a:lnB w="12700" cap="flat" cmpd="sng" algn="ctr">
                      <a:noFill/>
                      <a:prstDash val="solid"/>
                      <a:round/>
                      <a:headEnd type="none" w="med" len="med"/>
                      <a:tailEnd type="none" w="med" len="med"/>
                    </a:lnB>
                    <a:solidFill>
                      <a:srgbClr val="6246EC"/>
                    </a:solidFill>
                  </a:tcPr>
                </a:tc>
                <a:tc>
                  <a:txBody>
                    <a:bodyPr/>
                    <a:lstStyle/>
                    <a:p>
                      <a:pPr algn="ctr"/>
                      <a:r>
                        <a:rPr lang="en-US" dirty="0"/>
                        <a:t>Operation</a:t>
                      </a:r>
                    </a:p>
                  </a:txBody>
                  <a:tcPr anchor="ctr">
                    <a:lnB w="12700" cap="flat" cmpd="sng" algn="ctr">
                      <a:noFill/>
                      <a:prstDash val="solid"/>
                      <a:round/>
                      <a:headEnd type="none" w="med" len="med"/>
                      <a:tailEnd type="none" w="med" len="med"/>
                    </a:lnB>
                    <a:solidFill>
                      <a:srgbClr val="6246EC"/>
                    </a:solidFill>
                  </a:tcPr>
                </a:tc>
                <a:extLst>
                  <a:ext uri="{0D108BD9-81ED-4DB2-BD59-A6C34878D82A}">
                    <a16:rowId xmlns:a16="http://schemas.microsoft.com/office/drawing/2014/main" val="3029176357"/>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698993"/>
                  </a:ext>
                </a:extLst>
              </a:tr>
              <a:tr h="843004">
                <a:tc>
                  <a:txBody>
                    <a:bodyPr/>
                    <a:lstStyle/>
                    <a:p>
                      <a:pPr marL="0" marR="0" lvl="0" indent="0" algn="ctr" defTabSz="1828800" rtl="0" eaLnBrk="1" fontAlgn="auto" latinLnBrk="0" hangingPunct="1">
                        <a:lnSpc>
                          <a:spcPct val="100000"/>
                        </a:lnSpc>
                        <a:spcBef>
                          <a:spcPts val="0"/>
                        </a:spcBef>
                        <a:spcAft>
                          <a:spcPts val="0"/>
                        </a:spcAft>
                        <a:buClrTx/>
                        <a:buSzTx/>
                        <a:buFontTx/>
                        <a:buNone/>
                        <a:tabLst/>
                        <a:defRPr/>
                      </a:pP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82838532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161909195"/>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DELETE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91834195"/>
                  </a:ext>
                </a:extLst>
              </a:tr>
              <a:tr h="843004">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NOOP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689138136"/>
                  </a:ext>
                </a:extLst>
              </a:tr>
              <a:tr h="843004">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2400" dirty="0" err="1"/>
                        <a:t>azurerm_virtual_machine.app</a:t>
                      </a: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200" b="1" dirty="0"/>
                        <a:t>RECREATE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05765587"/>
                  </a:ext>
                </a:extLst>
              </a:tr>
              <a:tr h="843004">
                <a:tc>
                  <a:txBody>
                    <a:bodyPr/>
                    <a:lstStyle/>
                    <a:p>
                      <a:pPr algn="ctr"/>
                      <a:endParaRPr lang="en-US" sz="24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200" b="1"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70434744"/>
                  </a:ext>
                </a:extLst>
              </a:tr>
            </a:tbl>
          </a:graphicData>
        </a:graphic>
      </p:graphicFrame>
    </p:spTree>
    <p:extLst>
      <p:ext uri="{BB962C8B-B14F-4D97-AF65-F5344CB8AC3E}">
        <p14:creationId xmlns:p14="http://schemas.microsoft.com/office/powerpoint/2010/main" val="2465934068"/>
      </p:ext>
    </p:extLst>
  </p:cSld>
  <p:clrMapOvr>
    <a:masterClrMapping/>
  </p:clrMapOvr>
  <p:transition spd="med"/>
</p:sld>
</file>

<file path=ppt/theme/theme1.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itle Slides">
  <a:themeElements>
    <a:clrScheme name="Title Slides">
      <a:dk1>
        <a:srgbClr val="000000"/>
      </a:dk1>
      <a:lt1>
        <a:srgbClr val="FFFFFF"/>
      </a:lt1>
      <a:dk2>
        <a:srgbClr val="A7A7A7"/>
      </a:dk2>
      <a:lt2>
        <a:srgbClr val="535353"/>
      </a:lt2>
      <a:accent1>
        <a:srgbClr val="7C8797"/>
      </a:accent1>
      <a:accent2>
        <a:srgbClr val="1563FF"/>
      </a:accent2>
      <a:accent3>
        <a:srgbClr val="18AEFF"/>
      </a:accent3>
      <a:accent4>
        <a:srgbClr val="5C4EE5"/>
      </a:accent4>
      <a:accent5>
        <a:srgbClr val="25BA81"/>
      </a:accent5>
      <a:accent6>
        <a:srgbClr val="C62A71"/>
      </a:accent6>
      <a:hlink>
        <a:srgbClr val="0000FF"/>
      </a:hlink>
      <a:folHlink>
        <a:srgbClr val="FF00FF"/>
      </a:folHlink>
    </a:clrScheme>
    <a:fontScheme name="Title Slides">
      <a:majorFont>
        <a:latin typeface="Helvetica"/>
        <a:ea typeface="Helvetica"/>
        <a:cs typeface="Helvetica"/>
      </a:majorFont>
      <a:minorFont>
        <a:latin typeface="Calibri"/>
        <a:ea typeface="Calibri"/>
        <a:cs typeface="Calibri"/>
      </a:minorFont>
    </a:fontScheme>
    <a:fmtScheme name="Title Slid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121919" tIns="121919" rIns="121919" bIns="12191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Verdana"/>
            <a:ea typeface="Verdana"/>
            <a:cs typeface="Verdana"/>
            <a:sym typeface="Verdan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121919" tIns="121919" rIns="121919" bIns="121919" numCol="1" spcCol="38100" rtlCol="0" anchor="b">
        <a:spAutoFit/>
      </a:bodyPr>
      <a:lstStyle>
        <a:defPPr marL="0" marR="0" indent="0" algn="l" defTabSz="1828800" rtl="0" fontAlgn="auto" latinLnBrk="0" hangingPunct="0">
          <a:lnSpc>
            <a:spcPct val="80000"/>
          </a:lnSpc>
          <a:spcBef>
            <a:spcPts val="500"/>
          </a:spcBef>
          <a:spcAft>
            <a:spcPts val="0"/>
          </a:spcAft>
          <a:buClrTx/>
          <a:buSzTx/>
          <a:buFontTx/>
          <a:buNone/>
          <a:tabLst/>
          <a:defRPr kumimoji="0" sz="4800" b="1" i="0" u="none" strike="noStrike" cap="none" spc="0" normalizeH="0" baseline="0">
            <a:ln>
              <a:noFill/>
            </a:ln>
            <a:solidFill>
              <a:srgbClr val="FFFFFF"/>
            </a:solidFill>
            <a:effectLst/>
            <a:uFillTx/>
            <a:latin typeface="Tahoma"/>
            <a:ea typeface="Tahoma"/>
            <a:cs typeface="Tahoma"/>
            <a:sym typeface="Taho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28771</TotalTime>
  <Words>8726</Words>
  <Application>Microsoft Macintosh PowerPoint</Application>
  <PresentationFormat>Custom</PresentationFormat>
  <Paragraphs>2047</Paragraphs>
  <Slides>200</Slides>
  <Notes>149</Notes>
  <HiddenSlides>12</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200</vt:i4>
      </vt:variant>
    </vt:vector>
  </HeadingPairs>
  <TitlesOfParts>
    <vt:vector size="213" baseType="lpstr">
      <vt:lpstr>Arial</vt:lpstr>
      <vt:lpstr>Calibri</vt:lpstr>
      <vt:lpstr>Courier</vt:lpstr>
      <vt:lpstr>Courier New</vt:lpstr>
      <vt:lpstr>Helvetica</vt:lpstr>
      <vt:lpstr>Helvetica Light</vt:lpstr>
      <vt:lpstr>Klavika Basic</vt:lpstr>
      <vt:lpstr>Menlo</vt:lpstr>
      <vt:lpstr>Tahoma</vt:lpstr>
      <vt:lpstr>Times New Roman</vt:lpstr>
      <vt:lpstr>Verdana</vt:lpstr>
      <vt:lpstr>Wingdings-Regular</vt:lpstr>
      <vt:lpstr>Title Slides</vt:lpstr>
      <vt:lpstr>Provision, secure, connect, and run any infrastructure for any application</vt:lpstr>
      <vt:lpstr>Tom Straub – Cardinal Solutions</vt:lpstr>
      <vt:lpstr>Cardinal Solutions</vt:lpstr>
      <vt:lpstr>What’s in a Workshop</vt:lpstr>
      <vt:lpstr>Workshop Expectations</vt:lpstr>
      <vt:lpstr>Pre-Session Survey</vt:lpstr>
      <vt:lpstr>Agenda</vt:lpstr>
      <vt:lpstr>Hashicorp</vt:lpstr>
      <vt:lpstr>Company overview</vt:lpstr>
      <vt:lpstr>The shift to hybrid infrastructure</vt:lpstr>
      <vt:lpstr>The shift to hybrid infrastructure</vt:lpstr>
      <vt:lpstr>The shift to hybrid infrastructure</vt:lpstr>
      <vt:lpstr>The 3 essential elements of infrastructure</vt:lpstr>
      <vt:lpstr>The 4 essential elements of distributed infrastructure</vt:lpstr>
      <vt:lpstr>Addressing the challenges of cloud adoption</vt:lpstr>
      <vt:lpstr>Cloud challenges for Operations teams</vt:lpstr>
      <vt:lpstr>Provision any infrastructure for any application</vt:lpstr>
      <vt:lpstr>Cloud challenges for Security teams</vt:lpstr>
      <vt:lpstr>Secure any application and any infrastructure</vt:lpstr>
      <vt:lpstr>Challenges for Developers / Operators</vt:lpstr>
      <vt:lpstr>Run any application on any infrastructure</vt:lpstr>
      <vt:lpstr>The connectivity issue in distributed infrastructure</vt:lpstr>
      <vt:lpstr>Connect any application and any infrastructure</vt:lpstr>
      <vt:lpstr>The HashiCorp open source suite</vt:lpstr>
      <vt:lpstr>Enterprise products build on open source to address organizational complexity</vt:lpstr>
      <vt:lpstr>Challenges for organizations as they scale</vt:lpstr>
      <vt:lpstr>Challenges for organizations as they scale</vt:lpstr>
      <vt:lpstr>Terraform Overview</vt:lpstr>
      <vt:lpstr>Terraform provisioning workflow</vt:lpstr>
      <vt:lpstr>Terraform provisioning workflow</vt:lpstr>
      <vt:lpstr>Public Module Registry</vt:lpstr>
      <vt:lpstr>Provision any infrastructure for any application</vt:lpstr>
      <vt:lpstr>Provision any infrastructure for any application</vt:lpstr>
      <vt:lpstr>Provision any infrastructure for any application</vt:lpstr>
      <vt:lpstr>Terraform Ecosystem</vt:lpstr>
      <vt:lpstr>Provision any infrastructure for any application</vt:lpstr>
      <vt:lpstr>Provision any infrastructure for any application</vt:lpstr>
      <vt:lpstr>Provision any infrastructure for any application</vt:lpstr>
      <vt:lpstr>Azure Resource  Manager</vt:lpstr>
      <vt:lpstr>Azure Portal</vt:lpstr>
      <vt:lpstr>High Level View</vt:lpstr>
      <vt:lpstr>Azure Resource Manager</vt:lpstr>
      <vt:lpstr>Azure Resource Manager</vt:lpstr>
      <vt:lpstr>Azure Resource Manager</vt:lpstr>
      <vt:lpstr>Azure Resource Manager</vt:lpstr>
      <vt:lpstr>Azure Resource Manager Templates</vt:lpstr>
      <vt:lpstr>ARM Templates Drawbacks</vt:lpstr>
      <vt:lpstr>Why Terraform?</vt:lpstr>
      <vt:lpstr>Microsoft &lt;3 Terraform</vt:lpstr>
      <vt:lpstr>Microsoft &lt;3 Terraform</vt:lpstr>
      <vt:lpstr>Microsoft &lt;3 Terraform</vt:lpstr>
      <vt:lpstr>Microsoft &lt;3 Terraform</vt:lpstr>
      <vt:lpstr>Microsoft &lt;3 Terraform</vt:lpstr>
      <vt:lpstr>Break</vt:lpstr>
      <vt:lpstr>Terraform</vt:lpstr>
      <vt:lpstr>Terraform</vt:lpstr>
      <vt:lpstr>Terraform Documentation</vt:lpstr>
      <vt:lpstr>Provision any infrastructure for any application</vt:lpstr>
      <vt:lpstr>Terraform Providers</vt:lpstr>
      <vt:lpstr>Azure Provider</vt:lpstr>
      <vt:lpstr>Azure Provider Documentation</vt:lpstr>
      <vt:lpstr>Hashicorp Configuration Language</vt:lpstr>
      <vt:lpstr>PowerPoint Presentation</vt:lpstr>
      <vt:lpstr>Terraform in Action</vt:lpstr>
      <vt:lpstr>Terraform Workflow</vt:lpstr>
      <vt:lpstr>DEMO</vt:lpstr>
      <vt:lpstr>PowerPoint Presentation</vt:lpstr>
      <vt:lpstr>PowerPoint Presentation</vt:lpstr>
      <vt:lpstr>PowerPoint Presentation</vt:lpstr>
      <vt:lpstr>PowerPoint Presentation</vt:lpstr>
      <vt:lpstr>Terraform Configuration</vt:lpstr>
      <vt:lpstr>Terraform</vt:lpstr>
      <vt:lpstr>AzureRm Provider</vt:lpstr>
      <vt:lpstr>Authentication to Azure</vt:lpstr>
      <vt:lpstr>Authentication to Azure</vt:lpstr>
      <vt:lpstr>Authentication to Azure</vt:lpstr>
      <vt:lpstr>Authentication to Azure</vt:lpstr>
      <vt:lpstr>Azure Location</vt:lpstr>
      <vt:lpstr>Workshop Repo</vt:lpstr>
      <vt:lpstr>Challenge</vt:lpstr>
      <vt:lpstr>Challenge</vt:lpstr>
      <vt:lpstr>Terraform State</vt:lpstr>
      <vt:lpstr>Terraform State</vt:lpstr>
      <vt:lpstr>Terraform State</vt:lpstr>
      <vt:lpstr>Terraform State</vt:lpstr>
      <vt:lpstr>Terraform State</vt:lpstr>
      <vt:lpstr>Terraform State - Remote</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Terraform State – Operations</vt:lpstr>
      <vt:lpstr>Variables</vt:lpstr>
      <vt:lpstr>Variables</vt:lpstr>
      <vt:lpstr>Variables - Types</vt:lpstr>
      <vt:lpstr>Variables - Types</vt:lpstr>
      <vt:lpstr>Variables - Types</vt:lpstr>
      <vt:lpstr>Variables - Types</vt:lpstr>
      <vt:lpstr>Variables - Scoping</vt:lpstr>
      <vt:lpstr>Variables – How to Use</vt:lpstr>
      <vt:lpstr>Variables – How to Use</vt:lpstr>
      <vt:lpstr>Variables – How to Use</vt:lpstr>
      <vt:lpstr>Variables – How to Use</vt:lpstr>
      <vt:lpstr>Outputs</vt:lpstr>
      <vt:lpstr>Outputs</vt:lpstr>
      <vt:lpstr>Outputs</vt:lpstr>
      <vt:lpstr>Outputs</vt:lpstr>
      <vt:lpstr>Challenge</vt:lpstr>
      <vt:lpstr>Interpolations</vt:lpstr>
      <vt:lpstr>Interpolations</vt:lpstr>
      <vt:lpstr>Interpolations – Count</vt:lpstr>
      <vt:lpstr>Interpolations - Conditionals</vt:lpstr>
      <vt:lpstr>Interpolations – Built-In Functions</vt:lpstr>
      <vt:lpstr>Interpolations – Built-In Functions</vt:lpstr>
      <vt:lpstr>Interpolations – Math</vt:lpstr>
      <vt:lpstr>Interpolations – locals</vt:lpstr>
      <vt:lpstr>Modules</vt:lpstr>
      <vt:lpstr>Modules</vt:lpstr>
      <vt:lpstr>Modules</vt:lpstr>
      <vt:lpstr>Module Usage</vt:lpstr>
      <vt:lpstr>Module Sources</vt:lpstr>
      <vt:lpstr>Module Usage</vt:lpstr>
      <vt:lpstr>Public Module Registry</vt:lpstr>
      <vt:lpstr>Private Module Registry</vt:lpstr>
      <vt:lpstr>Backend</vt:lpstr>
      <vt:lpstr>Backend</vt:lpstr>
      <vt:lpstr>Backend- azurerm </vt:lpstr>
      <vt:lpstr>Backend</vt:lpstr>
      <vt:lpstr>Terraform  Internals</vt:lpstr>
      <vt:lpstr>.terraform</vt:lpstr>
      <vt:lpstr>Resource Addressing</vt:lpstr>
      <vt:lpstr>Resource Addressing</vt:lpstr>
      <vt:lpstr>Resource Addressing</vt:lpstr>
      <vt:lpstr>Commands - init</vt:lpstr>
      <vt:lpstr>Commands - plan</vt:lpstr>
      <vt:lpstr>Commands - plan</vt:lpstr>
      <vt:lpstr>Commands - apply</vt:lpstr>
      <vt:lpstr>Commands - destroy</vt:lpstr>
      <vt:lpstr>Commands - fmt</vt:lpstr>
      <vt:lpstr>Commands - validate</vt:lpstr>
      <vt:lpstr>Commands - refresh</vt:lpstr>
      <vt:lpstr>Commands - output</vt:lpstr>
      <vt:lpstr>Commands - console</vt:lpstr>
      <vt:lpstr>Commands - graph</vt:lpstr>
      <vt:lpstr>Commands - graph</vt:lpstr>
      <vt:lpstr>Advanced Commands</vt:lpstr>
      <vt:lpstr>Challenge</vt:lpstr>
      <vt:lpstr>Challenge</vt:lpstr>
      <vt:lpstr>Challenge</vt:lpstr>
      <vt:lpstr>Terraform Enterprise</vt:lpstr>
      <vt:lpstr>Terraform Open Source and Terraform Enterprise</vt:lpstr>
      <vt:lpstr>Terraform Open Source and Terraform Enterprise</vt:lpstr>
      <vt:lpstr>Terraform OSS workflow for individuals</vt:lpstr>
      <vt:lpstr>How can teams safely collaborate on infrastructure</vt:lpstr>
      <vt:lpstr>Workspaces </vt:lpstr>
      <vt:lpstr>Workspace management and VCS connection</vt:lpstr>
      <vt:lpstr>Workspace management and VCS connection</vt:lpstr>
      <vt:lpstr>Workspace – VC Connection </vt:lpstr>
      <vt:lpstr>Workspace – Variables </vt:lpstr>
      <vt:lpstr>Workspace – Variables </vt:lpstr>
      <vt:lpstr>Workspace – Settings</vt:lpstr>
      <vt:lpstr>Workspace – Settings</vt:lpstr>
      <vt:lpstr>Remote State</vt:lpstr>
      <vt:lpstr>Remote Terraform runs and state management</vt:lpstr>
      <vt:lpstr>Remote state management and Terraform runs</vt:lpstr>
      <vt:lpstr>Workspace – State Management</vt:lpstr>
      <vt:lpstr>Workspace – State Management</vt:lpstr>
      <vt:lpstr>Challenge</vt:lpstr>
      <vt:lpstr>Collaboration </vt:lpstr>
      <vt:lpstr>Collaboration</vt:lpstr>
      <vt:lpstr>Collaboration</vt:lpstr>
      <vt:lpstr>Service Accounts</vt:lpstr>
      <vt:lpstr>User Authentication</vt:lpstr>
      <vt:lpstr>Demo</vt:lpstr>
      <vt:lpstr>Private Module  Registry</vt:lpstr>
      <vt:lpstr>Private Module Registry</vt:lpstr>
      <vt:lpstr>Private Module Registry</vt:lpstr>
      <vt:lpstr>Design Configuration</vt:lpstr>
      <vt:lpstr>Demo</vt:lpstr>
      <vt:lpstr>Challenge</vt:lpstr>
      <vt:lpstr>Governance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Enable Organization to have governance over infrastructure</vt:lpstr>
      <vt:lpstr>Challenge</vt:lpstr>
      <vt:lpstr>Questions?</vt:lpstr>
      <vt:lpstr>1 Week PoC</vt:lpstr>
      <vt:lpstr>PowerPoint Presentation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Provision, secure, connect, and run any infrastructure for any application</dc:title>
  <cp:lastModifiedBy>Straub, Thomas</cp:lastModifiedBy>
  <cp:revision>208</cp:revision>
  <dcterms:modified xsi:type="dcterms:W3CDTF">2018-05-23T02:24:34Z</dcterms:modified>
</cp:coreProperties>
</file>